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272" r:id="rId9"/>
    <p:sldId id="280" r:id="rId10"/>
    <p:sldId id="315" r:id="rId11"/>
    <p:sldId id="281" r:id="rId12"/>
    <p:sldId id="316" r:id="rId13"/>
    <p:sldId id="312" r:id="rId14"/>
    <p:sldId id="317" r:id="rId15"/>
    <p:sldId id="318" r:id="rId16"/>
    <p:sldId id="285" r:id="rId17"/>
    <p:sldId id="320" r:id="rId18"/>
    <p:sldId id="313" r:id="rId19"/>
    <p:sldId id="328" r:id="rId20"/>
    <p:sldId id="329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D685"/>
    <a:srgbClr val="FFFFCC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fin\user_disk_D\&#1058;&#1088;&#1086;&#1097;&#1110;&#1081;%20&#1030;%20&#1054;\2020\&#1051;&#1080;&#1089;&#1090;&#1080;\&#1047;&#1086;&#1074;&#1085;&#1110;&#1096;&#1085;&#1110;\&#1047;&#1074;&#1110;&#1090;%20&#1085;&#1072;%20&#1050;&#1052;&#1059;%20&#1079;&#1072;%202019%20&#1088;&#1110;&#1082;\&#1072;&#1085;&#1072;&#1083;&#1110;&#1079;\&#1076;&#1083;&#1103;%20&#1089;&#1083;&#1072;&#1081;&#1076;&#1110;&#1074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Аркуш1!$A$4</c:f>
              <c:strCache>
                <c:ptCount val="1"/>
                <c:pt idx="0">
                  <c:v>Не забезпечено організаційну незалежність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Аркуш1!$B$3:$D$3</c:f>
              <c:strCache>
                <c:ptCount val="3"/>
                <c:pt idx="0">
                  <c:v>система ЦОВВ</c:v>
                </c:pt>
                <c:pt idx="1">
                  <c:v>система ОДА</c:v>
                </c:pt>
                <c:pt idx="2">
                  <c:v>система інших ГРК</c:v>
                </c:pt>
              </c:strCache>
            </c:strRef>
          </c:cat>
          <c:val>
            <c:numRef>
              <c:f>Аркуш1!$B$4:$D$4</c:f>
              <c:numCache>
                <c:formatCode>General</c:formatCode>
                <c:ptCount val="3"/>
                <c:pt idx="0">
                  <c:v>4</c:v>
                </c:pt>
                <c:pt idx="1">
                  <c:v>17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D-4787-8FD2-C372BFA9D6C1}"/>
            </c:ext>
          </c:extLst>
        </c:ser>
        <c:ser>
          <c:idx val="1"/>
          <c:order val="1"/>
          <c:tx>
            <c:strRef>
              <c:f>Аркуш1!$A$5</c:f>
              <c:strCache>
                <c:ptCount val="1"/>
                <c:pt idx="0">
                  <c:v>Не забезпечено функціональну незалежність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Аркуш1!$B$3:$D$3</c:f>
              <c:strCache>
                <c:ptCount val="3"/>
                <c:pt idx="0">
                  <c:v>система ЦОВВ</c:v>
                </c:pt>
                <c:pt idx="1">
                  <c:v>система ОДА</c:v>
                </c:pt>
                <c:pt idx="2">
                  <c:v>система інших ГРК</c:v>
                </c:pt>
              </c:strCache>
            </c:strRef>
          </c:cat>
          <c:val>
            <c:numRef>
              <c:f>Аркуш1!$B$5:$D$5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DD-4787-8FD2-C372BFA9D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961424"/>
        <c:axId val="2071611520"/>
      </c:barChart>
      <c:catAx>
        <c:axId val="206496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071611520"/>
        <c:crosses val="autoZero"/>
        <c:auto val="1"/>
        <c:lblAlgn val="ctr"/>
        <c:lblOffset val="100"/>
        <c:noMultiLvlLbl val="0"/>
      </c:catAx>
      <c:valAx>
        <c:axId val="207161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6496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523622047244111E-2"/>
          <c:y val="0.80609507144940218"/>
          <c:w val="0.87473053368328968"/>
          <c:h val="0.166127150772820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 cap="flat" cmpd="sng" algn="ctr">
      <a:solidFill>
        <a:srgbClr val="FFC000"/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15875">
              <a:solidFill>
                <a:srgbClr val="FFC000"/>
              </a:solidFill>
            </a:ln>
            <a:effectLst/>
            <a:sp3d contourW="15875">
              <a:contourClr>
                <a:srgbClr val="FFC000"/>
              </a:contourClr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927D50-9EF5-4E20-871F-3E4125641C75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B57-44AA-93DE-DB7C250894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32054B3-4299-41D8-84F3-100D567EF26C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57-44AA-93DE-DB7C2508942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371F452-29EF-4FF9-8DB0-F730958137AD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B57-44AA-93DE-DB7C25089427}"/>
                </c:ext>
              </c:extLst>
            </c:dLbl>
            <c:spPr>
              <a:solidFill>
                <a:srgbClr val="FFC000">
                  <a:lumMod val="40000"/>
                  <a:lumOff val="6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Аркуш8!$A$2:$A$4</c:f>
              <c:strCache>
                <c:ptCount val="3"/>
                <c:pt idx="0">
                  <c:v>надано рекомендацій</c:v>
                </c:pt>
                <c:pt idx="1">
                  <c:v>впроваджено рекомендацій (повністю або частково)</c:v>
                </c:pt>
                <c:pt idx="2">
                  <c:v>не виконано рекомендацій (у визначений строк)</c:v>
                </c:pt>
              </c:strCache>
            </c:strRef>
          </c:cat>
          <c:val>
            <c:numRef>
              <c:f>Аркуш8!$B$2:$B$4</c:f>
              <c:numCache>
                <c:formatCode>General</c:formatCode>
                <c:ptCount val="3"/>
                <c:pt idx="0">
                  <c:v>13.9</c:v>
                </c:pt>
                <c:pt idx="1">
                  <c:v>9.6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57-44AA-93DE-DB7C250894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0371487"/>
        <c:axId val="740371903"/>
        <c:axId val="0"/>
      </c:bar3DChart>
      <c:catAx>
        <c:axId val="7403714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40371903"/>
        <c:crosses val="autoZero"/>
        <c:auto val="1"/>
        <c:lblAlgn val="ctr"/>
        <c:lblOffset val="100"/>
        <c:noMultiLvlLbl val="0"/>
      </c:catAx>
      <c:valAx>
        <c:axId val="740371903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40371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 w="15875">
              <a:solidFill>
                <a:srgbClr val="FFC000"/>
              </a:solidFill>
            </a:ln>
            <a:effectLst/>
            <a:sp3d contourW="15875">
              <a:contourClr>
                <a:srgbClr val="FFC000"/>
              </a:contourClr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927D50-9EF5-4E20-871F-3E4125641C75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E2F-4E95-99CB-C259C23D125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32054B3-4299-41D8-84F3-100D567EF26C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2F-4E95-99CB-C259C23D125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371F452-29EF-4FF9-8DB0-F730958137AD}" type="VALUE">
                      <a:rPr lang="uk-UA"/>
                      <a:pPr/>
                      <a:t>[ЗНАЧЕННЯ]</a:t>
                    </a:fld>
                    <a:r>
                      <a:rPr lang="uk-UA"/>
                      <a:t>тис.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E2F-4E95-99CB-C259C23D1259}"/>
                </c:ext>
              </c:extLst>
            </c:dLbl>
            <c:spPr>
              <a:solidFill>
                <a:srgbClr val="FFC000">
                  <a:lumMod val="40000"/>
                  <a:lumOff val="6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'Аркуш8 (2)'!$A$2:$A$4</c:f>
              <c:strCache>
                <c:ptCount val="3"/>
                <c:pt idx="0">
                  <c:v>надано рекомендацій</c:v>
                </c:pt>
                <c:pt idx="1">
                  <c:v>впроваджено рекомендацій (повністю або частково)</c:v>
                </c:pt>
                <c:pt idx="2">
                  <c:v>не виконано рекомендацій (у визначений строк)</c:v>
                </c:pt>
              </c:strCache>
            </c:strRef>
          </c:cat>
          <c:val>
            <c:numRef>
              <c:f>'Аркуш8 (2)'!$B$2:$B$4</c:f>
              <c:numCache>
                <c:formatCode>General</c:formatCode>
                <c:ptCount val="3"/>
                <c:pt idx="0">
                  <c:v>3.1</c:v>
                </c:pt>
                <c:pt idx="1">
                  <c:v>2.2999999999999998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F-4E95-99CB-C259C23D1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0371487"/>
        <c:axId val="740371903"/>
        <c:axId val="0"/>
      </c:bar3DChart>
      <c:catAx>
        <c:axId val="740371487"/>
        <c:scaling>
          <c:orientation val="maxMin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40371903"/>
        <c:crosses val="autoZero"/>
        <c:auto val="1"/>
        <c:lblAlgn val="ctr"/>
        <c:lblOffset val="100"/>
        <c:noMultiLvlLbl val="0"/>
      </c:catAx>
      <c:valAx>
        <c:axId val="740371903"/>
        <c:scaling>
          <c:orientation val="maxMin"/>
        </c:scaling>
        <c:delete val="1"/>
        <c:axPos val="t"/>
        <c:numFmt formatCode="General" sourceLinked="1"/>
        <c:majorTickMark val="out"/>
        <c:minorTickMark val="none"/>
        <c:tickLblPos val="nextTo"/>
        <c:crossAx val="740371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 w="15875">
              <a:solidFill>
                <a:srgbClr val="FFC000"/>
              </a:solidFill>
            </a:ln>
            <a:effectLst/>
            <a:sp3d contourW="15875">
              <a:contourClr>
                <a:srgbClr val="FFC000"/>
              </a:contourClr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927D50-9EF5-4E20-871F-3E4125641C75}" type="VALUE">
                      <a:rPr lang="en-US"/>
                      <a:pPr/>
                      <a:t>[ЗНАЧЕННЯ]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815-4279-AB83-29531D111F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32054B3-4299-41D8-84F3-100D567EF26C}" type="VALUE">
                      <a:rPr lang="en-US"/>
                      <a:pPr/>
                      <a:t>[ЗНАЧЕННЯ]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815-4279-AB83-29531D111F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371F452-29EF-4FF9-8DB0-F730958137AD}" type="VALUE">
                      <a:rPr lang="en-US"/>
                      <a:pPr/>
                      <a:t>[ЗНАЧЕННЯ]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815-4279-AB83-29531D111F15}"/>
                </c:ext>
              </c:extLst>
            </c:dLbl>
            <c:spPr>
              <a:solidFill>
                <a:srgbClr val="FFC000">
                  <a:lumMod val="40000"/>
                  <a:lumOff val="6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'Аркуш8 (3)'!$A$2:$A$4</c:f>
              <c:strCache>
                <c:ptCount val="3"/>
                <c:pt idx="0">
                  <c:v>надано рекомендацій</c:v>
                </c:pt>
                <c:pt idx="1">
                  <c:v>впроваджено рекомендацій (повністю або частково)</c:v>
                </c:pt>
                <c:pt idx="2">
                  <c:v>не виконано рекомендацій (у визначений строк)</c:v>
                </c:pt>
              </c:strCache>
            </c:strRef>
          </c:cat>
          <c:val>
            <c:numRef>
              <c:f>'Аркуш8 (3)'!$B$2:$B$4</c:f>
              <c:numCache>
                <c:formatCode>General</c:formatCode>
                <c:ptCount val="3"/>
                <c:pt idx="0">
                  <c:v>763</c:v>
                </c:pt>
                <c:pt idx="1">
                  <c:v>523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15-4279-AB83-29531D111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0371487"/>
        <c:axId val="740371903"/>
        <c:axId val="0"/>
      </c:bar3DChart>
      <c:catAx>
        <c:axId val="7403714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40371903"/>
        <c:crosses val="autoZero"/>
        <c:auto val="1"/>
        <c:lblAlgn val="ctr"/>
        <c:lblOffset val="100"/>
        <c:noMultiLvlLbl val="0"/>
      </c:catAx>
      <c:valAx>
        <c:axId val="740371903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40371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18764405718318"/>
          <c:y val="5.0925925925925923E-2"/>
          <c:w val="0.54699566107536046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3920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B4-4F5B-B82A-B351A7DD98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Аркуш2!$A$1:$A$14</c:f>
              <c:strCache>
                <c:ptCount val="14"/>
                <c:pt idx="0">
                  <c:v>Міноборони</c:v>
                </c:pt>
                <c:pt idx="1">
                  <c:v>Пенсійний фонд</c:v>
                </c:pt>
                <c:pt idx="2">
                  <c:v>Держлісагентство</c:v>
                </c:pt>
                <c:pt idx="3">
                  <c:v>Національна поліція</c:v>
                </c:pt>
                <c:pt idx="4">
                  <c:v>МВС</c:v>
                </c:pt>
                <c:pt idx="5">
                  <c:v>Держпродспоживслужба</c:v>
                </c:pt>
                <c:pt idx="6">
                  <c:v>Адміністрація Держприкордслужби</c:v>
                </c:pt>
                <c:pt idx="7">
                  <c:v>МОЗ, Мінсоцполітики</c:v>
                </c:pt>
                <c:pt idx="8">
                  <c:v>Держгеокадастр, Держрибагентство</c:v>
                </c:pt>
                <c:pt idx="9">
                  <c:v>Адміністрація Держспецзв"язку, Держрезерв</c:v>
                </c:pt>
                <c:pt idx="10">
                  <c:v>Мінінфраструктури, ДСНС</c:v>
                </c:pt>
                <c:pt idx="11">
                  <c:v>МТОТ</c:v>
                </c:pt>
                <c:pt idx="12">
                  <c:v>Мінмолодьспорт, МОН, Держводагентство, Держенергоефективності</c:v>
                </c:pt>
                <c:pt idx="13">
                  <c:v>Казначейство, ДМС, АМКУ</c:v>
                </c:pt>
              </c:strCache>
            </c:strRef>
          </c:cat>
          <c:val>
            <c:numRef>
              <c:f>Аркуш2!$B$1:$B$14</c:f>
              <c:numCache>
                <c:formatCode>General</c:formatCode>
                <c:ptCount val="14"/>
                <c:pt idx="0">
                  <c:v>200</c:v>
                </c:pt>
                <c:pt idx="1">
                  <c:v>181</c:v>
                </c:pt>
                <c:pt idx="2">
                  <c:v>63</c:v>
                </c:pt>
                <c:pt idx="3">
                  <c:v>37</c:v>
                </c:pt>
                <c:pt idx="4">
                  <c:v>27</c:v>
                </c:pt>
                <c:pt idx="5">
                  <c:v>25</c:v>
                </c:pt>
                <c:pt idx="6">
                  <c:v>12</c:v>
                </c:pt>
                <c:pt idx="7">
                  <c:v>9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4-4F5B-B82A-B351A7DD9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95223376"/>
        <c:axId val="16001584"/>
      </c:barChart>
      <c:catAx>
        <c:axId val="1995223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001584"/>
        <c:crosses val="autoZero"/>
        <c:auto val="1"/>
        <c:lblAlgn val="ctr"/>
        <c:lblOffset val="100"/>
        <c:noMultiLvlLbl val="0"/>
      </c:catAx>
      <c:valAx>
        <c:axId val="16001584"/>
        <c:scaling>
          <c:orientation val="minMax"/>
          <c:max val="185"/>
          <c:min val="0"/>
        </c:scaling>
        <c:delete val="1"/>
        <c:axPos val="t"/>
        <c:numFmt formatCode="General" sourceLinked="1"/>
        <c:majorTickMark val="none"/>
        <c:minorTickMark val="none"/>
        <c:tickLblPos val="nextTo"/>
        <c:crossAx val="199522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solidFill>
        <a:srgbClr val="FFC000"/>
      </a:solidFill>
      <a:round/>
    </a:ln>
    <a:effectLst/>
  </c:spPr>
  <c:txPr>
    <a:bodyPr/>
    <a:lstStyle/>
    <a:p>
      <a:pPr>
        <a:defRPr i="0"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Аркуш3!$A$1:$A$8</c:f>
              <c:strCache>
                <c:ptCount val="8"/>
                <c:pt idx="0">
                  <c:v>КМДА</c:v>
                </c:pt>
                <c:pt idx="1">
                  <c:v>Чернівецька ОДА</c:v>
                </c:pt>
                <c:pt idx="2">
                  <c:v>Волинська ОДА</c:v>
                </c:pt>
                <c:pt idx="3">
                  <c:v>Львівська ОДА</c:v>
                </c:pt>
                <c:pt idx="4">
                  <c:v>Херсонська ОДА</c:v>
                </c:pt>
                <c:pt idx="5">
                  <c:v>Київська ОДА</c:v>
                </c:pt>
                <c:pt idx="6">
                  <c:v>Кіровоградська ОДА</c:v>
                </c:pt>
                <c:pt idx="7">
                  <c:v>Сумська ОДА</c:v>
                </c:pt>
              </c:strCache>
            </c:strRef>
          </c:cat>
          <c:val>
            <c:numRef>
              <c:f>Аркуш3!$B$1:$B$8</c:f>
              <c:numCache>
                <c:formatCode>General</c:formatCode>
                <c:ptCount val="8"/>
                <c:pt idx="0">
                  <c:v>202</c:v>
                </c:pt>
                <c:pt idx="1">
                  <c:v>23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8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0A-4A40-B234-BA9BBD905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4524352"/>
        <c:axId val="24506880"/>
      </c:barChart>
      <c:catAx>
        <c:axId val="24524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06880"/>
        <c:crosses val="autoZero"/>
        <c:auto val="1"/>
        <c:lblAlgn val="ctr"/>
        <c:lblOffset val="100"/>
        <c:noMultiLvlLbl val="0"/>
      </c:catAx>
      <c:valAx>
        <c:axId val="24506880"/>
        <c:scaling>
          <c:orientation val="minMax"/>
          <c:max val="200"/>
        </c:scaling>
        <c:delete val="1"/>
        <c:axPos val="t"/>
        <c:numFmt formatCode="General" sourceLinked="1"/>
        <c:majorTickMark val="none"/>
        <c:minorTickMark val="none"/>
        <c:tickLblPos val="nextTo"/>
        <c:crossAx val="245243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50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Аркуш4!$A$1:$A$5</c:f>
              <c:strCache>
                <c:ptCount val="5"/>
                <c:pt idx="0">
                  <c:v>УДО України</c:v>
                </c:pt>
                <c:pt idx="1">
                  <c:v>НКРЗІ</c:v>
                </c:pt>
                <c:pt idx="2">
                  <c:v>Державне управління справами</c:v>
                </c:pt>
                <c:pt idx="3">
                  <c:v>ЦВК</c:v>
                </c:pt>
                <c:pt idx="4">
                  <c:v>НАН України</c:v>
                </c:pt>
              </c:strCache>
            </c:strRef>
          </c:cat>
          <c:val>
            <c:numRef>
              <c:f>Аркуш4!$B$1:$B$5</c:f>
              <c:numCache>
                <c:formatCode>General</c:formatCode>
                <c:ptCount val="5"/>
                <c:pt idx="0">
                  <c:v>9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C-4654-B87F-F10B06A68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95218384"/>
        <c:axId val="1995222544"/>
      </c:barChart>
      <c:catAx>
        <c:axId val="19952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5222544"/>
        <c:crosses val="autoZero"/>
        <c:auto val="1"/>
        <c:lblAlgn val="ctr"/>
        <c:lblOffset val="100"/>
        <c:noMultiLvlLbl val="0"/>
      </c:catAx>
      <c:valAx>
        <c:axId val="199522254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9952183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 w="22225">
              <a:solidFill>
                <a:srgbClr val="FFFF00"/>
              </a:solidFill>
            </a:ln>
            <a:effectLst/>
            <a:sp3d contourW="22225">
              <a:contourClr>
                <a:srgbClr val="FFFF00"/>
              </a:contourClr>
            </a:sp3d>
          </c:spPr>
          <c:invertIfNegative val="0"/>
          <c:dLbls>
            <c:dLbl>
              <c:idx val="0"/>
              <c:layout>
                <c:manualLayout>
                  <c:x val="-2.777777777777803E-3"/>
                  <c:y val="0.12037037037037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DB-42D2-8621-6DDB31E81340}"/>
                </c:ext>
              </c:extLst>
            </c:dLbl>
            <c:dLbl>
              <c:idx val="1"/>
              <c:layout>
                <c:manualLayout>
                  <c:x val="-8.3333333333333835E-3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DB-42D2-8621-6DDB31E81340}"/>
                </c:ext>
              </c:extLst>
            </c:dLbl>
            <c:dLbl>
              <c:idx val="2"/>
              <c:layout>
                <c:manualLayout>
                  <c:x val="5.5555555555554534E-3"/>
                  <c:y val="6.0185185185185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DB-42D2-8621-6DDB31E813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Аркуш5!$A$3:$A$5</c:f>
              <c:strCache>
                <c:ptCount val="3"/>
                <c:pt idx="0">
                  <c:v>система ЦОВВ</c:v>
                </c:pt>
                <c:pt idx="1">
                  <c:v>система ОДА</c:v>
                </c:pt>
                <c:pt idx="2">
                  <c:v>інші ГРК</c:v>
                </c:pt>
              </c:strCache>
            </c:strRef>
          </c:cat>
          <c:val>
            <c:numRef>
              <c:f>Аркуш5!$B$3:$B$5</c:f>
              <c:numCache>
                <c:formatCode>General</c:formatCode>
                <c:ptCount val="3"/>
                <c:pt idx="0">
                  <c:v>251</c:v>
                </c:pt>
                <c:pt idx="1">
                  <c:v>141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DB-42D2-8621-6DDB31E81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3396240"/>
        <c:axId val="2073402064"/>
        <c:axId val="0"/>
      </c:bar3DChart>
      <c:catAx>
        <c:axId val="207339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073402064"/>
        <c:crosses val="autoZero"/>
        <c:auto val="1"/>
        <c:lblAlgn val="ctr"/>
        <c:lblOffset val="100"/>
        <c:noMultiLvlLbl val="0"/>
      </c:catAx>
      <c:valAx>
        <c:axId val="2073402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733962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3D0-48B8-ACB5-B30B11C92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3D0-48B8-ACB5-B30B11C925F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3D0-48B8-ACB5-B30B11C92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3D0-48B8-ACB5-B30B11C925FF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3D0-48B8-ACB5-B30B11C925FF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3D0-48B8-ACB5-B30B11C925F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3D0-48B8-ACB5-B30B11C925F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3D0-48B8-ACB5-B30B11C925F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3D0-48B8-ACB5-B30B11C925FF}"/>
              </c:ext>
            </c:extLst>
          </c:dPt>
          <c:dLbls>
            <c:dLbl>
              <c:idx val="6"/>
              <c:layout>
                <c:manualLayout>
                  <c:x val="-3.5133391131538421E-3"/>
                  <c:y val="-3.9262770286392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3D0-48B8-ACB5-B30B11C925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Аркуш6!$A$1:$A$9</c:f>
              <c:strCache>
                <c:ptCount val="9"/>
                <c:pt idx="0">
                  <c:v>Функціонування системи внутрішнього контролю</c:v>
                </c:pt>
                <c:pt idx="1">
                  <c:v>Виконання і досягнення цілей, визначених у стратегічних та річних планах</c:v>
                </c:pt>
                <c:pt idx="2">
                  <c:v>Планування і виконання бюджетних програм та результатів їх виконання, управління бюджетними коштами</c:v>
                </c:pt>
                <c:pt idx="3">
                  <c:v>Якості надання адміністративних послуг</c:v>
                </c:pt>
                <c:pt idx="4">
                  <c:v>Виконання контрольно-наглядових функцій, завдань, визначених актами законодавства</c:v>
                </c:pt>
                <c:pt idx="5">
                  <c:v>Використання і збереження активів</c:v>
                </c:pt>
                <c:pt idx="6">
                  <c:v>Надійності, ефективності та результативності інформаційних систем і технологій</c:v>
                </c:pt>
                <c:pt idx="7">
                  <c:v>Управління державним майном</c:v>
                </c:pt>
                <c:pt idx="8">
                  <c:v>Правильності ведення бухобліку та достовірності фінансової і бюджетної звітності</c:v>
                </c:pt>
              </c:strCache>
            </c:strRef>
          </c:cat>
          <c:val>
            <c:numRef>
              <c:f>Аркуш6!$B$1:$B$9</c:f>
              <c:numCache>
                <c:formatCode>General</c:formatCode>
                <c:ptCount val="9"/>
                <c:pt idx="0">
                  <c:v>8101</c:v>
                </c:pt>
                <c:pt idx="1">
                  <c:v>215</c:v>
                </c:pt>
                <c:pt idx="2">
                  <c:v>1571</c:v>
                </c:pt>
                <c:pt idx="3">
                  <c:v>200</c:v>
                </c:pt>
                <c:pt idx="4">
                  <c:v>44909</c:v>
                </c:pt>
                <c:pt idx="5">
                  <c:v>3506</c:v>
                </c:pt>
                <c:pt idx="6">
                  <c:v>59</c:v>
                </c:pt>
                <c:pt idx="7">
                  <c:v>1027</c:v>
                </c:pt>
                <c:pt idx="8">
                  <c:v>2859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3D0-48B8-ACB5-B30B11C92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716262962646407"/>
          <c:y val="1.973311230832988E-2"/>
          <c:w val="0.37283737037353581"/>
          <c:h val="0.964042547313164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888E-2"/>
                  <c:y val="0.17592592592592593"/>
                </c:manualLayout>
              </c:layout>
              <c:tx>
                <c:rich>
                  <a:bodyPr/>
                  <a:lstStyle/>
                  <a:p>
                    <a:fld id="{A2B6BC0C-A115-4E4E-A084-C299120478A6}" type="VALUE">
                      <a:rPr lang="uk-UA"/>
                      <a:pPr/>
                      <a:t>[ЗНАЧЕННЯ]</a:t>
                    </a:fld>
                    <a:r>
                      <a:rPr lang="uk-UA"/>
                      <a:t>%</a:t>
                    </a:r>
                  </a:p>
                  <a:p>
                    <a:r>
                      <a:rPr lang="uk-UA"/>
                      <a:t>(13,1тис.)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346-49B3-9F77-01350A59D3B9}"/>
                </c:ext>
              </c:extLst>
            </c:dLbl>
            <c:dLbl>
              <c:idx val="1"/>
              <c:layout>
                <c:manualLayout>
                  <c:x val="1.6666666666666666E-2"/>
                  <c:y val="0.19907407407407407"/>
                </c:manualLayout>
              </c:layout>
              <c:tx>
                <c:rich>
                  <a:bodyPr/>
                  <a:lstStyle/>
                  <a:p>
                    <a:fld id="{2CD60F7F-4828-4F63-8A38-FDB850188740}" type="VALUE">
                      <a:rPr lang="uk-UA"/>
                      <a:pPr/>
                      <a:t>[ЗНАЧЕННЯ]</a:t>
                    </a:fld>
                    <a:r>
                      <a:rPr lang="uk-UA"/>
                      <a:t>%</a:t>
                    </a:r>
                  </a:p>
                  <a:p>
                    <a:r>
                      <a:rPr lang="uk-UA"/>
                      <a:t>(1,1тис.)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46-49B3-9F77-01350A59D3B9}"/>
                </c:ext>
              </c:extLst>
            </c:dLbl>
            <c:dLbl>
              <c:idx val="2"/>
              <c:layout>
                <c:manualLayout>
                  <c:x val="1.6666666666666666E-2"/>
                  <c:y val="0.18055555555555555"/>
                </c:manualLayout>
              </c:layout>
              <c:tx>
                <c:rich>
                  <a:bodyPr/>
                  <a:lstStyle/>
                  <a:p>
                    <a:fld id="{5F6B335A-9102-4794-85D6-EB04C17DB76C}" type="VALUE">
                      <a:rPr lang="en-US"/>
                      <a:pPr/>
                      <a:t>[ЗНАЧЕННЯ]</a:t>
                    </a:fld>
                    <a:r>
                      <a:rPr lang="en-US"/>
                      <a:t>%</a:t>
                    </a:r>
                  </a:p>
                  <a:p>
                    <a:r>
                      <a:rPr lang="en-US"/>
                      <a:t>(466)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46-49B3-9F77-01350A59D3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Аркуш7!$A$3:$A$5</c:f>
              <c:strCache>
                <c:ptCount val="3"/>
                <c:pt idx="0">
                  <c:v>ЦОВВ</c:v>
                </c:pt>
                <c:pt idx="1">
                  <c:v>ОДА</c:v>
                </c:pt>
                <c:pt idx="2">
                  <c:v>інші ГРК</c:v>
                </c:pt>
              </c:strCache>
            </c:strRef>
          </c:cat>
          <c:val>
            <c:numRef>
              <c:f>Аркуш7!$B$3:$B$5</c:f>
              <c:numCache>
                <c:formatCode>General</c:formatCode>
                <c:ptCount val="3"/>
                <c:pt idx="0">
                  <c:v>22.6</c:v>
                </c:pt>
                <c:pt idx="1">
                  <c:v>29.4</c:v>
                </c:pt>
                <c:pt idx="2">
                  <c:v>53.6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5346-49B3-9F77-01350A59D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08960"/>
        <c:axId val="24508128"/>
        <c:axId val="0"/>
      </c:bar3DChart>
      <c:catAx>
        <c:axId val="2450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08128"/>
        <c:crosses val="autoZero"/>
        <c:auto val="1"/>
        <c:lblAlgn val="ctr"/>
        <c:lblOffset val="100"/>
        <c:noMultiLvlLbl val="0"/>
      </c:catAx>
      <c:valAx>
        <c:axId val="24508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5089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888E-2"/>
                  <c:y val="0.17592592592592593"/>
                </c:manualLayout>
              </c:layout>
              <c:tx>
                <c:rich>
                  <a:bodyPr/>
                  <a:lstStyle/>
                  <a:p>
                    <a:fld id="{A2B6BC0C-A115-4E4E-A084-C299120478A6}" type="VALUE">
                      <a:rPr lang="uk-UA"/>
                      <a:pPr/>
                      <a:t>[ЗНАЧЕННЯ]</a:t>
                    </a:fld>
                    <a:r>
                      <a:rPr lang="uk-UA"/>
                      <a:t>%</a:t>
                    </a:r>
                  </a:p>
                  <a:p>
                    <a:r>
                      <a:rPr lang="uk-UA"/>
                      <a:t>(20,8тис.)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769-4B81-A83A-3373FF78CB03}"/>
                </c:ext>
              </c:extLst>
            </c:dLbl>
            <c:dLbl>
              <c:idx val="1"/>
              <c:layout>
                <c:manualLayout>
                  <c:x val="1.6666666666666666E-2"/>
                  <c:y val="0.19907407407407407"/>
                </c:manualLayout>
              </c:layout>
              <c:tx>
                <c:rich>
                  <a:bodyPr/>
                  <a:lstStyle/>
                  <a:p>
                    <a:fld id="{2CD60F7F-4828-4F63-8A38-FDB850188740}" type="VALUE">
                      <a:rPr lang="uk-UA"/>
                      <a:pPr/>
                      <a:t>[ЗНАЧЕННЯ]</a:t>
                    </a:fld>
                    <a:r>
                      <a:rPr lang="uk-UA"/>
                      <a:t>%</a:t>
                    </a:r>
                  </a:p>
                  <a:p>
                    <a:r>
                      <a:rPr lang="uk-UA"/>
                      <a:t>(1,9тис.)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769-4B81-A83A-3373FF78CB03}"/>
                </c:ext>
              </c:extLst>
            </c:dLbl>
            <c:dLbl>
              <c:idx val="2"/>
              <c:layout>
                <c:manualLayout>
                  <c:x val="1.6666666666666666E-2"/>
                  <c:y val="0.18055555555555555"/>
                </c:manualLayout>
              </c:layout>
              <c:tx>
                <c:rich>
                  <a:bodyPr/>
                  <a:lstStyle/>
                  <a:p>
                    <a:fld id="{5F6B335A-9102-4794-85D6-EB04C17DB76C}" type="VALUE">
                      <a:rPr lang="en-US"/>
                      <a:pPr/>
                      <a:t>[ЗНАЧЕННЯ]</a:t>
                    </a:fld>
                    <a:r>
                      <a:rPr lang="en-US"/>
                      <a:t>%</a:t>
                    </a:r>
                  </a:p>
                  <a:p>
                    <a:r>
                      <a:rPr lang="en-US"/>
                      <a:t>(529)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769-4B81-A83A-3373FF78C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'Аркуш7 (2)'!$A$3:$A$5</c:f>
              <c:strCache>
                <c:ptCount val="3"/>
                <c:pt idx="0">
                  <c:v>ЦОВВ</c:v>
                </c:pt>
                <c:pt idx="1">
                  <c:v>ОДА</c:v>
                </c:pt>
                <c:pt idx="2">
                  <c:v>інші ГРК</c:v>
                </c:pt>
              </c:strCache>
            </c:strRef>
          </c:cat>
          <c:val>
            <c:numRef>
              <c:f>'Аркуш7 (2)'!$B$3:$B$5</c:f>
              <c:numCache>
                <c:formatCode>General</c:formatCode>
                <c:ptCount val="3"/>
                <c:pt idx="0">
                  <c:v>56.1</c:v>
                </c:pt>
                <c:pt idx="1">
                  <c:v>34.4</c:v>
                </c:pt>
                <c:pt idx="2">
                  <c:v>25.9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0769-4B81-A83A-3373FF78C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08960"/>
        <c:axId val="24508128"/>
        <c:axId val="0"/>
      </c:bar3DChart>
      <c:catAx>
        <c:axId val="2450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08128"/>
        <c:crosses val="autoZero"/>
        <c:auto val="1"/>
        <c:lblAlgn val="ctr"/>
        <c:lblOffset val="100"/>
        <c:noMultiLvlLbl val="0"/>
      </c:catAx>
      <c:valAx>
        <c:axId val="24508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5089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7777777776E-2"/>
                  <c:y val="0.15740740740740741"/>
                </c:manualLayout>
              </c:layout>
              <c:tx>
                <c:rich>
                  <a:bodyPr/>
                  <a:lstStyle/>
                  <a:p>
                    <a:fld id="{24350951-A506-4C99-A8DB-3920E4F717FA}" type="VALUE">
                      <a:rPr lang="en-US"/>
                      <a:pPr/>
                      <a:t>[ЗНАЧЕННЯ]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7C0-4085-A5F8-7B0384A0241A}"/>
                </c:ext>
              </c:extLst>
            </c:dLbl>
            <c:dLbl>
              <c:idx val="1"/>
              <c:layout>
                <c:manualLayout>
                  <c:x val="8.3333333333333332E-3"/>
                  <c:y val="0.12962962962962962"/>
                </c:manualLayout>
              </c:layout>
              <c:tx>
                <c:rich>
                  <a:bodyPr/>
                  <a:lstStyle/>
                  <a:p>
                    <a:fld id="{B3838DE5-BC32-48CB-ABCC-E89F856B703F}" type="VALUE">
                      <a:rPr lang="en-US"/>
                      <a:pPr/>
                      <a:t>[ЗНАЧЕННЯ]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C0-4085-A5F8-7B0384A0241A}"/>
                </c:ext>
              </c:extLst>
            </c:dLbl>
            <c:dLbl>
              <c:idx val="2"/>
              <c:layout>
                <c:manualLayout>
                  <c:x val="1.6666666666666666E-2"/>
                  <c:y val="0.1111111111111112"/>
                </c:manualLayout>
              </c:layout>
              <c:tx>
                <c:rich>
                  <a:bodyPr/>
                  <a:lstStyle/>
                  <a:p>
                    <a:fld id="{E21D5E55-6B4D-4558-BC79-6F21DC1A42FB}" type="VALUE">
                      <a:rPr lang="en-US"/>
                      <a:pPr/>
                      <a:t>[ЗНАЧЕННЯ]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7C0-4085-A5F8-7B0384A024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'Аркуш7 (3)'!$A$3:$A$5</c:f>
              <c:strCache>
                <c:ptCount val="3"/>
                <c:pt idx="0">
                  <c:v>ЦОВВ</c:v>
                </c:pt>
                <c:pt idx="1">
                  <c:v>ОДА</c:v>
                </c:pt>
                <c:pt idx="2">
                  <c:v>інші ГРК</c:v>
                </c:pt>
              </c:strCache>
            </c:strRef>
          </c:cat>
          <c:val>
            <c:numRef>
              <c:f>'Аркуш7 (3)'!$B$3:$B$5</c:f>
              <c:numCache>
                <c:formatCode>General</c:formatCode>
                <c:ptCount val="3"/>
                <c:pt idx="0">
                  <c:v>17.8</c:v>
                </c:pt>
                <c:pt idx="1">
                  <c:v>7</c:v>
                </c:pt>
                <c:pt idx="2">
                  <c:v>2.6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A7C0-4085-A5F8-7B0384A02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08960"/>
        <c:axId val="24508128"/>
        <c:axId val="0"/>
      </c:bar3DChart>
      <c:catAx>
        <c:axId val="2450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08128"/>
        <c:crosses val="autoZero"/>
        <c:auto val="1"/>
        <c:lblAlgn val="ctr"/>
        <c:lblOffset val="100"/>
        <c:noMultiLvlLbl val="0"/>
      </c:catAx>
      <c:valAx>
        <c:axId val="24508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5089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BCC99-0D2F-422A-99A7-E94D965AE9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uk-UA"/>
        </a:p>
      </dgm:t>
    </dgm:pt>
    <dgm:pt modelId="{611DDB7E-7F29-4223-9D45-04E6666DAE11}">
      <dgm:prSet phldrT="[Текст]" custT="1"/>
      <dgm:spPr>
        <a:gradFill flip="none" rotWithShape="0">
          <a:gsLst>
            <a:gs pos="0">
              <a:schemeClr val="accent3">
                <a:shade val="50000"/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C000"/>
          </a:solidFill>
        </a:ln>
      </dgm:spPr>
      <dgm:t>
        <a:bodyPr/>
        <a:lstStyle/>
        <a:p>
          <a:pPr algn="just"/>
          <a:r>
            <a:rPr lang="uk-UA" sz="1600" b="1" dirty="0" smtClean="0">
              <a:solidFill>
                <a:schemeClr val="tx1"/>
              </a:solidFill>
            </a:rPr>
            <a:t>Необхідність спрямування внутрішнього аудиту на удосконалення </a:t>
          </a:r>
          <a:r>
            <a:rPr lang="uk-UA" sz="1600" dirty="0" smtClean="0">
              <a:solidFill>
                <a:schemeClr val="tx1"/>
              </a:solidFill>
            </a:rPr>
            <a:t>системи управління, внутрішнього контролю, запобігання фактам незаконного, неефективного та нерезультативного використання коштів, виникненню помилок та інших недоліків; </a:t>
          </a:r>
          <a:r>
            <a:rPr lang="uk-UA" sz="1600" b="1" i="0" dirty="0" smtClean="0">
              <a:solidFill>
                <a:schemeClr val="tx1"/>
              </a:solidFill>
            </a:rPr>
            <a:t>зміни пріоритетів при проведенні аудитів </a:t>
          </a:r>
          <a:r>
            <a:rPr lang="uk-UA" sz="1600" dirty="0" smtClean="0">
              <a:solidFill>
                <a:schemeClr val="tx1"/>
              </a:solidFill>
            </a:rPr>
            <a:t>(на здійснення системного аналізу та оцінки ефективності, результативності і якості)</a:t>
          </a:r>
          <a:endParaRPr lang="uk-UA" sz="1400" b="0" dirty="0">
            <a:solidFill>
              <a:schemeClr val="tx1"/>
            </a:solidFill>
          </a:endParaRPr>
        </a:p>
      </dgm:t>
    </dgm:pt>
    <dgm:pt modelId="{72416FB9-A097-497F-8EB2-A1E69587A6BC}" type="parTrans" cxnId="{C9F9B6AD-C00B-4F64-91CC-FE1875B73B68}">
      <dgm:prSet/>
      <dgm:spPr/>
      <dgm:t>
        <a:bodyPr/>
        <a:lstStyle/>
        <a:p>
          <a:endParaRPr lang="uk-UA"/>
        </a:p>
      </dgm:t>
    </dgm:pt>
    <dgm:pt modelId="{8B4965F0-47C0-46E4-8BD0-B3783A0B1E17}" type="sibTrans" cxnId="{C9F9B6AD-C00B-4F64-91CC-FE1875B73B68}">
      <dgm:prSet/>
      <dgm:spPr/>
      <dgm:t>
        <a:bodyPr/>
        <a:lstStyle/>
        <a:p>
          <a:endParaRPr lang="uk-UA"/>
        </a:p>
      </dgm:t>
    </dgm:pt>
    <dgm:pt modelId="{94E3B410-64D2-4551-9C88-2DF26999470D}">
      <dgm:prSet phldrT="[Текст]" custT="1"/>
      <dgm:spPr>
        <a:ln>
          <a:solidFill>
            <a:srgbClr val="FFC000"/>
          </a:solidFill>
        </a:ln>
      </dgm:spPr>
      <dgm:t>
        <a:bodyPr/>
        <a:lstStyle/>
        <a:p>
          <a:pPr algn="just"/>
          <a:r>
            <a:rPr lang="uk-UA" sz="1600" b="1" dirty="0" smtClean="0">
              <a:solidFill>
                <a:schemeClr val="tx1"/>
              </a:solidFill>
            </a:rPr>
            <a:t>Необхідність доопрацювання та удосконалення основних внутрішніх документів </a:t>
          </a:r>
          <a:r>
            <a:rPr lang="uk-UA" sz="1600" dirty="0" smtClean="0">
              <a:solidFill>
                <a:schemeClr val="tx1"/>
              </a:solidFill>
            </a:rPr>
            <a:t>з питань внутрішнього аудиту в частині </a:t>
          </a:r>
          <a:r>
            <a:rPr lang="uk-UA" sz="1600" b="1" dirty="0" smtClean="0">
              <a:solidFill>
                <a:schemeClr val="tx1"/>
              </a:solidFill>
            </a:rPr>
            <a:t>уточнення та конкретизації важливих аспектів діяльності з внутрішнього аудиту </a:t>
          </a:r>
          <a:r>
            <a:rPr lang="uk-UA" sz="1400" dirty="0" smtClean="0">
              <a:solidFill>
                <a:schemeClr val="tx1"/>
              </a:solidFill>
            </a:rPr>
            <a:t>(ризик-орієнтованого планування; порядку та методології проведення внутрішніх оцінок якості; тощо)</a:t>
          </a:r>
          <a:endParaRPr lang="uk-UA" sz="1200" b="0" dirty="0">
            <a:solidFill>
              <a:schemeClr val="tx1"/>
            </a:solidFill>
          </a:endParaRPr>
        </a:p>
      </dgm:t>
    </dgm:pt>
    <dgm:pt modelId="{8011C049-F500-4A0E-B065-9458347B2277}" type="parTrans" cxnId="{9DC8ADC0-6AB9-4AC5-9C84-B81E81EEE25A}">
      <dgm:prSet/>
      <dgm:spPr/>
      <dgm:t>
        <a:bodyPr/>
        <a:lstStyle/>
        <a:p>
          <a:endParaRPr lang="uk-UA"/>
        </a:p>
      </dgm:t>
    </dgm:pt>
    <dgm:pt modelId="{DD4C934B-A65A-4336-BADE-6C41F09443D9}" type="sibTrans" cxnId="{9DC8ADC0-6AB9-4AC5-9C84-B81E81EEE25A}">
      <dgm:prSet/>
      <dgm:spPr/>
      <dgm:t>
        <a:bodyPr/>
        <a:lstStyle/>
        <a:p>
          <a:endParaRPr lang="uk-UA"/>
        </a:p>
      </dgm:t>
    </dgm:pt>
    <dgm:pt modelId="{2CDE1059-7852-490D-A795-047ABCAB269B}">
      <dgm:prSet phldrT="[Текст]" custT="1"/>
      <dgm:spPr>
        <a:ln>
          <a:solidFill>
            <a:srgbClr val="FFC000"/>
          </a:solidFill>
        </a:ln>
      </dgm:spPr>
      <dgm:t>
        <a:bodyPr/>
        <a:lstStyle/>
        <a:p>
          <a:pPr algn="just"/>
          <a:r>
            <a:rPr lang="uk-UA" sz="1600" dirty="0" smtClean="0">
              <a:solidFill>
                <a:schemeClr val="tx1"/>
              </a:solidFill>
            </a:rPr>
            <a:t>Необхідність забезпечення </a:t>
          </a:r>
          <a:r>
            <a:rPr lang="uk-UA" sz="1600" b="1" dirty="0" smtClean="0">
              <a:solidFill>
                <a:schemeClr val="tx1"/>
              </a:solidFill>
            </a:rPr>
            <a:t>повноти формування та ведення бази даних </a:t>
          </a:r>
          <a:r>
            <a:rPr lang="uk-UA" sz="1600" dirty="0" smtClean="0">
              <a:solidFill>
                <a:schemeClr val="tx1"/>
              </a:solidFill>
            </a:rPr>
            <a:t>об’єктів внутрішнього аудиту</a:t>
          </a:r>
        </a:p>
        <a:p>
          <a:pPr algn="just"/>
          <a:r>
            <a:rPr lang="uk-UA" sz="1600" b="1" dirty="0" smtClean="0">
              <a:solidFill>
                <a:schemeClr val="tx1"/>
              </a:solidFill>
            </a:rPr>
            <a:t>Необхідність покращення процесу ризик-орієнтованого планування</a:t>
          </a:r>
          <a:r>
            <a:rPr lang="uk-UA" sz="1600" dirty="0" smtClean="0">
              <a:solidFill>
                <a:schemeClr val="tx1"/>
              </a:solidFill>
            </a:rPr>
            <a:t> діяльності з внутрішнього аудиту</a:t>
          </a:r>
          <a:endParaRPr lang="uk-UA" sz="1600" b="1" dirty="0">
            <a:solidFill>
              <a:schemeClr val="tx1"/>
            </a:solidFill>
          </a:endParaRPr>
        </a:p>
      </dgm:t>
    </dgm:pt>
    <dgm:pt modelId="{BEDC6D77-B450-485E-8E36-1597CEFA7933}" type="parTrans" cxnId="{9836EB4C-15A9-416F-B30A-8B94A60FF93D}">
      <dgm:prSet/>
      <dgm:spPr/>
      <dgm:t>
        <a:bodyPr/>
        <a:lstStyle/>
        <a:p>
          <a:endParaRPr lang="uk-UA"/>
        </a:p>
      </dgm:t>
    </dgm:pt>
    <dgm:pt modelId="{E1043531-3938-4DCE-B937-00836911BA5A}" type="sibTrans" cxnId="{9836EB4C-15A9-416F-B30A-8B94A60FF93D}">
      <dgm:prSet/>
      <dgm:spPr/>
      <dgm:t>
        <a:bodyPr/>
        <a:lstStyle/>
        <a:p>
          <a:endParaRPr lang="uk-UA"/>
        </a:p>
      </dgm:t>
    </dgm:pt>
    <dgm:pt modelId="{00C61A3D-4375-44C7-B310-8AEE428C9F09}">
      <dgm:prSet phldrT="[Текст]" custT="1"/>
      <dgm:spPr>
        <a:ln>
          <a:solidFill>
            <a:srgbClr val="FFC000"/>
          </a:solidFill>
        </a:ln>
      </dgm:spPr>
      <dgm:t>
        <a:bodyPr/>
        <a:lstStyle/>
        <a:p>
          <a:pPr algn="just"/>
          <a:r>
            <a:rPr lang="uk-UA" sz="1600" b="1" dirty="0" smtClean="0">
              <a:solidFill>
                <a:schemeClr val="tx1"/>
              </a:solidFill>
            </a:rPr>
            <a:t>Необхідність забезпечення належної результативності внутрішніх аудитів </a:t>
          </a:r>
          <a:r>
            <a:rPr lang="uk-UA" sz="1600" dirty="0" smtClean="0">
              <a:solidFill>
                <a:schemeClr val="tx1"/>
              </a:solidFill>
            </a:rPr>
            <a:t>та надання аудиторських рекомендацій, а також дотримання встановлених вимог при плануванні аудиту, формуванні цілей та визначенні питань, що підлягають дослідженню, проведенні внутрішніх аудитів та документуванні їх результатів</a:t>
          </a:r>
          <a:endParaRPr lang="uk-UA" sz="1600" b="1" dirty="0">
            <a:solidFill>
              <a:schemeClr val="tx1"/>
            </a:solidFill>
          </a:endParaRPr>
        </a:p>
      </dgm:t>
    </dgm:pt>
    <dgm:pt modelId="{EC285A7E-0E07-459F-BF76-9D95ADC505C5}" type="parTrans" cxnId="{169D9BAB-2670-4EEF-9B05-3FBAFFE06DBA}">
      <dgm:prSet/>
      <dgm:spPr/>
      <dgm:t>
        <a:bodyPr/>
        <a:lstStyle/>
        <a:p>
          <a:endParaRPr lang="uk-UA"/>
        </a:p>
      </dgm:t>
    </dgm:pt>
    <dgm:pt modelId="{9BA2B450-793B-406C-9062-4FBF129D1B23}" type="sibTrans" cxnId="{169D9BAB-2670-4EEF-9B05-3FBAFFE06DBA}">
      <dgm:prSet/>
      <dgm:spPr/>
      <dgm:t>
        <a:bodyPr/>
        <a:lstStyle/>
        <a:p>
          <a:endParaRPr lang="uk-UA"/>
        </a:p>
      </dgm:t>
    </dgm:pt>
    <dgm:pt modelId="{82794DC4-77DB-4CC1-9448-AA4F38BBF9E7}">
      <dgm:prSet phldrT="[Текст]" custT="1"/>
      <dgm:spPr>
        <a:ln>
          <a:solidFill>
            <a:srgbClr val="FFC000"/>
          </a:solidFill>
        </a:ln>
      </dgm:spPr>
      <dgm:t>
        <a:bodyPr/>
        <a:lstStyle/>
        <a:p>
          <a:pPr algn="just"/>
          <a:r>
            <a:rPr lang="uk-UA" sz="1600" b="1" dirty="0" smtClean="0">
              <a:solidFill>
                <a:schemeClr val="tx1"/>
              </a:solidFill>
            </a:rPr>
            <a:t>Необхідність належної реалізації на практиці заходів із забезпечення та підвищення якості внутрішнього аудиту </a:t>
          </a:r>
          <a:r>
            <a:rPr lang="uk-UA" sz="1600" dirty="0" smtClean="0">
              <a:solidFill>
                <a:schemeClr val="tx1"/>
              </a:solidFill>
            </a:rPr>
            <a:t>та проведення внутрішніх оцінок якості внутрішнього аудиту тощо</a:t>
          </a:r>
          <a:endParaRPr lang="uk-UA" sz="1600" b="1" dirty="0">
            <a:solidFill>
              <a:schemeClr val="tx1"/>
            </a:solidFill>
          </a:endParaRPr>
        </a:p>
      </dgm:t>
    </dgm:pt>
    <dgm:pt modelId="{68F08169-0793-4600-BC76-7ABB90E68621}" type="parTrans" cxnId="{D73D539E-C787-4211-A39C-8D6D15E749F1}">
      <dgm:prSet/>
      <dgm:spPr/>
      <dgm:t>
        <a:bodyPr/>
        <a:lstStyle/>
        <a:p>
          <a:endParaRPr lang="uk-UA"/>
        </a:p>
      </dgm:t>
    </dgm:pt>
    <dgm:pt modelId="{2B830E9B-E40A-4173-8AB7-739D58A4C994}" type="sibTrans" cxnId="{D73D539E-C787-4211-A39C-8D6D15E749F1}">
      <dgm:prSet/>
      <dgm:spPr/>
      <dgm:t>
        <a:bodyPr/>
        <a:lstStyle/>
        <a:p>
          <a:endParaRPr lang="uk-UA"/>
        </a:p>
      </dgm:t>
    </dgm:pt>
    <dgm:pt modelId="{BB7AFD8C-C49C-4B34-96B8-2A7BFB743519}" type="pres">
      <dgm:prSet presAssocID="{556BCC99-0D2F-422A-99A7-E94D965AE9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8ACF85F-6187-405D-848B-A80C7E0C2331}" type="pres">
      <dgm:prSet presAssocID="{611DDB7E-7F29-4223-9D45-04E6666DAE11}" presName="parentLin" presStyleCnt="0"/>
      <dgm:spPr/>
    </dgm:pt>
    <dgm:pt modelId="{9772D797-72D5-4A84-83A4-0E08AC13C325}" type="pres">
      <dgm:prSet presAssocID="{611DDB7E-7F29-4223-9D45-04E6666DAE11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E0F3ABDF-3509-4A9F-829B-3C3DFD4BAF78}" type="pres">
      <dgm:prSet presAssocID="{611DDB7E-7F29-4223-9D45-04E6666DAE11}" presName="parentText" presStyleLbl="node1" presStyleIdx="0" presStyleCnt="5" custScaleX="131752" custScaleY="13005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0E3198-FEBC-4A66-9C87-66CEACABDDA5}" type="pres">
      <dgm:prSet presAssocID="{611DDB7E-7F29-4223-9D45-04E6666DAE11}" presName="negativeSpace" presStyleCnt="0"/>
      <dgm:spPr/>
    </dgm:pt>
    <dgm:pt modelId="{8E2803FA-9C7F-4733-A371-913E234970DA}" type="pres">
      <dgm:prSet presAssocID="{611DDB7E-7F29-4223-9D45-04E6666DAE11}" presName="childText" presStyleLbl="conFgAcc1" presStyleIdx="0" presStyleCnt="5">
        <dgm:presLayoutVars>
          <dgm:bulletEnabled val="1"/>
        </dgm:presLayoutVars>
      </dgm:prSet>
      <dgm:spPr/>
    </dgm:pt>
    <dgm:pt modelId="{EDE90B2D-ADBB-45CD-9211-39B129644DCC}" type="pres">
      <dgm:prSet presAssocID="{8B4965F0-47C0-46E4-8BD0-B3783A0B1E17}" presName="spaceBetweenRectangles" presStyleCnt="0"/>
      <dgm:spPr/>
    </dgm:pt>
    <dgm:pt modelId="{78FDD5F5-686E-4C21-95C9-5972BB941455}" type="pres">
      <dgm:prSet presAssocID="{94E3B410-64D2-4551-9C88-2DF26999470D}" presName="parentLin" presStyleCnt="0"/>
      <dgm:spPr/>
    </dgm:pt>
    <dgm:pt modelId="{D34394B8-50E7-4A82-A535-BA047E5B0079}" type="pres">
      <dgm:prSet presAssocID="{94E3B410-64D2-4551-9C88-2DF26999470D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DAA560CD-B86C-4673-A943-87B28DAF5C22}" type="pres">
      <dgm:prSet presAssocID="{94E3B410-64D2-4551-9C88-2DF26999470D}" presName="parentText" presStyleLbl="node1" presStyleIdx="1" presStyleCnt="5" custScaleX="131752" custScaleY="12755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9AB954-3B95-40DD-B3CB-FF0D50AC8C67}" type="pres">
      <dgm:prSet presAssocID="{94E3B410-64D2-4551-9C88-2DF26999470D}" presName="negativeSpace" presStyleCnt="0"/>
      <dgm:spPr/>
    </dgm:pt>
    <dgm:pt modelId="{9D59B18D-F00F-4DD1-9203-9BBBC1C375CB}" type="pres">
      <dgm:prSet presAssocID="{94E3B410-64D2-4551-9C88-2DF26999470D}" presName="childText" presStyleLbl="conFgAcc1" presStyleIdx="1" presStyleCnt="5">
        <dgm:presLayoutVars>
          <dgm:bulletEnabled val="1"/>
        </dgm:presLayoutVars>
      </dgm:prSet>
      <dgm:spPr/>
    </dgm:pt>
    <dgm:pt modelId="{903ABC7E-B7CC-4BF8-973A-B9053DEAE941}" type="pres">
      <dgm:prSet presAssocID="{DD4C934B-A65A-4336-BADE-6C41F09443D9}" presName="spaceBetweenRectangles" presStyleCnt="0"/>
      <dgm:spPr/>
    </dgm:pt>
    <dgm:pt modelId="{DB581C3D-12EB-4219-895C-064CE7AE5F44}" type="pres">
      <dgm:prSet presAssocID="{2CDE1059-7852-490D-A795-047ABCAB269B}" presName="parentLin" presStyleCnt="0"/>
      <dgm:spPr/>
    </dgm:pt>
    <dgm:pt modelId="{E4598941-C8A5-44E3-8C04-209E53D5C063}" type="pres">
      <dgm:prSet presAssocID="{2CDE1059-7852-490D-A795-047ABCAB269B}" presName="parentLeftMargin" presStyleLbl="node1" presStyleIdx="1" presStyleCnt="5"/>
      <dgm:spPr/>
      <dgm:t>
        <a:bodyPr/>
        <a:lstStyle/>
        <a:p>
          <a:endParaRPr lang="uk-UA"/>
        </a:p>
      </dgm:t>
    </dgm:pt>
    <dgm:pt modelId="{70B155DE-FB46-458D-AE38-A3B544C39271}" type="pres">
      <dgm:prSet presAssocID="{2CDE1059-7852-490D-A795-047ABCAB269B}" presName="parentText" presStyleLbl="node1" presStyleIdx="2" presStyleCnt="5" custScaleX="131752" custScaleY="11690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95793D-CD77-45D9-8E34-826895059062}" type="pres">
      <dgm:prSet presAssocID="{2CDE1059-7852-490D-A795-047ABCAB269B}" presName="negativeSpace" presStyleCnt="0"/>
      <dgm:spPr/>
    </dgm:pt>
    <dgm:pt modelId="{B6A397D0-2B5D-414C-A521-3A35CD93AC2D}" type="pres">
      <dgm:prSet presAssocID="{2CDE1059-7852-490D-A795-047ABCAB269B}" presName="childText" presStyleLbl="conFgAcc1" presStyleIdx="2" presStyleCnt="5">
        <dgm:presLayoutVars>
          <dgm:bulletEnabled val="1"/>
        </dgm:presLayoutVars>
      </dgm:prSet>
      <dgm:spPr/>
    </dgm:pt>
    <dgm:pt modelId="{CD067343-F88E-4ACC-BE48-1A742EE60926}" type="pres">
      <dgm:prSet presAssocID="{E1043531-3938-4DCE-B937-00836911BA5A}" presName="spaceBetweenRectangles" presStyleCnt="0"/>
      <dgm:spPr/>
    </dgm:pt>
    <dgm:pt modelId="{F2E17353-571A-4CD0-A457-CAD6ED9CC2C6}" type="pres">
      <dgm:prSet presAssocID="{00C61A3D-4375-44C7-B310-8AEE428C9F09}" presName="parentLin" presStyleCnt="0"/>
      <dgm:spPr/>
    </dgm:pt>
    <dgm:pt modelId="{07DAF699-3A09-460F-B5F1-72C643EEE5D5}" type="pres">
      <dgm:prSet presAssocID="{00C61A3D-4375-44C7-B310-8AEE428C9F09}" presName="parentLeftMargin" presStyleLbl="node1" presStyleIdx="2" presStyleCnt="5"/>
      <dgm:spPr/>
      <dgm:t>
        <a:bodyPr/>
        <a:lstStyle/>
        <a:p>
          <a:endParaRPr lang="uk-UA"/>
        </a:p>
      </dgm:t>
    </dgm:pt>
    <dgm:pt modelId="{24948879-79A0-4074-9114-5106BD46B434}" type="pres">
      <dgm:prSet presAssocID="{00C61A3D-4375-44C7-B310-8AEE428C9F09}" presName="parentText" presStyleLbl="node1" presStyleIdx="3" presStyleCnt="5" custScaleX="131752" custScaleY="13148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82991F-2002-4DCF-AEED-387339CD1B2A}" type="pres">
      <dgm:prSet presAssocID="{00C61A3D-4375-44C7-B310-8AEE428C9F09}" presName="negativeSpace" presStyleCnt="0"/>
      <dgm:spPr/>
    </dgm:pt>
    <dgm:pt modelId="{ABD54AA3-F991-42E2-8A52-FD9B0F43D90A}" type="pres">
      <dgm:prSet presAssocID="{00C61A3D-4375-44C7-B310-8AEE428C9F09}" presName="childText" presStyleLbl="conFgAcc1" presStyleIdx="3" presStyleCnt="5">
        <dgm:presLayoutVars>
          <dgm:bulletEnabled val="1"/>
        </dgm:presLayoutVars>
      </dgm:prSet>
      <dgm:spPr/>
    </dgm:pt>
    <dgm:pt modelId="{79146005-A737-4578-A47A-792B4D53B4A2}" type="pres">
      <dgm:prSet presAssocID="{9BA2B450-793B-406C-9062-4FBF129D1B23}" presName="spaceBetweenRectangles" presStyleCnt="0"/>
      <dgm:spPr/>
    </dgm:pt>
    <dgm:pt modelId="{34027687-C526-429E-94D8-1E46858B1664}" type="pres">
      <dgm:prSet presAssocID="{82794DC4-77DB-4CC1-9448-AA4F38BBF9E7}" presName="parentLin" presStyleCnt="0"/>
      <dgm:spPr/>
    </dgm:pt>
    <dgm:pt modelId="{6CA25918-DD75-44F5-88F7-5AD87E749929}" type="pres">
      <dgm:prSet presAssocID="{82794DC4-77DB-4CC1-9448-AA4F38BBF9E7}" presName="parentLeftMargin" presStyleLbl="node1" presStyleIdx="3" presStyleCnt="5"/>
      <dgm:spPr/>
      <dgm:t>
        <a:bodyPr/>
        <a:lstStyle/>
        <a:p>
          <a:endParaRPr lang="uk-UA"/>
        </a:p>
      </dgm:t>
    </dgm:pt>
    <dgm:pt modelId="{6148CD4A-3AFE-4D31-B3F0-CD833543952A}" type="pres">
      <dgm:prSet presAssocID="{82794DC4-77DB-4CC1-9448-AA4F38BBF9E7}" presName="parentText" presStyleLbl="node1" presStyleIdx="4" presStyleCnt="5" custScaleX="13175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F4A0DA-591B-45D7-8E3E-A29A6F572F07}" type="pres">
      <dgm:prSet presAssocID="{82794DC4-77DB-4CC1-9448-AA4F38BBF9E7}" presName="negativeSpace" presStyleCnt="0"/>
      <dgm:spPr/>
    </dgm:pt>
    <dgm:pt modelId="{C7CB32C6-1264-4FBA-9A8E-1A171E60307E}" type="pres">
      <dgm:prSet presAssocID="{82794DC4-77DB-4CC1-9448-AA4F38BBF9E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D19ABE4-71EC-4624-B6C2-E7ADC677CC23}" type="presOf" srcId="{94E3B410-64D2-4551-9C88-2DF26999470D}" destId="{D34394B8-50E7-4A82-A535-BA047E5B0079}" srcOrd="0" destOrd="0" presId="urn:microsoft.com/office/officeart/2005/8/layout/list1"/>
    <dgm:cxn modelId="{9DC8ADC0-6AB9-4AC5-9C84-B81E81EEE25A}" srcId="{556BCC99-0D2F-422A-99A7-E94D965AE9E2}" destId="{94E3B410-64D2-4551-9C88-2DF26999470D}" srcOrd="1" destOrd="0" parTransId="{8011C049-F500-4A0E-B065-9458347B2277}" sibTransId="{DD4C934B-A65A-4336-BADE-6C41F09443D9}"/>
    <dgm:cxn modelId="{879094EC-9BFF-4015-9CBC-E55B92AAE0AF}" type="presOf" srcId="{611DDB7E-7F29-4223-9D45-04E6666DAE11}" destId="{9772D797-72D5-4A84-83A4-0E08AC13C325}" srcOrd="0" destOrd="0" presId="urn:microsoft.com/office/officeart/2005/8/layout/list1"/>
    <dgm:cxn modelId="{2F4B78DE-16D7-447B-9C51-31171B6F8953}" type="presOf" srcId="{2CDE1059-7852-490D-A795-047ABCAB269B}" destId="{E4598941-C8A5-44E3-8C04-209E53D5C063}" srcOrd="0" destOrd="0" presId="urn:microsoft.com/office/officeart/2005/8/layout/list1"/>
    <dgm:cxn modelId="{B516C131-EF0D-4A52-8519-8809E37A1DA5}" type="presOf" srcId="{82794DC4-77DB-4CC1-9448-AA4F38BBF9E7}" destId="{6148CD4A-3AFE-4D31-B3F0-CD833543952A}" srcOrd="1" destOrd="0" presId="urn:microsoft.com/office/officeart/2005/8/layout/list1"/>
    <dgm:cxn modelId="{C9F9B6AD-C00B-4F64-91CC-FE1875B73B68}" srcId="{556BCC99-0D2F-422A-99A7-E94D965AE9E2}" destId="{611DDB7E-7F29-4223-9D45-04E6666DAE11}" srcOrd="0" destOrd="0" parTransId="{72416FB9-A097-497F-8EB2-A1E69587A6BC}" sibTransId="{8B4965F0-47C0-46E4-8BD0-B3783A0B1E17}"/>
    <dgm:cxn modelId="{49EEEF98-353D-43D0-9FDF-A33B4B392A35}" type="presOf" srcId="{611DDB7E-7F29-4223-9D45-04E6666DAE11}" destId="{E0F3ABDF-3509-4A9F-829B-3C3DFD4BAF78}" srcOrd="1" destOrd="0" presId="urn:microsoft.com/office/officeart/2005/8/layout/list1"/>
    <dgm:cxn modelId="{C070136C-0A22-4AE8-A6BC-A8970027F5C1}" type="presOf" srcId="{82794DC4-77DB-4CC1-9448-AA4F38BBF9E7}" destId="{6CA25918-DD75-44F5-88F7-5AD87E749929}" srcOrd="0" destOrd="0" presId="urn:microsoft.com/office/officeart/2005/8/layout/list1"/>
    <dgm:cxn modelId="{16FEF75E-7B3B-411C-92D6-D8B47F7D975D}" type="presOf" srcId="{94E3B410-64D2-4551-9C88-2DF26999470D}" destId="{DAA560CD-B86C-4673-A943-87B28DAF5C22}" srcOrd="1" destOrd="0" presId="urn:microsoft.com/office/officeart/2005/8/layout/list1"/>
    <dgm:cxn modelId="{7A0D3136-BD87-4162-9C20-5AD7F93DCB7D}" type="presOf" srcId="{2CDE1059-7852-490D-A795-047ABCAB269B}" destId="{70B155DE-FB46-458D-AE38-A3B544C39271}" srcOrd="1" destOrd="0" presId="urn:microsoft.com/office/officeart/2005/8/layout/list1"/>
    <dgm:cxn modelId="{30DC680B-E3D3-4BDB-8E98-819DA9FB6F41}" type="presOf" srcId="{00C61A3D-4375-44C7-B310-8AEE428C9F09}" destId="{24948879-79A0-4074-9114-5106BD46B434}" srcOrd="1" destOrd="0" presId="urn:microsoft.com/office/officeart/2005/8/layout/list1"/>
    <dgm:cxn modelId="{62546FCC-D22A-429E-B290-58E04C6D8F70}" type="presOf" srcId="{556BCC99-0D2F-422A-99A7-E94D965AE9E2}" destId="{BB7AFD8C-C49C-4B34-96B8-2A7BFB743519}" srcOrd="0" destOrd="0" presId="urn:microsoft.com/office/officeart/2005/8/layout/list1"/>
    <dgm:cxn modelId="{D73D539E-C787-4211-A39C-8D6D15E749F1}" srcId="{556BCC99-0D2F-422A-99A7-E94D965AE9E2}" destId="{82794DC4-77DB-4CC1-9448-AA4F38BBF9E7}" srcOrd="4" destOrd="0" parTransId="{68F08169-0793-4600-BC76-7ABB90E68621}" sibTransId="{2B830E9B-E40A-4173-8AB7-739D58A4C994}"/>
    <dgm:cxn modelId="{53330DCC-6E57-45E8-B8C7-BB449F978838}" type="presOf" srcId="{00C61A3D-4375-44C7-B310-8AEE428C9F09}" destId="{07DAF699-3A09-460F-B5F1-72C643EEE5D5}" srcOrd="0" destOrd="0" presId="urn:microsoft.com/office/officeart/2005/8/layout/list1"/>
    <dgm:cxn modelId="{9836EB4C-15A9-416F-B30A-8B94A60FF93D}" srcId="{556BCC99-0D2F-422A-99A7-E94D965AE9E2}" destId="{2CDE1059-7852-490D-A795-047ABCAB269B}" srcOrd="2" destOrd="0" parTransId="{BEDC6D77-B450-485E-8E36-1597CEFA7933}" sibTransId="{E1043531-3938-4DCE-B937-00836911BA5A}"/>
    <dgm:cxn modelId="{169D9BAB-2670-4EEF-9B05-3FBAFFE06DBA}" srcId="{556BCC99-0D2F-422A-99A7-E94D965AE9E2}" destId="{00C61A3D-4375-44C7-B310-8AEE428C9F09}" srcOrd="3" destOrd="0" parTransId="{EC285A7E-0E07-459F-BF76-9D95ADC505C5}" sibTransId="{9BA2B450-793B-406C-9062-4FBF129D1B23}"/>
    <dgm:cxn modelId="{E23CD953-8AD4-4F31-A075-12B132BF0747}" type="presParOf" srcId="{BB7AFD8C-C49C-4B34-96B8-2A7BFB743519}" destId="{C8ACF85F-6187-405D-848B-A80C7E0C2331}" srcOrd="0" destOrd="0" presId="urn:microsoft.com/office/officeart/2005/8/layout/list1"/>
    <dgm:cxn modelId="{22EB9893-49A7-4B20-89D9-6BD4A91D2E43}" type="presParOf" srcId="{C8ACF85F-6187-405D-848B-A80C7E0C2331}" destId="{9772D797-72D5-4A84-83A4-0E08AC13C325}" srcOrd="0" destOrd="0" presId="urn:microsoft.com/office/officeart/2005/8/layout/list1"/>
    <dgm:cxn modelId="{295D8469-419A-4365-9646-C02C623C9A16}" type="presParOf" srcId="{C8ACF85F-6187-405D-848B-A80C7E0C2331}" destId="{E0F3ABDF-3509-4A9F-829B-3C3DFD4BAF78}" srcOrd="1" destOrd="0" presId="urn:microsoft.com/office/officeart/2005/8/layout/list1"/>
    <dgm:cxn modelId="{1E764C3C-AEA9-4F85-9332-DABECE1B07B7}" type="presParOf" srcId="{BB7AFD8C-C49C-4B34-96B8-2A7BFB743519}" destId="{650E3198-FEBC-4A66-9C87-66CEACABDDA5}" srcOrd="1" destOrd="0" presId="urn:microsoft.com/office/officeart/2005/8/layout/list1"/>
    <dgm:cxn modelId="{ECE0B803-B923-4A2C-8FCA-48FF52AF594B}" type="presParOf" srcId="{BB7AFD8C-C49C-4B34-96B8-2A7BFB743519}" destId="{8E2803FA-9C7F-4733-A371-913E234970DA}" srcOrd="2" destOrd="0" presId="urn:microsoft.com/office/officeart/2005/8/layout/list1"/>
    <dgm:cxn modelId="{F4009E1B-85D5-4244-9559-C243098132E3}" type="presParOf" srcId="{BB7AFD8C-C49C-4B34-96B8-2A7BFB743519}" destId="{EDE90B2D-ADBB-45CD-9211-39B129644DCC}" srcOrd="3" destOrd="0" presId="urn:microsoft.com/office/officeart/2005/8/layout/list1"/>
    <dgm:cxn modelId="{EC109A0C-A4B3-4FDB-AF17-AE2BCE9874B9}" type="presParOf" srcId="{BB7AFD8C-C49C-4B34-96B8-2A7BFB743519}" destId="{78FDD5F5-686E-4C21-95C9-5972BB941455}" srcOrd="4" destOrd="0" presId="urn:microsoft.com/office/officeart/2005/8/layout/list1"/>
    <dgm:cxn modelId="{6D19966A-B2CF-43A5-A1D1-D7D2ACD5544F}" type="presParOf" srcId="{78FDD5F5-686E-4C21-95C9-5972BB941455}" destId="{D34394B8-50E7-4A82-A535-BA047E5B0079}" srcOrd="0" destOrd="0" presId="urn:microsoft.com/office/officeart/2005/8/layout/list1"/>
    <dgm:cxn modelId="{F8DC10E2-AABA-4EAB-A00A-28DD3C20E276}" type="presParOf" srcId="{78FDD5F5-686E-4C21-95C9-5972BB941455}" destId="{DAA560CD-B86C-4673-A943-87B28DAF5C22}" srcOrd="1" destOrd="0" presId="urn:microsoft.com/office/officeart/2005/8/layout/list1"/>
    <dgm:cxn modelId="{66FEE724-E84B-4ACF-A9A9-B3160DE9DF9E}" type="presParOf" srcId="{BB7AFD8C-C49C-4B34-96B8-2A7BFB743519}" destId="{179AB954-3B95-40DD-B3CB-FF0D50AC8C67}" srcOrd="5" destOrd="0" presId="urn:microsoft.com/office/officeart/2005/8/layout/list1"/>
    <dgm:cxn modelId="{7E3ACEDA-F9C2-4E0B-A2EC-988D8EFF58BE}" type="presParOf" srcId="{BB7AFD8C-C49C-4B34-96B8-2A7BFB743519}" destId="{9D59B18D-F00F-4DD1-9203-9BBBC1C375CB}" srcOrd="6" destOrd="0" presId="urn:microsoft.com/office/officeart/2005/8/layout/list1"/>
    <dgm:cxn modelId="{7158BF61-2438-458F-B446-52DFA0A71E0E}" type="presParOf" srcId="{BB7AFD8C-C49C-4B34-96B8-2A7BFB743519}" destId="{903ABC7E-B7CC-4BF8-973A-B9053DEAE941}" srcOrd="7" destOrd="0" presId="urn:microsoft.com/office/officeart/2005/8/layout/list1"/>
    <dgm:cxn modelId="{BD6E89B9-A8DF-436E-8A93-6C11C5E0D3E1}" type="presParOf" srcId="{BB7AFD8C-C49C-4B34-96B8-2A7BFB743519}" destId="{DB581C3D-12EB-4219-895C-064CE7AE5F44}" srcOrd="8" destOrd="0" presId="urn:microsoft.com/office/officeart/2005/8/layout/list1"/>
    <dgm:cxn modelId="{11A81E06-6B7D-4377-AE53-24EB99F6F127}" type="presParOf" srcId="{DB581C3D-12EB-4219-895C-064CE7AE5F44}" destId="{E4598941-C8A5-44E3-8C04-209E53D5C063}" srcOrd="0" destOrd="0" presId="urn:microsoft.com/office/officeart/2005/8/layout/list1"/>
    <dgm:cxn modelId="{4E806DC4-743E-4AFB-9C14-5B8226FC24FB}" type="presParOf" srcId="{DB581C3D-12EB-4219-895C-064CE7AE5F44}" destId="{70B155DE-FB46-458D-AE38-A3B544C39271}" srcOrd="1" destOrd="0" presId="urn:microsoft.com/office/officeart/2005/8/layout/list1"/>
    <dgm:cxn modelId="{12BCE33D-56FE-4EBD-82E8-7E2D1F8C9669}" type="presParOf" srcId="{BB7AFD8C-C49C-4B34-96B8-2A7BFB743519}" destId="{BC95793D-CD77-45D9-8E34-826895059062}" srcOrd="9" destOrd="0" presId="urn:microsoft.com/office/officeart/2005/8/layout/list1"/>
    <dgm:cxn modelId="{404878C7-FDBD-4A01-9DB8-55A1D510435E}" type="presParOf" srcId="{BB7AFD8C-C49C-4B34-96B8-2A7BFB743519}" destId="{B6A397D0-2B5D-414C-A521-3A35CD93AC2D}" srcOrd="10" destOrd="0" presId="urn:microsoft.com/office/officeart/2005/8/layout/list1"/>
    <dgm:cxn modelId="{1797C74C-DBE1-44B6-8977-3CBDBDE20E55}" type="presParOf" srcId="{BB7AFD8C-C49C-4B34-96B8-2A7BFB743519}" destId="{CD067343-F88E-4ACC-BE48-1A742EE60926}" srcOrd="11" destOrd="0" presId="urn:microsoft.com/office/officeart/2005/8/layout/list1"/>
    <dgm:cxn modelId="{D130E1A3-FA13-4252-9AEB-BA4581DFB2EB}" type="presParOf" srcId="{BB7AFD8C-C49C-4B34-96B8-2A7BFB743519}" destId="{F2E17353-571A-4CD0-A457-CAD6ED9CC2C6}" srcOrd="12" destOrd="0" presId="urn:microsoft.com/office/officeart/2005/8/layout/list1"/>
    <dgm:cxn modelId="{138CF13F-B541-4DE9-AF4C-9FF308E0F68C}" type="presParOf" srcId="{F2E17353-571A-4CD0-A457-CAD6ED9CC2C6}" destId="{07DAF699-3A09-460F-B5F1-72C643EEE5D5}" srcOrd="0" destOrd="0" presId="urn:microsoft.com/office/officeart/2005/8/layout/list1"/>
    <dgm:cxn modelId="{C2FE7FEC-ECEF-4452-9D2F-8B445046A8E9}" type="presParOf" srcId="{F2E17353-571A-4CD0-A457-CAD6ED9CC2C6}" destId="{24948879-79A0-4074-9114-5106BD46B434}" srcOrd="1" destOrd="0" presId="urn:microsoft.com/office/officeart/2005/8/layout/list1"/>
    <dgm:cxn modelId="{02D22C2A-86AE-4B57-8B87-2E1EB8D9F9E7}" type="presParOf" srcId="{BB7AFD8C-C49C-4B34-96B8-2A7BFB743519}" destId="{D182991F-2002-4DCF-AEED-387339CD1B2A}" srcOrd="13" destOrd="0" presId="urn:microsoft.com/office/officeart/2005/8/layout/list1"/>
    <dgm:cxn modelId="{1CD4E2D2-8EA6-4369-9F80-10E61D77EBB2}" type="presParOf" srcId="{BB7AFD8C-C49C-4B34-96B8-2A7BFB743519}" destId="{ABD54AA3-F991-42E2-8A52-FD9B0F43D90A}" srcOrd="14" destOrd="0" presId="urn:microsoft.com/office/officeart/2005/8/layout/list1"/>
    <dgm:cxn modelId="{EA09E81D-F16C-4B65-B94E-8293F5B90504}" type="presParOf" srcId="{BB7AFD8C-C49C-4B34-96B8-2A7BFB743519}" destId="{79146005-A737-4578-A47A-792B4D53B4A2}" srcOrd="15" destOrd="0" presId="urn:microsoft.com/office/officeart/2005/8/layout/list1"/>
    <dgm:cxn modelId="{98539168-C94F-49DF-AA75-76035B15EAE1}" type="presParOf" srcId="{BB7AFD8C-C49C-4B34-96B8-2A7BFB743519}" destId="{34027687-C526-429E-94D8-1E46858B1664}" srcOrd="16" destOrd="0" presId="urn:microsoft.com/office/officeart/2005/8/layout/list1"/>
    <dgm:cxn modelId="{4C755B87-5D7E-475E-9595-D418EF5FECFA}" type="presParOf" srcId="{34027687-C526-429E-94D8-1E46858B1664}" destId="{6CA25918-DD75-44F5-88F7-5AD87E749929}" srcOrd="0" destOrd="0" presId="urn:microsoft.com/office/officeart/2005/8/layout/list1"/>
    <dgm:cxn modelId="{7E2728F9-C235-456F-BBF6-CC0EDA55656A}" type="presParOf" srcId="{34027687-C526-429E-94D8-1E46858B1664}" destId="{6148CD4A-3AFE-4D31-B3F0-CD833543952A}" srcOrd="1" destOrd="0" presId="urn:microsoft.com/office/officeart/2005/8/layout/list1"/>
    <dgm:cxn modelId="{C0B3AABB-5C94-4F8C-B7F3-F4880AB1CC45}" type="presParOf" srcId="{BB7AFD8C-C49C-4B34-96B8-2A7BFB743519}" destId="{11F4A0DA-591B-45D7-8E3E-A29A6F572F07}" srcOrd="17" destOrd="0" presId="urn:microsoft.com/office/officeart/2005/8/layout/list1"/>
    <dgm:cxn modelId="{E67309F8-BE99-4692-897E-D2DCFF0173FB}" type="presParOf" srcId="{BB7AFD8C-C49C-4B34-96B8-2A7BFB743519}" destId="{C7CB32C6-1264-4FBA-9A8E-1A171E60307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803FA-9C7F-4733-A371-913E234970DA}">
      <dsp:nvSpPr>
        <dsp:cNvPr id="0" name=""/>
        <dsp:cNvSpPr/>
      </dsp:nvSpPr>
      <dsp:spPr>
        <a:xfrm>
          <a:off x="0" y="573171"/>
          <a:ext cx="1185236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3ABDF-3509-4A9F-829B-3C3DFD4BAF78}">
      <dsp:nvSpPr>
        <dsp:cNvPr id="0" name=""/>
        <dsp:cNvSpPr/>
      </dsp:nvSpPr>
      <dsp:spPr>
        <a:xfrm>
          <a:off x="592618" y="76913"/>
          <a:ext cx="10931009" cy="806218"/>
        </a:xfrm>
        <a:prstGeom prst="roundRect">
          <a:avLst/>
        </a:prstGeom>
        <a:gradFill flip="none" rotWithShape="0">
          <a:gsLst>
            <a:gs pos="0">
              <a:schemeClr val="accent3">
                <a:shade val="50000"/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C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594" tIns="0" rIns="31359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спрямування внутрішнього аудиту на удосконалення </a:t>
          </a:r>
          <a:r>
            <a:rPr lang="uk-UA" sz="1600" kern="1200" dirty="0" smtClean="0">
              <a:solidFill>
                <a:schemeClr val="tx1"/>
              </a:solidFill>
            </a:rPr>
            <a:t>системи управління, внутрішнього контролю, запобігання фактам незаконного, неефективного та нерезультативного використання коштів, виникненню помилок та інших недоліків; </a:t>
          </a:r>
          <a:r>
            <a:rPr lang="uk-UA" sz="1600" b="1" i="0" kern="1200" dirty="0" smtClean="0">
              <a:solidFill>
                <a:schemeClr val="tx1"/>
              </a:solidFill>
            </a:rPr>
            <a:t>зміни пріоритетів при проведенні аудитів </a:t>
          </a:r>
          <a:r>
            <a:rPr lang="uk-UA" sz="1600" kern="1200" dirty="0" smtClean="0">
              <a:solidFill>
                <a:schemeClr val="tx1"/>
              </a:solidFill>
            </a:rPr>
            <a:t>(на здійснення системного аналізу та оцінки ефективності, результативності і якості)</a:t>
          </a:r>
          <a:endParaRPr lang="uk-UA" sz="1400" b="0" kern="1200" dirty="0">
            <a:solidFill>
              <a:schemeClr val="tx1"/>
            </a:solidFill>
          </a:endParaRPr>
        </a:p>
      </dsp:txBody>
      <dsp:txXfrm>
        <a:off x="631974" y="116269"/>
        <a:ext cx="10852297" cy="727506"/>
      </dsp:txXfrm>
    </dsp:sp>
    <dsp:sp modelId="{9D59B18D-F00F-4DD1-9203-9BBBC1C375CB}">
      <dsp:nvSpPr>
        <dsp:cNvPr id="0" name=""/>
        <dsp:cNvSpPr/>
      </dsp:nvSpPr>
      <dsp:spPr>
        <a:xfrm>
          <a:off x="0" y="1696532"/>
          <a:ext cx="1185236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560CD-B86C-4673-A943-87B28DAF5C22}">
      <dsp:nvSpPr>
        <dsp:cNvPr id="0" name=""/>
        <dsp:cNvSpPr/>
      </dsp:nvSpPr>
      <dsp:spPr>
        <a:xfrm>
          <a:off x="592618" y="1215771"/>
          <a:ext cx="10931009" cy="7907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>
          <a:solidFill>
            <a:srgbClr val="FFC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594" tIns="0" rIns="31359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доопрацювання та удосконалення основних внутрішніх документів </a:t>
          </a:r>
          <a:r>
            <a:rPr lang="uk-UA" sz="1600" kern="1200" dirty="0" smtClean="0">
              <a:solidFill>
                <a:schemeClr val="tx1"/>
              </a:solidFill>
            </a:rPr>
            <a:t>з питань внутрішнього аудиту в частині </a:t>
          </a:r>
          <a:r>
            <a:rPr lang="uk-UA" sz="1600" b="1" kern="1200" dirty="0" smtClean="0">
              <a:solidFill>
                <a:schemeClr val="tx1"/>
              </a:solidFill>
            </a:rPr>
            <a:t>уточнення та конкретизації важливих аспектів діяльності з внутрішнього аудиту </a:t>
          </a:r>
          <a:r>
            <a:rPr lang="uk-UA" sz="1400" kern="1200" dirty="0" smtClean="0">
              <a:solidFill>
                <a:schemeClr val="tx1"/>
              </a:solidFill>
            </a:rPr>
            <a:t>(ризик-орієнтованого планування; порядку та методології проведення внутрішніх оцінок якості; тощо)</a:t>
          </a:r>
          <a:endParaRPr lang="uk-UA" sz="1200" b="0" kern="1200" dirty="0">
            <a:solidFill>
              <a:schemeClr val="tx1"/>
            </a:solidFill>
          </a:endParaRPr>
        </a:p>
      </dsp:txBody>
      <dsp:txXfrm>
        <a:off x="631218" y="1254371"/>
        <a:ext cx="10853809" cy="713520"/>
      </dsp:txXfrm>
    </dsp:sp>
    <dsp:sp modelId="{B6A397D0-2B5D-414C-A521-3A35CD93AC2D}">
      <dsp:nvSpPr>
        <dsp:cNvPr id="0" name=""/>
        <dsp:cNvSpPr/>
      </dsp:nvSpPr>
      <dsp:spPr>
        <a:xfrm>
          <a:off x="0" y="2753877"/>
          <a:ext cx="1185236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155DE-FB46-458D-AE38-A3B544C39271}">
      <dsp:nvSpPr>
        <dsp:cNvPr id="0" name=""/>
        <dsp:cNvSpPr/>
      </dsp:nvSpPr>
      <dsp:spPr>
        <a:xfrm>
          <a:off x="592618" y="2339132"/>
          <a:ext cx="10931009" cy="724705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>
          <a:solidFill>
            <a:srgbClr val="FFC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594" tIns="0" rIns="31359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Необхідність забезпечення </a:t>
          </a:r>
          <a:r>
            <a:rPr lang="uk-UA" sz="1600" b="1" kern="1200" dirty="0" smtClean="0">
              <a:solidFill>
                <a:schemeClr val="tx1"/>
              </a:solidFill>
            </a:rPr>
            <a:t>повноти формування та ведення бази даних </a:t>
          </a:r>
          <a:r>
            <a:rPr lang="uk-UA" sz="1600" kern="1200" dirty="0" smtClean="0">
              <a:solidFill>
                <a:schemeClr val="tx1"/>
              </a:solidFill>
            </a:rPr>
            <a:t>об’єктів внутрішнього аудиту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покращення процесу ризик-орієнтованого планування</a:t>
          </a:r>
          <a:r>
            <a:rPr lang="uk-UA" sz="1600" kern="1200" dirty="0" smtClean="0">
              <a:solidFill>
                <a:schemeClr val="tx1"/>
              </a:solidFill>
            </a:rPr>
            <a:t> діяльності з внутрішнього аудиту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627995" y="2374509"/>
        <a:ext cx="10860255" cy="653951"/>
      </dsp:txXfrm>
    </dsp:sp>
    <dsp:sp modelId="{ABD54AA3-F991-42E2-8A52-FD9B0F43D90A}">
      <dsp:nvSpPr>
        <dsp:cNvPr id="0" name=""/>
        <dsp:cNvSpPr/>
      </dsp:nvSpPr>
      <dsp:spPr>
        <a:xfrm>
          <a:off x="0" y="3901600"/>
          <a:ext cx="1185236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48879-79A0-4074-9114-5106BD46B434}">
      <dsp:nvSpPr>
        <dsp:cNvPr id="0" name=""/>
        <dsp:cNvSpPr/>
      </dsp:nvSpPr>
      <dsp:spPr>
        <a:xfrm>
          <a:off x="592618" y="3396477"/>
          <a:ext cx="10931009" cy="815083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>
          <a:solidFill>
            <a:srgbClr val="FFC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594" tIns="0" rIns="31359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забезпечення належної результативності внутрішніх аудитів </a:t>
          </a:r>
          <a:r>
            <a:rPr lang="uk-UA" sz="1600" kern="1200" dirty="0" smtClean="0">
              <a:solidFill>
                <a:schemeClr val="tx1"/>
              </a:solidFill>
            </a:rPr>
            <a:t>та надання аудиторських рекомендацій, а також дотримання встановлених вимог при плануванні аудиту, формуванні цілей та визначенні питань, що підлягають дослідженню, проведенні внутрішніх аудитів та документуванні їх результатів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632407" y="3436266"/>
        <a:ext cx="10851431" cy="735505"/>
      </dsp:txXfrm>
    </dsp:sp>
    <dsp:sp modelId="{C7CB32C6-1264-4FBA-9A8E-1A171E60307E}">
      <dsp:nvSpPr>
        <dsp:cNvPr id="0" name=""/>
        <dsp:cNvSpPr/>
      </dsp:nvSpPr>
      <dsp:spPr>
        <a:xfrm>
          <a:off x="0" y="4854160"/>
          <a:ext cx="1185236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8CD4A-3AFE-4D31-B3F0-CD833543952A}">
      <dsp:nvSpPr>
        <dsp:cNvPr id="0" name=""/>
        <dsp:cNvSpPr/>
      </dsp:nvSpPr>
      <dsp:spPr>
        <a:xfrm>
          <a:off x="592618" y="4544200"/>
          <a:ext cx="10931009" cy="6199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>
          <a:solidFill>
            <a:srgbClr val="FFC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594" tIns="0" rIns="31359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належної реалізації на практиці заходів із забезпечення та підвищення якості внутрішнього аудиту </a:t>
          </a:r>
          <a:r>
            <a:rPr lang="uk-UA" sz="1600" kern="1200" dirty="0" smtClean="0">
              <a:solidFill>
                <a:schemeClr val="tx1"/>
              </a:solidFill>
            </a:rPr>
            <a:t>та проведення внутрішніх оцінок якості внутрішнього аудиту тощо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622880" y="4574462"/>
        <a:ext cx="10870485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88779-24B7-4FBB-9688-46AD65D8FDB8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2CB51-5E23-49CD-9D46-AB9010D55C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040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032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46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250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0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28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385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436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031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398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139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72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260A-0936-4E2E-8985-74C5B626AF50}" type="datetimeFigureOut">
              <a:rPr lang="uk-UA" smtClean="0"/>
              <a:t>22.04.2020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53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fu-logo-V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" y="-1536"/>
            <a:ext cx="4239572" cy="120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4697" y="1401037"/>
            <a:ext cx="10911840" cy="3989568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52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Інформація про стан функціонування державного внутрішнього фінансового контролю</a:t>
            </a:r>
            <a:endParaRPr lang="uk-UA" sz="5200" b="1" spc="3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imag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737" y="5438377"/>
            <a:ext cx="11033760" cy="149329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6623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СТАН УКОМПЛЕКТУВАННЯ ПІДРОЗДІЛІВ ВНУТРІШНЬОГО АУДИТУ</a:t>
            </a:r>
            <a:r>
              <a:rPr lang="uk-UA" sz="1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0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81273" y="2274520"/>
            <a:ext cx="2755457" cy="111429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штатна чисельність внутрішніх аудиторів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1,4 тис. одиниць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81273" y="1455446"/>
            <a:ext cx="3711081" cy="95413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Міністерства, інші ЦОВВ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81273" y="3865006"/>
            <a:ext cx="4317770" cy="290636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>
              <a:spcAft>
                <a:spcPts val="300"/>
              </a:spcAft>
            </a:pPr>
            <a:r>
              <a:rPr lang="uk-UA" sz="1500" b="1" dirty="0" smtClean="0">
                <a:solidFill>
                  <a:srgbClr val="C00000"/>
                </a:solidFill>
              </a:rPr>
              <a:t>Високий рівень вакансій в системі: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Мін'юсту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ДКА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Укрдержархіву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Держгеонадра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Укртрансбезпеки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Держпраці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>
                <a:solidFill>
                  <a:schemeClr val="tx1"/>
                </a:solidFill>
              </a:rPr>
              <a:t>С</a:t>
            </a:r>
            <a:r>
              <a:rPr lang="uk-UA" sz="1500" b="1" dirty="0" smtClean="0">
                <a:solidFill>
                  <a:schemeClr val="tx1"/>
                </a:solidFill>
              </a:rPr>
              <a:t>лужби якості освіти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endParaRPr lang="uk-UA" sz="1500" b="1" dirty="0" smtClean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endParaRPr lang="uk-UA" sz="1500" b="1" dirty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err="1" smtClean="0">
                <a:solidFill>
                  <a:schemeClr val="tx1"/>
                </a:solidFill>
              </a:rPr>
              <a:t>Держенерго</a:t>
            </a:r>
            <a:r>
              <a:rPr lang="uk-UA" sz="1500" b="1" dirty="0" smtClean="0">
                <a:solidFill>
                  <a:schemeClr val="tx1"/>
                </a:solidFill>
              </a:rPr>
              <a:t>-ефективності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ДАЗВ 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Держкомтелерадіо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НСЗУ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Держводагентства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АРМА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ДПС</a:t>
            </a:r>
            <a:endParaRPr lang="uk-UA" sz="1500" b="1" dirty="0">
              <a:solidFill>
                <a:schemeClr val="tx1"/>
              </a:solidFill>
            </a:endParaRPr>
          </a:p>
        </p:txBody>
      </p:sp>
      <p:sp>
        <p:nvSpPr>
          <p:cNvPr id="25" name="Округлений прямокутник 24"/>
          <p:cNvSpPr/>
          <p:nvPr/>
        </p:nvSpPr>
        <p:spPr>
          <a:xfrm>
            <a:off x="2404080" y="2972401"/>
            <a:ext cx="1610315" cy="78007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вакантні </a:t>
            </a:r>
          </a:p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27% посад</a:t>
            </a:r>
            <a:endParaRPr lang="uk-U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4236437" y="2274520"/>
            <a:ext cx="2755457" cy="111429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штатна чисельність внутрішніх аудиторів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253 одиниці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4236437" y="1455446"/>
            <a:ext cx="3711081" cy="95413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 та КМДА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8391601" y="2274520"/>
            <a:ext cx="2755457" cy="111429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штатна чисельність внутрішніх аудиторів 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одиниці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8391602" y="1455446"/>
            <a:ext cx="3711081" cy="95413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ГРК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6337203" y="2972401"/>
            <a:ext cx="1610315" cy="78007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вакантні </a:t>
            </a:r>
          </a:p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 посад</a:t>
            </a:r>
            <a:endParaRPr lang="uk-U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10492368" y="2972401"/>
            <a:ext cx="1610315" cy="78007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вакантні </a:t>
            </a:r>
          </a:p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32% посад</a:t>
            </a:r>
            <a:endParaRPr lang="uk-U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5151625" y="3865006"/>
            <a:ext cx="2795893" cy="231441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>
              <a:spcAft>
                <a:spcPts val="300"/>
              </a:spcAft>
            </a:pPr>
            <a:r>
              <a:rPr lang="uk-UA" sz="1500" b="1" dirty="0" smtClean="0">
                <a:solidFill>
                  <a:srgbClr val="C00000"/>
                </a:solidFill>
              </a:rPr>
              <a:t>Високий рівень вакансій в системі: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Київської ОДА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Івано-Франківської ОДА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Львівської ОДА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Тернопільської ОДА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Чернігівської ОДА</a:t>
            </a: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9306790" y="3865006"/>
            <a:ext cx="2795893" cy="231441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>
              <a:spcAft>
                <a:spcPts val="300"/>
              </a:spcAft>
            </a:pPr>
            <a:r>
              <a:rPr lang="uk-UA" sz="1500" b="1" dirty="0" smtClean="0">
                <a:solidFill>
                  <a:srgbClr val="C00000"/>
                </a:solidFill>
              </a:rPr>
              <a:t>Високий рівень вакансій в системі: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НАМН України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УДО України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uk-UA" sz="1500" b="1" dirty="0" smtClean="0">
                <a:solidFill>
                  <a:schemeClr val="tx1"/>
                </a:solidFill>
              </a:rPr>
              <a:t>Нацкомфінпослуг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endParaRPr lang="uk-UA" sz="15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7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ОРГАНІЗАЦІЙНА І ФУНКЦІОНАЛЬНА НЕЗАЛЕЖНІСТЬ ПІДРОЗДІЛІВ ВНУТРІШНЬОГО АУДИТУ</a:t>
            </a:r>
            <a:r>
              <a:rPr lang="uk-UA" sz="27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7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іагра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366736"/>
              </p:ext>
            </p:extLst>
          </p:nvPr>
        </p:nvGraphicFramePr>
        <p:xfrm>
          <a:off x="3817861" y="13949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Округлений прямокутник 12"/>
          <p:cNvSpPr/>
          <p:nvPr/>
        </p:nvSpPr>
        <p:spPr>
          <a:xfrm>
            <a:off x="8088923" y="1500428"/>
            <a:ext cx="4066044" cy="2456109"/>
          </a:xfrm>
          <a:prstGeom prst="roundRect">
            <a:avLst/>
          </a:prstGeom>
          <a:solidFill>
            <a:srgbClr val="FFC000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>
              <a:spcAft>
                <a:spcPts val="300"/>
              </a:spcAft>
            </a:pPr>
            <a:r>
              <a:rPr lang="uk-UA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дотримано функціональну незалежність підрозділів ВА 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системі Міноборони, Мінсоцполітики, МОН, Мінмолодьспорту, Адміністрації Держспецзв’язку, Держлісагентства, Держрибагентства, Держатомрегулювання, ДАЗВ, Укрінфрапроекту, Вінницької, Волинської, Київської, Харківської, Чернівецької ОДА та КМДА</a:t>
            </a:r>
            <a:endParaRPr lang="uk-UA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52754" y="1500428"/>
            <a:ext cx="4070838" cy="24561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>
              <a:spcAft>
                <a:spcPts val="300"/>
              </a:spcAft>
            </a:pPr>
            <a:r>
              <a:rPr lang="uk-UA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забезпечено організаційну незалежність підрозділів ВА 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окремих </a:t>
            </a:r>
            <a:r>
              <a:rPr lang="uk-UA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тер.органах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/установах системи Держлісагентства, Вінницької, Сумської, Харківської, Херсонської ОДА та КМДА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ЦВК та Апарат РНБО</a:t>
            </a: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6638192" y="4118697"/>
            <a:ext cx="5516774" cy="2387611"/>
          </a:xfrm>
          <a:prstGeom prst="roundRect">
            <a:avLst/>
          </a:prstGeom>
          <a:solidFill>
            <a:srgbClr val="FFC000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Мінекономіки, Мінветеранів та апараті Харківської ОДА на підрозділи ВА покладено функції, пов’язані з організацією внутрішнього контролю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Житомирській та Харківській ОДА – функції контролю за своєчасним виконанням актів, доручень тощо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МВС – функції моніторингу ризикових операцій і контролю у сфері закупівель, комплексного контролю і оперативних перевірок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Держмитслужбі – функції щодо моніторингу боротьби з митними правопорушеннями та розгляду скарг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Херсонській ОДА – функції запобігання та виявлення корупції, взаємодії з правоохоронними органами</a:t>
            </a: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52754" y="4118696"/>
            <a:ext cx="6172200" cy="2668966"/>
          </a:xfrm>
          <a:prstGeom prst="roundRect">
            <a:avLst/>
          </a:pr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algn="ctr">
              <a:spcAft>
                <a:spcPts val="300"/>
              </a:spcAft>
            </a:pPr>
            <a:r>
              <a:rPr lang="uk-UA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Враховано рекомендації Мінфіну та приведено організацію діяльності у відповідність до вимог щодо незалежності підрозділів ВА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Держатомрегулювання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утворено окремий самостійний Сектор ВА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Фонді держмайна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утворено самостійний </a:t>
            </a: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Відділ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системі Пенсійного фонду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розмежовано </a:t>
            </a: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виконання функцій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 та </a:t>
            </a:r>
            <a:r>
              <a:rPr lang="uk-U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контрольно-перевірочної роботи окремими структурними підрозділами та </a:t>
            </a: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наразі функціонують самостійні структурні підрозділи ВА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Полтавській ОДА та Держлікслужбі – введено окремі самостійні посади головних спеціалістів з внутрішнього аудиту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ДПС – розмежовано функції ВА з іншими функціями</a:t>
            </a: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4123592" y="4329709"/>
            <a:ext cx="2880243" cy="1702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ФУНКЦІОНАЛЬНА НЕЗАЛЕЖНІСТЬ ПІДРОЗДІЛІВ ВА</a:t>
            </a:r>
            <a:b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(участь в інших контрольних заходах)</a:t>
            </a:r>
            <a:r>
              <a:rPr lang="uk-UA" sz="27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7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круглений прямокутник 31"/>
          <p:cNvSpPr/>
          <p:nvPr/>
        </p:nvSpPr>
        <p:spPr>
          <a:xfrm>
            <a:off x="3596709" y="3413064"/>
            <a:ext cx="1902799" cy="7918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4,3тис. заходів </a:t>
            </a:r>
          </a:p>
          <a:p>
            <a:pPr algn="ctr"/>
            <a:r>
              <a:rPr lang="uk-UA" sz="1400" i="1" dirty="0" smtClean="0"/>
              <a:t>(11,2 тис. л.-</a:t>
            </a:r>
            <a:r>
              <a:rPr lang="uk-UA" sz="1400" i="1" dirty="0" err="1" smtClean="0"/>
              <a:t>дн</a:t>
            </a:r>
            <a:r>
              <a:rPr lang="uk-UA" sz="1400" i="1" dirty="0" smtClean="0"/>
              <a:t>.)</a:t>
            </a:r>
            <a:r>
              <a:rPr lang="uk-UA" sz="1400" dirty="0" smtClean="0"/>
              <a:t> </a:t>
            </a:r>
            <a:endParaRPr lang="uk-UA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Діагра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016693"/>
              </p:ext>
            </p:extLst>
          </p:nvPr>
        </p:nvGraphicFramePr>
        <p:xfrm>
          <a:off x="116593" y="1732770"/>
          <a:ext cx="6168704" cy="4969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Округлений прямокутник 20"/>
          <p:cNvSpPr/>
          <p:nvPr/>
        </p:nvSpPr>
        <p:spPr>
          <a:xfrm>
            <a:off x="1767909" y="1447291"/>
            <a:ext cx="1902799" cy="390817"/>
          </a:xfrm>
          <a:prstGeom prst="roundRect">
            <a:avLst/>
          </a:prstGeom>
          <a:solidFill>
            <a:srgbClr val="FFC000"/>
          </a:solidFill>
          <a:ln w="25400"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ЦОВВ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9436823" y="2621256"/>
            <a:ext cx="1902799" cy="7918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0,27тис. заходів </a:t>
            </a:r>
          </a:p>
          <a:p>
            <a:pPr algn="ctr"/>
            <a:r>
              <a:rPr lang="uk-UA" sz="1400" i="1" dirty="0" smtClean="0"/>
              <a:t>(700 л.-</a:t>
            </a:r>
            <a:r>
              <a:rPr lang="uk-UA" sz="1400" i="1" dirty="0" err="1" smtClean="0"/>
              <a:t>дн</a:t>
            </a:r>
            <a:r>
              <a:rPr lang="uk-UA" sz="1400" i="1" dirty="0" smtClean="0"/>
              <a:t>.)</a:t>
            </a:r>
            <a:r>
              <a:rPr lang="uk-UA" sz="1400" dirty="0" smtClean="0"/>
              <a:t> </a:t>
            </a:r>
            <a:endParaRPr lang="uk-UA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круглений прямокутник 24"/>
          <p:cNvSpPr/>
          <p:nvPr/>
        </p:nvSpPr>
        <p:spPr>
          <a:xfrm>
            <a:off x="9729121" y="5642847"/>
            <a:ext cx="1902799" cy="79180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30 випадків</a:t>
            </a:r>
          </a:p>
          <a:p>
            <a:pPr algn="ctr"/>
            <a:r>
              <a:rPr lang="uk-UA" sz="1400" i="1" dirty="0" smtClean="0"/>
              <a:t>(1,3тис. л.-</a:t>
            </a:r>
            <a:r>
              <a:rPr lang="uk-UA" sz="1400" i="1" dirty="0" err="1" smtClean="0"/>
              <a:t>дн</a:t>
            </a:r>
            <a:r>
              <a:rPr lang="uk-UA" sz="1400" i="1" dirty="0" smtClean="0"/>
              <a:t>.)</a:t>
            </a:r>
            <a:r>
              <a:rPr lang="uk-UA" sz="1400" dirty="0" smtClean="0"/>
              <a:t> </a:t>
            </a:r>
            <a:endParaRPr lang="uk-UA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Діагра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252777"/>
              </p:ext>
            </p:extLst>
          </p:nvPr>
        </p:nvGraphicFramePr>
        <p:xfrm>
          <a:off x="7150824" y="1728644"/>
          <a:ext cx="4572000" cy="247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іагра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670972"/>
              </p:ext>
            </p:extLst>
          </p:nvPr>
        </p:nvGraphicFramePr>
        <p:xfrm>
          <a:off x="7150824" y="4400280"/>
          <a:ext cx="4572000" cy="2302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Округлений прямокутник 33"/>
          <p:cNvSpPr/>
          <p:nvPr/>
        </p:nvSpPr>
        <p:spPr>
          <a:xfrm>
            <a:off x="8485424" y="1447291"/>
            <a:ext cx="1902799" cy="390817"/>
          </a:xfrm>
          <a:prstGeom prst="roundRect">
            <a:avLst/>
          </a:prstGeom>
          <a:solidFill>
            <a:srgbClr val="FFC000"/>
          </a:solidFill>
          <a:ln w="25400"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ОДА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круглений прямокутник 34"/>
          <p:cNvSpPr/>
          <p:nvPr/>
        </p:nvSpPr>
        <p:spPr>
          <a:xfrm>
            <a:off x="8289182" y="4204872"/>
            <a:ext cx="2295282" cy="390817"/>
          </a:xfrm>
          <a:prstGeom prst="roundRect">
            <a:avLst/>
          </a:prstGeom>
          <a:solidFill>
            <a:srgbClr val="FFC000"/>
          </a:solidFill>
          <a:ln w="25400"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інших ГРК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2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ПЛАНУВАННЯ ДІЯЛЬНОСТІ З ВНУТРІШНЬОГО АУДИТУ</a:t>
            </a:r>
            <a:r>
              <a:rPr lang="uk-UA" sz="3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2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64183" y="1340957"/>
            <a:ext cx="5819628" cy="111589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Запроваджено стратегічне (на три роки)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операційне (на рік)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планування діяльності з ВА</a:t>
            </a: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6112042" y="1340637"/>
            <a:ext cx="5995797" cy="280785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Недоліки при формуванні стратегічних та операційних планів: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неврахування під час їх формування стратегічних цілей (пріоритетів) діяльності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органу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визначених у галузевих стратегічних документах;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у планах ключових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показників,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не відповідають визначеним завданням внутрішнього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аудиту;</a:t>
            </a:r>
            <a:endPara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невизначення усіх заходів з іншої діяльності з внутрішнього аудиту, невідповідність таких заходів завданням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ВА;</a:t>
            </a:r>
            <a:endPara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низький рівень планової завантаженості внутрішніх аудиторів проведенням внутрішніх аудитів тощо.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k-UA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0" y="2686168"/>
            <a:ext cx="5819628" cy="221381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Стратегічні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операційні плани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більшості органів загалом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враховують ключові підходи, визначені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п.6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Порядку № 1001 </a:t>
            </a:r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складання стратегічних планів з урахуванням стратегії (пріоритетів) та цілей діяльності </a:t>
            </a:r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органу</a:t>
            </a:r>
            <a:r>
              <a:rPr lang="uk-UA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визначення завдань та результатів їх виконання, а операційних планів – на підставі завдань та результатів виконання </a:t>
            </a:r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стратегічного плану).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Стратегічні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операційні плани практично всіма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органами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сформовано за рекомендованими Мінфіном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формами</a:t>
            </a:r>
            <a:endParaRPr lang="uk-UA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79855" y="5196991"/>
            <a:ext cx="5819628" cy="157919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операційних планів у 2019 році загалом забезпечено на належному рівні: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ЦОВВ – на рівні 99 %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ОДА – 98 %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інших ГРК – 81 %</a:t>
            </a:r>
            <a:endParaRPr lang="uk-UA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ілка вниз 1"/>
          <p:cNvSpPr/>
          <p:nvPr/>
        </p:nvSpPr>
        <p:spPr>
          <a:xfrm>
            <a:off x="154004" y="2160871"/>
            <a:ext cx="587141" cy="760396"/>
          </a:xfrm>
          <a:prstGeom prst="downArrow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 вниз 15"/>
          <p:cNvSpPr/>
          <p:nvPr/>
        </p:nvSpPr>
        <p:spPr>
          <a:xfrm>
            <a:off x="5099785" y="4586438"/>
            <a:ext cx="587141" cy="760396"/>
          </a:xfrm>
          <a:prstGeom prst="downArrow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6112043" y="4255971"/>
            <a:ext cx="5995796" cy="99300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Суттєве коригування операційних планів у окремих випадках:</a:t>
            </a:r>
          </a:p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зміни до планів вносили 44 % державних органів</a:t>
            </a: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6112041" y="5346834"/>
            <a:ext cx="5995797" cy="142935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Причини неповного </a:t>
            </a:r>
            <a:r>
              <a:rPr lang="uk-UA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</a:t>
            </a: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планів: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реорганізація органів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неповне укомплектування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посад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внутрішніх аудиторів, завершення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внутрішніх аудитів у наступному звітному періоді,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проведення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позапланових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аудитів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залучення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працівників до виконання інших 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завдань тощо</a:t>
            </a:r>
          </a:p>
        </p:txBody>
      </p:sp>
      <p:sp>
        <p:nvSpPr>
          <p:cNvPr id="25" name="Стрілка вниз 24"/>
          <p:cNvSpPr/>
          <p:nvPr/>
        </p:nvSpPr>
        <p:spPr>
          <a:xfrm>
            <a:off x="11375456" y="3817218"/>
            <a:ext cx="587141" cy="54465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Стрілка вниз 25"/>
          <p:cNvSpPr/>
          <p:nvPr/>
        </p:nvSpPr>
        <p:spPr>
          <a:xfrm rot="16200000">
            <a:off x="5665681" y="6174998"/>
            <a:ext cx="587141" cy="54465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77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32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ПІДХОДИ ДО ПРОВЕДЕННЯ ВНУТРІШНІХ АУДИТІВ</a:t>
            </a:r>
            <a:endParaRPr lang="uk-UA" sz="32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20063"/>
              </p:ext>
            </p:extLst>
          </p:nvPr>
        </p:nvGraphicFramePr>
        <p:xfrm>
          <a:off x="3835666" y="25699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Округлений прямокутник 16"/>
          <p:cNvSpPr/>
          <p:nvPr/>
        </p:nvSpPr>
        <p:spPr>
          <a:xfrm>
            <a:off x="149469" y="1395663"/>
            <a:ext cx="5819628" cy="122327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Враховано рекомендації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Мінфіну та у </a:t>
            </a:r>
            <a:r>
              <a:rPr lang="uk-UA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стратпланах</a:t>
            </a: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визначено </a:t>
            </a:r>
            <a:r>
              <a:rPr lang="uk-U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однією зі стратегічних цілей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зміну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пріоритетів під час проведення внутрішніх аудитів </a:t>
            </a:r>
            <a:r>
              <a:rPr lang="uk-UA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(від орієнтації на виявлення </a:t>
            </a:r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порушень </a:t>
            </a:r>
            <a:r>
              <a:rPr lang="uk-UA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здійснення системного аналізу та оцінки ефективності, результативності та </a:t>
            </a:r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якості)</a:t>
            </a:r>
            <a:endParaRPr lang="uk-UA" sz="11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6217919" y="1395662"/>
            <a:ext cx="5801833" cy="122327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планах 60% органів передбачено поступове збільшення кількості/частки аудитів щодо оцінки ефективності</a:t>
            </a:r>
          </a:p>
          <a:p>
            <a:pPr algn="just"/>
            <a:endParaRPr lang="uk-UA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Відсоток запланованих аудитів щодо оцінки ефективності, результативності та якості зріс до близько 20%</a:t>
            </a:r>
          </a:p>
        </p:txBody>
      </p:sp>
      <p:sp>
        <p:nvSpPr>
          <p:cNvPr id="3" name="Стрілка вправо 2"/>
          <p:cNvSpPr/>
          <p:nvPr/>
        </p:nvSpPr>
        <p:spPr>
          <a:xfrm>
            <a:off x="5707781" y="1722923"/>
            <a:ext cx="827773" cy="519764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2942420" y="2668605"/>
            <a:ext cx="6358493" cy="376253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проведено планових внутрішніх аудитів щодо оцінки ефективності </a:t>
            </a: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7982232" y="3214607"/>
            <a:ext cx="4037520" cy="345262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заплановано та не проведено </a:t>
            </a:r>
            <a:r>
              <a:rPr lang="uk-UA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жодного</a:t>
            </a: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такого аудиту в системі:</a:t>
            </a:r>
          </a:p>
          <a:p>
            <a:pPr algn="just"/>
            <a:endParaRPr lang="uk-UA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МОН, Мінветеранів, МТОТ, Мінмолодьспорту, Мінприроди, Держгеонадра, Держстату, Держлікслужби, Морської адміністрації, Укравтодору, Держводагентства, Держлісагентства, Держрезерву, Держрибагентства, Укрінфрапроекту, Держенергонагляду, Національної поліції,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ДБР, ДУС, СБУ, СЗР</a:t>
            </a: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149469" y="3214607"/>
            <a:ext cx="4037520" cy="3452625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в системі:</a:t>
            </a:r>
          </a:p>
          <a:p>
            <a:pPr algn="just"/>
            <a:endParaRPr lang="uk-UA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Пенсійного фонду, Казначейства, Міноборони, Держпродспоживслужби та Фонду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держмайна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Харківської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Миколаївської, Запорізької, Сумської та Херсонської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Офісі </a:t>
            </a:r>
            <a:r>
              <a:rPr lang="uk-UA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Генерального прокурора та НАПрН України</a:t>
            </a:r>
            <a:endParaRPr lang="uk-UA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-630869" y="2221594"/>
            <a:ext cx="2880243" cy="1702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00B050"/>
              </a:solidFill>
            </a:endParaRPr>
          </a:p>
        </p:txBody>
      </p:sp>
      <p:sp>
        <p:nvSpPr>
          <p:cNvPr id="29" name="Округлений прямокутник 28"/>
          <p:cNvSpPr/>
          <p:nvPr/>
        </p:nvSpPr>
        <p:spPr>
          <a:xfrm>
            <a:off x="9993958" y="2221594"/>
            <a:ext cx="2880243" cy="1702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</a:t>
            </a:r>
            <a:endParaRPr lang="uk-UA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3528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РЕЗУЛЬТАТИ ДІЯЛЬНОСТІ ПІДРОЗДІЛІВ ВА</a:t>
            </a:r>
            <a:endParaRPr lang="uk-UA" sz="27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Діагра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805282"/>
              </p:ext>
            </p:extLst>
          </p:nvPr>
        </p:nvGraphicFramePr>
        <p:xfrm>
          <a:off x="81274" y="2289558"/>
          <a:ext cx="6587293" cy="4568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" name="Округлений прямокутник 36"/>
          <p:cNvSpPr/>
          <p:nvPr/>
        </p:nvSpPr>
        <p:spPr>
          <a:xfrm>
            <a:off x="3378468" y="1327242"/>
            <a:ext cx="3290099" cy="103421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ЦОВВ – 57,8тис.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ОДА – 3,8тис.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інших ГРК – 0,9тис.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Округлений прямокутник 38"/>
          <p:cNvSpPr/>
          <p:nvPr/>
        </p:nvSpPr>
        <p:spPr>
          <a:xfrm>
            <a:off x="81274" y="1367281"/>
            <a:ext cx="3441572" cy="95413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Виявлено понад 62,4 тис. недоліків та проблем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Округлений прямокутник 39"/>
          <p:cNvSpPr/>
          <p:nvPr/>
        </p:nvSpPr>
        <p:spPr>
          <a:xfrm>
            <a:off x="8805648" y="2667927"/>
            <a:ext cx="3290099" cy="103421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ЦОВВ – 37тис.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ОДА – 5,4тис.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інших ГРК – 2тис.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круглений прямокутник 40"/>
          <p:cNvSpPr/>
          <p:nvPr/>
        </p:nvSpPr>
        <p:spPr>
          <a:xfrm>
            <a:off x="8170108" y="1844349"/>
            <a:ext cx="3441572" cy="95413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встановлено 44,5тис. порушень: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Округлений прямокутник 41"/>
          <p:cNvSpPr/>
          <p:nvPr/>
        </p:nvSpPr>
        <p:spPr>
          <a:xfrm>
            <a:off x="8805648" y="5530520"/>
            <a:ext cx="3290099" cy="103421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ЦОВВ – 1,1млрд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системі ОДА – 388,5 млн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інших ГРК – 40,9млн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Округлений прямокутник 42"/>
          <p:cNvSpPr/>
          <p:nvPr/>
        </p:nvSpPr>
        <p:spPr>
          <a:xfrm>
            <a:off x="8170108" y="4706942"/>
            <a:ext cx="3441572" cy="95413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тому числі втрат ресурсів на суму майже 1,6млрд грн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трихова стрілка вправо 7"/>
          <p:cNvSpPr/>
          <p:nvPr/>
        </p:nvSpPr>
        <p:spPr>
          <a:xfrm rot="5400000">
            <a:off x="10896977" y="3679399"/>
            <a:ext cx="1288440" cy="925039"/>
          </a:xfrm>
          <a:prstGeom prst="striped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74000">
                <a:srgbClr val="FFFF99"/>
              </a:gs>
              <a:gs pos="83000">
                <a:srgbClr val="FFFF00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'ятикутник 43"/>
          <p:cNvSpPr/>
          <p:nvPr/>
        </p:nvSpPr>
        <p:spPr>
          <a:xfrm>
            <a:off x="6668567" y="2181999"/>
            <a:ext cx="1745044" cy="3924575"/>
          </a:xfrm>
          <a:prstGeom prst="homePlate">
            <a:avLst/>
          </a:prstGeom>
          <a:solidFill>
            <a:schemeClr val="bg1">
              <a:lumMod val="50000"/>
              <a:alpha val="96000"/>
            </a:schemeClr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Наслідком існування недоліків і проблем стало допущення різних видів порушень</a:t>
            </a:r>
            <a:endParaRPr lang="uk-UA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3528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ВЖИТТЯ ЗАХОДІВ ЩОДО</a:t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УСУНЕННЯ НЕДОЛІКІВ І ПОРУШЕНЬ</a:t>
            </a:r>
            <a:endParaRPr lang="uk-UA" sz="27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Діагра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946467"/>
              </p:ext>
            </p:extLst>
          </p:nvPr>
        </p:nvGraphicFramePr>
        <p:xfrm>
          <a:off x="144379" y="14606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" name="Округлений прямокутник 36"/>
          <p:cNvSpPr/>
          <p:nvPr/>
        </p:nvSpPr>
        <p:spPr>
          <a:xfrm>
            <a:off x="323750" y="1475198"/>
            <a:ext cx="2573453" cy="911867"/>
          </a:xfrm>
          <a:prstGeom prst="round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усунуто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14,7тис.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 і недоліків,</a:t>
            </a:r>
          </a:p>
          <a:p>
            <a:pPr algn="ctr"/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23,5%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виявлених</a:t>
            </a:r>
            <a:endParaRPr lang="uk-U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Діаграма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153394"/>
              </p:ext>
            </p:extLst>
          </p:nvPr>
        </p:nvGraphicFramePr>
        <p:xfrm>
          <a:off x="7303970" y="14606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Округлений прямокутник 39"/>
          <p:cNvSpPr/>
          <p:nvPr/>
        </p:nvSpPr>
        <p:spPr>
          <a:xfrm>
            <a:off x="9302517" y="1475197"/>
            <a:ext cx="2573453" cy="911867"/>
          </a:xfrm>
          <a:prstGeom prst="round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усунуто та відшкодовано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23,2тис.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порушень,</a:t>
            </a:r>
          </a:p>
          <a:p>
            <a:pPr algn="ctr"/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52%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виявлених</a:t>
            </a:r>
            <a:endParaRPr lang="uk-U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Діаграма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650975"/>
              </p:ext>
            </p:extLst>
          </p:nvPr>
        </p:nvGraphicFramePr>
        <p:xfrm>
          <a:off x="3724175" y="3943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2" name="Округлений прямокутник 41"/>
          <p:cNvSpPr/>
          <p:nvPr/>
        </p:nvSpPr>
        <p:spPr>
          <a:xfrm>
            <a:off x="5179695" y="4514810"/>
            <a:ext cx="2124275" cy="686320"/>
          </a:xfrm>
          <a:prstGeom prst="round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відшкодовано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14,8%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виявлених</a:t>
            </a:r>
            <a:endParaRPr lang="uk-U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'ятикутник 42"/>
          <p:cNvSpPr/>
          <p:nvPr/>
        </p:nvSpPr>
        <p:spPr>
          <a:xfrm flipH="1">
            <a:off x="3866795" y="1946836"/>
            <a:ext cx="2055452" cy="1170774"/>
          </a:xfrm>
          <a:prstGeom prst="homePlate">
            <a:avLst/>
          </a:prstGeom>
          <a:solidFill>
            <a:srgbClr val="FFC000"/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Усунуто проблем </a:t>
            </a:r>
            <a:r>
              <a:rPr lang="uk-UA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недоліків</a:t>
            </a:r>
          </a:p>
        </p:txBody>
      </p:sp>
      <p:sp>
        <p:nvSpPr>
          <p:cNvPr id="44" name="П'ятикутник 43"/>
          <p:cNvSpPr/>
          <p:nvPr/>
        </p:nvSpPr>
        <p:spPr>
          <a:xfrm>
            <a:off x="6086835" y="1946836"/>
            <a:ext cx="2055076" cy="1170774"/>
          </a:xfrm>
          <a:prstGeom prst="homePlate">
            <a:avLst/>
          </a:prstGeom>
          <a:solidFill>
            <a:srgbClr val="FFFF00"/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Усунуто/ відшкодовано порушень</a:t>
            </a:r>
            <a:endParaRPr lang="uk-UA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П'ятикутник 44"/>
          <p:cNvSpPr/>
          <p:nvPr/>
        </p:nvSpPr>
        <p:spPr>
          <a:xfrm rot="5400000">
            <a:off x="5474862" y="2714293"/>
            <a:ext cx="1070623" cy="2125027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Відшкодовано втрат </a:t>
            </a:r>
            <a:endParaRPr lang="uk-UA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61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3528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НАДАННЯ ТА ВПРОВАДЖЕННЯ АУДИТОРСЬКИХ РЕКОМЕНДАЦІЙ</a:t>
            </a:r>
            <a:endParaRPr lang="uk-UA" sz="27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Округлений прямокутник 36"/>
          <p:cNvSpPr/>
          <p:nvPr/>
        </p:nvSpPr>
        <p:spPr>
          <a:xfrm>
            <a:off x="164955" y="1317515"/>
            <a:ext cx="2867003" cy="565716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74000">
                <a:srgbClr val="FFFFCC"/>
              </a:gs>
              <a:gs pos="83000">
                <a:srgbClr val="FFD685"/>
              </a:gs>
              <a:gs pos="100000">
                <a:srgbClr val="FFD685"/>
              </a:gs>
            </a:gsLst>
            <a:lin ang="5400000" scaled="1"/>
          </a:gradFill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Рівень впровадження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84,1%</a:t>
            </a:r>
          </a:p>
          <a:p>
            <a:pPr algn="ctr"/>
            <a:r>
              <a:rPr lang="uk-UA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врахування рекомендацій, за якими не настав термін виконання)</a:t>
            </a:r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'ятикутник 42"/>
          <p:cNvSpPr/>
          <p:nvPr/>
        </p:nvSpPr>
        <p:spPr>
          <a:xfrm flipH="1">
            <a:off x="4562373" y="2062339"/>
            <a:ext cx="1285158" cy="1081952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ЦОВВ</a:t>
            </a:r>
            <a:endParaRPr lang="uk-UA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П'ятикутник 43"/>
          <p:cNvSpPr/>
          <p:nvPr/>
        </p:nvSpPr>
        <p:spPr>
          <a:xfrm>
            <a:off x="6153784" y="2062339"/>
            <a:ext cx="1296241" cy="1081952"/>
          </a:xfrm>
          <a:prstGeom prst="homePlate">
            <a:avLst/>
          </a:prstGeom>
          <a:solidFill>
            <a:srgbClr val="FFFF00"/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ОДА</a:t>
            </a:r>
            <a:endParaRPr lang="uk-UA" sz="16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П'ятикутник 44"/>
          <p:cNvSpPr/>
          <p:nvPr/>
        </p:nvSpPr>
        <p:spPr>
          <a:xfrm rot="5400000">
            <a:off x="5518097" y="2873200"/>
            <a:ext cx="945869" cy="2125027"/>
          </a:xfrm>
          <a:prstGeom prst="homePlate">
            <a:avLst/>
          </a:prstGeom>
          <a:solidFill>
            <a:srgbClr val="FFC000"/>
          </a:solidFill>
          <a:ln w="1905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ГРК</a:t>
            </a:r>
            <a:endParaRPr lang="uk-UA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270638"/>
              </p:ext>
            </p:extLst>
          </p:nvPr>
        </p:nvGraphicFramePr>
        <p:xfrm>
          <a:off x="3568" y="1482665"/>
          <a:ext cx="47910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іагра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429723"/>
              </p:ext>
            </p:extLst>
          </p:nvPr>
        </p:nvGraphicFramePr>
        <p:xfrm>
          <a:off x="7206672" y="1482665"/>
          <a:ext cx="4791075" cy="2867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Округлений прямокутник 9"/>
          <p:cNvSpPr/>
          <p:nvPr/>
        </p:nvSpPr>
        <p:spPr>
          <a:xfrm>
            <a:off x="9130744" y="1317515"/>
            <a:ext cx="2867003" cy="565716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74000">
                <a:srgbClr val="FFFFCC"/>
              </a:gs>
              <a:gs pos="83000">
                <a:srgbClr val="FFD685"/>
              </a:gs>
              <a:gs pos="100000">
                <a:srgbClr val="FFD685"/>
              </a:gs>
            </a:gsLst>
            <a:lin ang="5400000" scaled="1"/>
          </a:gradFill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Рівень впровадження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87%</a:t>
            </a:r>
          </a:p>
          <a:p>
            <a:pPr algn="ctr"/>
            <a:r>
              <a:rPr lang="uk-UA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врахування рекомендацій, за якими не настав термін виконання)</a:t>
            </a:r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і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148581"/>
              </p:ext>
            </p:extLst>
          </p:nvPr>
        </p:nvGraphicFramePr>
        <p:xfrm>
          <a:off x="3614745" y="4225865"/>
          <a:ext cx="47910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Округлений прямокутник 11"/>
          <p:cNvSpPr/>
          <p:nvPr/>
        </p:nvSpPr>
        <p:spPr>
          <a:xfrm>
            <a:off x="6639152" y="5949013"/>
            <a:ext cx="2867003" cy="565716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74000">
                <a:srgbClr val="FFFFCC"/>
              </a:gs>
              <a:gs pos="83000">
                <a:srgbClr val="FFD685"/>
              </a:gs>
              <a:gs pos="100000">
                <a:srgbClr val="FFD685"/>
              </a:gs>
            </a:gsLst>
            <a:lin ang="5400000" scaled="1"/>
          </a:gradFill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Рівень впровадження 95,3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/>
            <a:r>
              <a:rPr lang="uk-UA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врахування рекомендацій, за якими не настав термін виконання)</a:t>
            </a:r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агетна рамка 1"/>
          <p:cNvSpPr/>
          <p:nvPr/>
        </p:nvSpPr>
        <p:spPr>
          <a:xfrm>
            <a:off x="164955" y="4071486"/>
            <a:ext cx="3364488" cy="2443243"/>
          </a:xfrm>
          <a:prstGeom prst="bevel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5000">
                <a:schemeClr val="bg1">
                  <a:lumMod val="75000"/>
                </a:schemeClr>
              </a:gs>
              <a:gs pos="83000">
                <a:srgbClr val="FFFF00"/>
              </a:gs>
              <a:gs pos="100000">
                <a:srgbClr val="FFFF99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Потребує активізації </a:t>
            </a:r>
            <a:r>
              <a:rPr lang="uk-UA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</a:t>
            </a:r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впровадження аудиторських рекомендацій </a:t>
            </a:r>
            <a:r>
              <a:rPr lang="uk-UA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системі:</a:t>
            </a:r>
          </a:p>
          <a:p>
            <a:pPr algn="ctr"/>
            <a:endParaRPr lang="uk-UA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Мінрегіону, НАЗК, Київської ОДА, Держатомрегулювання, Мінекономіки, Держрезерву, Донецької ОДА, ДАЗВ, Львівської та Кіровоградської ОДА</a:t>
            </a:r>
            <a:endParaRPr lang="uk-UA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РЕЗУЛЬТАТИ ЗОВНІШНІХ ОЦІНОК ЯКОСТІ</a:t>
            </a:r>
            <a:r>
              <a:rPr lang="uk-UA" sz="28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0766709"/>
              </p:ext>
            </p:extLst>
          </p:nvPr>
        </p:nvGraphicFramePr>
        <p:xfrm>
          <a:off x="104503" y="1397726"/>
          <a:ext cx="11852365" cy="5460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6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>
          <a:xfrm>
            <a:off x="861564" y="1294558"/>
            <a:ext cx="3831256" cy="7913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Удосконалення</a:t>
            </a:r>
          </a:p>
          <a:p>
            <a:pPr algn="ctr"/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нормативного 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</a:p>
        </p:txBody>
      </p:sp>
      <p:sp>
        <p:nvSpPr>
          <p:cNvPr id="4" name="Нашивка 3"/>
          <p:cNvSpPr/>
          <p:nvPr/>
        </p:nvSpPr>
        <p:spPr>
          <a:xfrm rot="5400000">
            <a:off x="4573758" y="1773965"/>
            <a:ext cx="574421" cy="548640"/>
          </a:xfrm>
          <a:prstGeom prst="chevron">
            <a:avLst/>
          </a:prstGeom>
          <a:gradFill flip="none" rotWithShape="1">
            <a:gsLst>
              <a:gs pos="39000">
                <a:schemeClr val="bg1">
                  <a:lumMod val="65000"/>
                </a:schemeClr>
              </a:gs>
              <a:gs pos="74000">
                <a:srgbClr val="FFC000"/>
              </a:gs>
              <a:gs pos="83000">
                <a:srgbClr val="FFCC00"/>
              </a:gs>
              <a:gs pos="100000">
                <a:srgbClr val="FFCC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129795" y="2416139"/>
            <a:ext cx="5901727" cy="415171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затверджено 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нову редакцію Стандартів внутрішнього аудиту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(наказ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МФУ від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14.08.2019 №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344,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зареєстрований в Мін’юсті 27.08.2019 за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№975/33946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яка максимально наближена до міжнародних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стандартів</a:t>
            </a: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внесено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зміни до порядку та форми звітування про результати діяльності підрозділів внутрішнього аудиту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(наказ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МФУ від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31.07.2019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№329,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зареєстрований в Мін’юсті 21.08.2019 за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№953/33924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що дозволить забезпечити користувачів інформацією щодо ключових аспектів організації та здійснення внутрішнього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аудиту</a:t>
            </a: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затверджено форму Звіту про стан організації та здійснення внутрішнього контролю у розрізі елементів внутрішнього контролю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(наказ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МФУ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від 19.04.2019 № 160)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розроблено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відповідні переліки питань</a:t>
            </a: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внесено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зміни до Порядку здійснення Міністерством фінансів України оцінки функціонування системи внутрішнього аудиту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(наказ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МФУ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від 21.02.2019 № 77, зареєстрований в Мін’юсті 13.03.2019 за № 254/33225)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Заголовок 21"/>
          <p:cNvSpPr txBox="1">
            <a:spLocks/>
          </p:cNvSpPr>
          <p:nvPr/>
        </p:nvSpPr>
        <p:spPr>
          <a:xfrm>
            <a:off x="1162229" y="9851"/>
            <a:ext cx="10925268" cy="1178013"/>
          </a:xfrm>
          <a:prstGeom prst="rect">
            <a:avLst/>
          </a:prstGeo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ДІЯЛЬНІСТЬ ЦЕНТРАЛЬНОГО ПІДРОЗДІЛУ ГАРМОНІЗАЦІЇ</a:t>
            </a: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(перегляд нормативно-методологічної бази)</a:t>
            </a:r>
            <a:endParaRPr lang="uk-UA" sz="28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7537858" y="1362772"/>
            <a:ext cx="3831256" cy="7913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Удосконалення                методологічного 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</a:p>
        </p:txBody>
      </p:sp>
      <p:sp>
        <p:nvSpPr>
          <p:cNvPr id="28" name="Нашивка 27"/>
          <p:cNvSpPr/>
          <p:nvPr/>
        </p:nvSpPr>
        <p:spPr>
          <a:xfrm rot="5400000">
            <a:off x="4514625" y="1947053"/>
            <a:ext cx="692685" cy="895149"/>
          </a:xfrm>
          <a:prstGeom prst="chevron">
            <a:avLst/>
          </a:prstGeom>
          <a:gradFill flip="none" rotWithShape="1">
            <a:gsLst>
              <a:gs pos="39000">
                <a:srgbClr val="FFC000"/>
              </a:gs>
              <a:gs pos="74000">
                <a:srgbClr val="FFFF00"/>
              </a:gs>
              <a:gs pos="83000">
                <a:srgbClr val="FFFF00"/>
              </a:gs>
              <a:gs pos="100000">
                <a:srgbClr val="FFFF99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31" name="Округлений прямокутник 30"/>
          <p:cNvSpPr/>
          <p:nvPr/>
        </p:nvSpPr>
        <p:spPr>
          <a:xfrm>
            <a:off x="6185770" y="2416139"/>
            <a:ext cx="5901727" cy="415171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підготовлено посібник з питань організації внутрішнього контролю розпорядниками коштів </a:t>
            </a:r>
            <a:r>
              <a:rPr lang="uk-UA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держбюджету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(висвітлено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пояснення щодо актуальних питань з організації та здійснення внутрішнього контролю, розкрито суть управлінської відповідальності та підзвітності, питання звітування про стан системи внутрішнього контролю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тощо)</a:t>
            </a:r>
            <a:endParaRPr lang="uk-U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розроблено нові Методологічні вказівки з внутрішнього аудиту в державному секторі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(з урахуванням нової редакції Стандартів внутрішнього аудиту, міжнародного досвіду та результатів огляду функціональної спроможності внутрішнього аудиту), які тлумачать положення Стандартів внутрішнього аудиту, містять приклади їх застосування за відповідними напрямами діяльності з внутрішнього аудиту, а також рекомендації щодо форм документів та приклади їх 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складання)</a:t>
            </a: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оновлено практичний посібник з внутрішнього аудиту ефективності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(з урахуванням практичної реалізації функції внутрішнього аудиту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оновлено методологічний посібник з оцінки якості внутрішнього аудиту в державних органах </a:t>
            </a:r>
            <a:r>
              <a:rPr lang="uk-U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(з урахуванням внесених змін до нормативно-правових актів у цій сфері та практичного застосування посібника</a:t>
            </a:r>
            <a:r>
              <a:rPr lang="uk-UA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 rot="5400000">
            <a:off x="7074294" y="1733315"/>
            <a:ext cx="574421" cy="548640"/>
          </a:xfrm>
          <a:prstGeom prst="chevron">
            <a:avLst/>
          </a:prstGeom>
          <a:gradFill flip="none" rotWithShape="1">
            <a:gsLst>
              <a:gs pos="39000">
                <a:schemeClr val="bg1">
                  <a:lumMod val="65000"/>
                </a:schemeClr>
              </a:gs>
              <a:gs pos="74000">
                <a:srgbClr val="FFC000"/>
              </a:gs>
              <a:gs pos="83000">
                <a:srgbClr val="FFCC00"/>
              </a:gs>
              <a:gs pos="100000">
                <a:srgbClr val="FFCC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5400000">
            <a:off x="7015161" y="1906403"/>
            <a:ext cx="692685" cy="895149"/>
          </a:xfrm>
          <a:prstGeom prst="chevron">
            <a:avLst/>
          </a:prstGeom>
          <a:gradFill flip="none" rotWithShape="1">
            <a:gsLst>
              <a:gs pos="39000">
                <a:srgbClr val="FFC000"/>
              </a:gs>
              <a:gs pos="74000">
                <a:srgbClr val="FFFF00"/>
              </a:gs>
              <a:gs pos="83000">
                <a:srgbClr val="FFFF00"/>
              </a:gs>
              <a:gs pos="100000">
                <a:srgbClr val="FFFF99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ОРГАНІЗАЦІЇ </a:t>
            </a: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ФУНКЦІОНУВАННЯ ВНУТРІШНЬОГО КОНТРОЛЮ В ДЕРЖАВНИХ ОРГАНАХ</a:t>
            </a:r>
            <a:endParaRPr lang="uk-UA" sz="24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4269643" y="5090918"/>
            <a:ext cx="2916249" cy="150204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затверджено внутрішні розпорядчі документи з питань організації планування діяльності установи</a:t>
            </a: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4259355" y="3714443"/>
            <a:ext cx="2926537" cy="126204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затверджено внутрішні розпорядчі документи по встановленню/визначенню стратегічних цілей</a:t>
            </a:r>
            <a:endParaRPr lang="uk-UA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237907" y="5178363"/>
            <a:ext cx="2880374" cy="141459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затверджено плани діяльності установи на середньостроковий період із встановленими</a:t>
            </a:r>
          </a:p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стратегічними цілями</a:t>
            </a:r>
            <a:endParaRPr lang="uk-UA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7022490" y="3948066"/>
            <a:ext cx="1304476" cy="560518"/>
          </a:xfrm>
          <a:prstGeom prst="roundRect">
            <a:avLst/>
          </a:prstGeom>
          <a:solidFill>
            <a:srgbClr val="FFC000"/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12</a:t>
            </a:r>
            <a:r>
              <a:rPr lang="en-US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органами (13 %)</a:t>
            </a:r>
            <a:endParaRPr lang="uk-UA" sz="1400" b="1" i="1" u="sng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7047163" y="5547834"/>
            <a:ext cx="1136277" cy="514761"/>
          </a:xfrm>
          <a:prstGeom prst="roundRect">
            <a:avLst/>
          </a:prstGeom>
          <a:solidFill>
            <a:srgbClr val="FFC000"/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31 органом (34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2918205" y="5527753"/>
            <a:ext cx="1262476" cy="534842"/>
          </a:xfrm>
          <a:prstGeom prst="roundRect">
            <a:avLst/>
          </a:prstGeom>
          <a:solidFill>
            <a:srgbClr val="FFC000"/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47 орган</a:t>
            </a:r>
            <a:r>
              <a:rPr lang="ru-RU" sz="1400" b="1" i="1" u="sng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ами</a:t>
            </a: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 (51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237907" y="3675999"/>
            <a:ext cx="2880374" cy="136239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встановлена мета (місія) державних органів </a:t>
            </a:r>
            <a:r>
              <a:rPr lang="uk-UA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(визначена не лише положенням про ці органи або планами їх діяльності)</a:t>
            </a:r>
            <a:endParaRPr lang="uk-UA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2932614" y="3915852"/>
            <a:ext cx="1233658" cy="579801"/>
          </a:xfrm>
          <a:prstGeom prst="roundRect">
            <a:avLst/>
          </a:prstGeom>
          <a:solidFill>
            <a:srgbClr val="FFC000"/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20 органами  (22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132" y="1603945"/>
            <a:ext cx="1269283" cy="8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Округлений прямокутник 18"/>
          <p:cNvSpPr/>
          <p:nvPr/>
        </p:nvSpPr>
        <p:spPr>
          <a:xfrm>
            <a:off x="1083129" y="2749200"/>
            <a:ext cx="10233754" cy="872669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більшості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державних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органів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врегульовано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/не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задокументовано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встановлення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мети (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місії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цілей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планів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установи,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складення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подання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звітності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16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endParaRPr lang="uk-UA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круглений прямокутник 1"/>
          <p:cNvSpPr/>
          <p:nvPr/>
        </p:nvSpPr>
        <p:spPr>
          <a:xfrm>
            <a:off x="50341" y="1367109"/>
            <a:ext cx="3067940" cy="1269428"/>
          </a:xfrm>
          <a:prstGeom prst="roundRect">
            <a:avLst/>
          </a:pr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загалом державними органами формалізовано та забезпечено функціонування </a:t>
            </a:r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відповідного елементу внутрішнього контролю </a:t>
            </a:r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3033345" y="1413951"/>
            <a:ext cx="6687189" cy="582334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ВНУТРІШНЄ СЕРЕДОВИЩЕ</a:t>
            </a:r>
            <a:endParaRPr lang="uk-U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9055258" y="3809955"/>
            <a:ext cx="2821029" cy="2683016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затверджено внутрішні</a:t>
            </a:r>
          </a:p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розпорядчі документи з питань складення звітності про досягнення визначеної мети (місії),</a:t>
            </a:r>
          </a:p>
          <a:p>
            <a:pPr algn="ctr"/>
            <a:r>
              <a:rPr lang="uk-UA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стратегічних цілей, планів роботи (річних, операційних)</a:t>
            </a: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7992826" y="4649041"/>
            <a:ext cx="1253046" cy="632918"/>
          </a:xfrm>
          <a:prstGeom prst="roundRect">
            <a:avLst/>
          </a:prstGeom>
          <a:solidFill>
            <a:srgbClr val="FFC000"/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17 органами (18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26658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ДІЯЛЬНІСТЬ ЦЕНТРАЛЬНОГО ПІДРОЗДІЛУ ГАРМОНІЗАЦІЇ</a:t>
            </a:r>
            <a:r>
              <a:rPr lang="uk-UA" sz="28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(проведення навчальних </a:t>
            </a: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 інших заходів</a:t>
            </a:r>
            <a:r>
              <a:rPr lang="uk-UA" sz="28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18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274209" y="1345740"/>
            <a:ext cx="3845369" cy="913883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just">
              <a:buFont typeface="Wingdings" panose="05000000000000000000" pitchFamily="2" charset="2"/>
              <a:buChar char="ü"/>
            </a:pPr>
            <a:r>
              <a:rPr lang="uk-UA" sz="1600" b="1" dirty="0">
                <a:solidFill>
                  <a:prstClr val="black"/>
                </a:solidFill>
                <a:cs typeface="Arial" panose="020B0604020202020204" pitchFamily="34" charset="0"/>
              </a:rPr>
              <a:t>тренінг з аудиту ефективності </a:t>
            </a:r>
            <a:r>
              <a:rPr lang="uk-UA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для </a:t>
            </a:r>
            <a:r>
              <a:rPr lang="uk-UA" sz="1600" b="1" dirty="0">
                <a:solidFill>
                  <a:prstClr val="black"/>
                </a:solidFill>
                <a:cs typeface="Arial" panose="020B0604020202020204" pitchFamily="34" charset="0"/>
              </a:rPr>
              <a:t>20 працівників підрозділів </a:t>
            </a:r>
            <a:r>
              <a:rPr lang="uk-UA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ВА</a:t>
            </a: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квітень</a:t>
            </a:r>
          </a:p>
        </p:txBody>
      </p:sp>
      <p:pic>
        <p:nvPicPr>
          <p:cNvPr id="15" name="Picture 2" descr="C:\Users\Troshchii\Desktop\Слайди приклади\робоче і приклади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34" y="1345740"/>
            <a:ext cx="2315098" cy="1491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круглений прямокутник 12"/>
          <p:cNvSpPr/>
          <p:nvPr/>
        </p:nvSpPr>
        <p:spPr>
          <a:xfrm>
            <a:off x="274208" y="2408553"/>
            <a:ext cx="3845369" cy="106413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just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базовий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тренінг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з внутрішнього контролю та внутрішнього аудиту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для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26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внутрішніх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аудиторів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ru-RU" sz="16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травень</a:t>
            </a: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274208" y="3621620"/>
            <a:ext cx="3969686" cy="83580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just">
              <a:buFont typeface="Wingdings" panose="05000000000000000000" pitchFamily="2" charset="2"/>
              <a:buChar char="ü"/>
            </a:pPr>
            <a:r>
              <a:rPr lang="uk-UA" sz="1600" b="1" dirty="0">
                <a:solidFill>
                  <a:prstClr val="black"/>
                </a:solidFill>
                <a:cs typeface="Arial" panose="020B0604020202020204" pitchFamily="34" charset="0"/>
              </a:rPr>
              <a:t>тренінг 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II </a:t>
            </a:r>
            <a:r>
              <a:rPr lang="uk-UA" sz="1600" b="1" dirty="0">
                <a:solidFill>
                  <a:prstClr val="black"/>
                </a:solidFill>
                <a:cs typeface="Arial" panose="020B0604020202020204" pitchFamily="34" charset="0"/>
              </a:rPr>
              <a:t>рівня з </a:t>
            </a:r>
            <a:r>
              <a:rPr lang="uk-UA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внутрішнього аудиту </a:t>
            </a:r>
            <a:r>
              <a:rPr lang="uk-UA" sz="1600" b="1" dirty="0">
                <a:solidFill>
                  <a:prstClr val="black"/>
                </a:solidFill>
                <a:cs typeface="Arial" panose="020B0604020202020204" pitchFamily="34" charset="0"/>
              </a:rPr>
              <a:t>для 19 працівників </a:t>
            </a:r>
            <a:r>
              <a:rPr lang="uk-UA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підрозділів ВА</a:t>
            </a: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червень</a:t>
            </a: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8059515" y="1335628"/>
            <a:ext cx="3845369" cy="1064403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just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тренінг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з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управління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проєктами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управлінських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навичок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для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20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керівників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підрозділів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ВА</a:t>
            </a: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липень</a:t>
            </a: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8059514" y="2500220"/>
            <a:ext cx="3845369" cy="78011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just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тренінг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з IT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аудиту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для 20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представників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підрозділів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ВА</a:t>
            </a: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листопад</a:t>
            </a: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7935197" y="3392453"/>
            <a:ext cx="3969686" cy="106497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ctr">
              <a:buFont typeface="Wingdings" panose="05000000000000000000" pitchFamily="2" charset="2"/>
              <a:buChar char="ü"/>
            </a:pP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регіональний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семінар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з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питань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внутрішнього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аудиту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для 24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представників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підрозділів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ВА</a:t>
            </a:r>
          </a:p>
          <a:p>
            <a:pPr algn="ctr"/>
            <a:r>
              <a:rPr lang="uk-UA" sz="1400" b="1" i="1" dirty="0" smtClean="0">
                <a:solidFill>
                  <a:prstClr val="black"/>
                </a:solidFill>
                <a:cs typeface="Arial" panose="020B0604020202020204" pitchFamily="34" charset="0"/>
              </a:rPr>
              <a:t>грудень</a:t>
            </a:r>
          </a:p>
        </p:txBody>
      </p:sp>
      <p:sp>
        <p:nvSpPr>
          <p:cNvPr id="25" name="Округлений прямокутник 24"/>
          <p:cNvSpPr/>
          <p:nvPr/>
        </p:nvSpPr>
        <p:spPr>
          <a:xfrm>
            <a:off x="4387362" y="2820401"/>
            <a:ext cx="3423518" cy="189913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ctr"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prstClr val="black"/>
                </a:solidFill>
                <a:cs typeface="Arial" panose="020B0604020202020204" pitchFamily="34" charset="0"/>
              </a:rPr>
              <a:t>участь у проведенні навчальних заходів з питань </a:t>
            </a:r>
            <a:r>
              <a:rPr lang="uk-UA" sz="1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ВК та ВА, </a:t>
            </a:r>
            <a:r>
              <a:rPr lang="uk-UA" sz="1400" b="1" dirty="0">
                <a:solidFill>
                  <a:prstClr val="black"/>
                </a:solidFill>
                <a:cs typeface="Arial" panose="020B0604020202020204" pitchFamily="34" charset="0"/>
              </a:rPr>
              <a:t>зокрема, для працівників системи МВС, ДСНС, ДМС, Нацгвардії, НАДС, Держпродспоживслужби, Державного управління </a:t>
            </a:r>
            <a:r>
              <a:rPr lang="uk-UA" sz="1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справами, Нацкомфінпослуг, органів місцевого самоврядування тощо</a:t>
            </a:r>
          </a:p>
        </p:txBody>
      </p:sp>
      <p:sp>
        <p:nvSpPr>
          <p:cNvPr id="26" name="Округлений прямокутник 25"/>
          <p:cNvSpPr/>
          <p:nvPr/>
        </p:nvSpPr>
        <p:spPr>
          <a:xfrm>
            <a:off x="336366" y="5428647"/>
            <a:ext cx="4553268" cy="1235921"/>
          </a:xfrm>
          <a:prstGeom prst="roundRect">
            <a:avLst/>
          </a:prstGeom>
          <a:solidFill>
            <a:srgbClr val="FFFF99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ctr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проведено 2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пілотні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проєкти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із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впровадження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внутрішнього контролю (в Міненерговугілля та Мінсоцполітики)</a:t>
            </a:r>
            <a:endParaRPr lang="ru-RU" sz="16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426" y="5428646"/>
            <a:ext cx="1446396" cy="1014636"/>
          </a:xfrm>
          <a:prstGeom prst="rect">
            <a:avLst/>
          </a:prstGeom>
        </p:spPr>
      </p:pic>
      <p:sp>
        <p:nvSpPr>
          <p:cNvPr id="28" name="Округлений прямокутник 27"/>
          <p:cNvSpPr/>
          <p:nvPr/>
        </p:nvSpPr>
        <p:spPr>
          <a:xfrm>
            <a:off x="7351615" y="5428646"/>
            <a:ext cx="4553268" cy="1235921"/>
          </a:xfrm>
          <a:prstGeom prst="roundRect">
            <a:avLst/>
          </a:prstGeom>
          <a:solidFill>
            <a:srgbClr val="FFFF99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342900" algn="ctr">
              <a:buFont typeface="Wingdings" panose="05000000000000000000" pitchFamily="2" charset="2"/>
              <a:buChar char="Ø"/>
            </a:pP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реалізовано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пілотний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проєкт з внутрішнього аудиту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ефективності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 в </a:t>
            </a:r>
            <a:r>
              <a:rPr lang="ru-RU" sz="1600" b="1" dirty="0" err="1">
                <a:solidFill>
                  <a:prstClr val="black"/>
                </a:solidFill>
                <a:cs typeface="Arial" panose="020B0604020202020204" pitchFamily="34" charset="0"/>
              </a:rPr>
              <a:t>Мін’юсті</a:t>
            </a:r>
            <a:endParaRPr lang="ru-RU" sz="16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ОРГАНІЗАЦІЇ </a:t>
            </a: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ФУНКЦІОНУВАННЯ ВНУТРІШНЬОГО КОНТРОЛЮ В ДЕРЖАВНИХ ОРГАНАХ</a:t>
            </a:r>
            <a:endParaRPr lang="uk-UA" sz="24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376944" y="4061370"/>
            <a:ext cx="2942714" cy="1143004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унормування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ризиками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3473318" y="3915752"/>
            <a:ext cx="4147350" cy="1669685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прийняття керівництвом управлінських рішень за результатами інформування про проведену оцінку ризиків та ризикові сфери діяльності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944787" y="5045245"/>
            <a:ext cx="1807027" cy="37556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59 органів (64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4643479" y="5452507"/>
            <a:ext cx="1807027" cy="4109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38 органів (41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  <p:pic>
        <p:nvPicPr>
          <p:cNvPr id="3087" name="Picture 15" descr="https://www.training-partner.ru/wp-content/uploads/2012/02/%D0%A3%D0%BF%D1%80%D0%B0%D0%B2%D0%BB%D0%B5%D0%BD%D0%B8%D0%B5-%D1%80%D0%B8%D1%81%D0%BA%D0%B0%D0%BC%D0%B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178" y="1363235"/>
            <a:ext cx="1236927" cy="175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Округлений прямокутник 13"/>
          <p:cNvSpPr/>
          <p:nvPr/>
        </p:nvSpPr>
        <p:spPr>
          <a:xfrm>
            <a:off x="204700" y="1382012"/>
            <a:ext cx="3028949" cy="1341430"/>
          </a:xfrm>
          <a:prstGeom prst="roundRect">
            <a:avLst/>
          </a:prstGeom>
          <a:solidFill>
            <a:srgbClr val="F01035">
              <a:alpha val="39000"/>
            </a:srgb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більшості державних органів не запроваджено системної діяльності з управління ризиками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3103685" y="1360133"/>
            <a:ext cx="6849207" cy="539605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 РИЗИКАМИ</a:t>
            </a:r>
            <a:endParaRPr lang="uk-U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978613" y="2870382"/>
            <a:ext cx="10233754" cy="774294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20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спостерігаються</a:t>
            </a:r>
            <a:r>
              <a:rPr lang="ru-RU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позитивні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зрушення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запровадження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здійснення</a:t>
            </a:r>
            <a:r>
              <a:rPr lang="ru-RU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ризиками</a:t>
            </a:r>
            <a:r>
              <a:rPr lang="ru-RU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7927989" y="4169377"/>
            <a:ext cx="4147350" cy="850163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здійснення документування діяльності з управління ризиками</a:t>
            </a:r>
            <a:endParaRPr lang="uk-UA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9335544" y="4907061"/>
            <a:ext cx="1807027" cy="4109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solidFill>
              <a:srgbClr val="F01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400" b="1" i="1" u="sng" smtClean="0">
                <a:solidFill>
                  <a:schemeClr val="tx1"/>
                </a:solidFill>
                <a:cs typeface="Arial" panose="020B0604020202020204" pitchFamily="34" charset="0"/>
              </a:rPr>
              <a:t>56 органів </a:t>
            </a:r>
            <a:r>
              <a:rPr lang="uk-UA" sz="1400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(61 </a:t>
            </a:r>
            <a:r>
              <a:rPr lang="uk-UA" sz="1400" b="1" i="1" u="sng" dirty="0">
                <a:solidFill>
                  <a:schemeClr val="tx1"/>
                </a:solidFill>
                <a:cs typeface="Arial" panose="020B0604020202020204" pitchFamily="34" charset="0"/>
              </a:rPr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1699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ОРГАНІЗАЦІЇ </a:t>
            </a: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ФУНКЦІОНУВАННЯ ВНУТРІШНЬОГО КОНТРОЛЮ В ДЕРЖАВНИХ ОРГАНАХ</a:t>
            </a:r>
            <a:endParaRPr lang="uk-UA" sz="24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1433146" y="1349016"/>
            <a:ext cx="9100039" cy="468085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ЗАХОДИ КОНТРОЛЮ</a:t>
            </a:r>
            <a:endParaRPr lang="uk-U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12" descr="l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748" y="1219964"/>
            <a:ext cx="640728" cy="640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Контроль приемочны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" y="928002"/>
            <a:ext cx="728842" cy="98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круглений прямокутник 14"/>
          <p:cNvSpPr/>
          <p:nvPr/>
        </p:nvSpPr>
        <p:spPr>
          <a:xfrm>
            <a:off x="882834" y="2171075"/>
            <a:ext cx="10981592" cy="1145052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</a:rPr>
              <a:t>усіма </a:t>
            </a:r>
            <a:r>
              <a:rPr lang="uk-UA" sz="2200" b="1" dirty="0">
                <a:solidFill>
                  <a:schemeClr val="tx1"/>
                </a:solidFill>
              </a:rPr>
              <a:t>державними органами підтверджено функціонування та здійснення заходів контролю на всіх рівнях їх діяльності, щодо усіх їх функцій та завдань відповідно до законодавства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107716" y="3534586"/>
            <a:ext cx="11979780" cy="84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2005876" y="3948589"/>
            <a:ext cx="8527309" cy="468085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ІНФОРМАЦІЙНИЙ ТА КОМУНІКАЦІЙНИЙ ОБМІН</a:t>
            </a:r>
            <a:endParaRPr lang="uk-U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 descr="http://www.dreamstime.com/casual-interview-meeting--thumb4232679.jpg"/>
          <p:cNvPicPr>
            <a:picLocks noChangeAspect="1" noChangeArrowheads="1"/>
          </p:cNvPicPr>
          <p:nvPr/>
        </p:nvPicPr>
        <p:blipFill>
          <a:blip r:embed="rId4"/>
          <a:srcRect b="17319"/>
          <a:stretch>
            <a:fillRect/>
          </a:stretch>
        </p:blipFill>
        <p:spPr bwMode="auto">
          <a:xfrm>
            <a:off x="396181" y="3864226"/>
            <a:ext cx="1609695" cy="85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Округлений прямокутник 34"/>
          <p:cNvSpPr/>
          <p:nvPr/>
        </p:nvSpPr>
        <p:spPr>
          <a:xfrm>
            <a:off x="663024" y="4810264"/>
            <a:ext cx="11201402" cy="834398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</a:rPr>
              <a:t>в </a:t>
            </a:r>
            <a:r>
              <a:rPr lang="uk-UA" sz="2200" b="1" dirty="0">
                <a:solidFill>
                  <a:schemeClr val="tx1"/>
                </a:solidFill>
              </a:rPr>
              <a:t>цілому запроваджено системи інформаційного </a:t>
            </a:r>
            <a:r>
              <a:rPr lang="uk-UA" sz="2200" b="1" dirty="0" smtClean="0">
                <a:solidFill>
                  <a:schemeClr val="tx1"/>
                </a:solidFill>
              </a:rPr>
              <a:t>обміну </a:t>
            </a:r>
            <a:r>
              <a:rPr lang="uk-UA" sz="2200" b="1" dirty="0" smtClean="0"/>
              <a:t>відповідно </a:t>
            </a:r>
            <a:r>
              <a:rPr lang="uk-UA" sz="2200" b="1" dirty="0"/>
              <a:t>до </a:t>
            </a:r>
            <a:r>
              <a:rPr lang="uk-UA" sz="2200" b="1" dirty="0" smtClean="0"/>
              <a:t>законодавства</a:t>
            </a:r>
            <a:r>
              <a:rPr lang="uk-UA" sz="2200" b="1" dirty="0" smtClean="0">
                <a:solidFill>
                  <a:schemeClr val="tx1"/>
                </a:solidFill>
              </a:rPr>
              <a:t> в усіх </a:t>
            </a:r>
            <a:r>
              <a:rPr lang="uk-UA" sz="2200" b="1" dirty="0">
                <a:solidFill>
                  <a:schemeClr val="tx1"/>
                </a:solidFill>
              </a:rPr>
              <a:t>державних органах </a:t>
            </a:r>
            <a:endParaRPr lang="uk-UA" sz="2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ОРГАНІЗАЦІЇ </a:t>
            </a: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ФУНКЦІОНУВАННЯ ВНУТРІШНЬОГО КОНТРОЛЮ В ДЕРЖАВНИХ ОРГАНАХ</a:t>
            </a:r>
            <a:endParaRPr lang="uk-UA" sz="24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3404808" y="2288440"/>
            <a:ext cx="3434346" cy="1291265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1600" dirty="0" smtClean="0"/>
              <a:t>надано </a:t>
            </a:r>
            <a:r>
              <a:rPr lang="uk-UA" sz="1600" dirty="0"/>
              <a:t>інформацію </a:t>
            </a:r>
            <a:r>
              <a:rPr lang="uk-UA" sz="1600" dirty="0" smtClean="0"/>
              <a:t>щодо</a:t>
            </a:r>
          </a:p>
          <a:p>
            <a:pPr algn="ctr"/>
            <a:r>
              <a:rPr lang="uk-UA" sz="1600" dirty="0"/>
              <a:t>виявлених відхилень та недоліків у системі внутрішнього </a:t>
            </a:r>
            <a:r>
              <a:rPr lang="uk-UA" sz="1600" dirty="0" smtClean="0"/>
              <a:t>контролю </a:t>
            </a:r>
            <a:r>
              <a:rPr lang="ru-RU" sz="1600" dirty="0" smtClean="0"/>
              <a:t>установи</a:t>
            </a:r>
            <a:endParaRPr lang="uk-UA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4" descr="MMj0282788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129" y="1110795"/>
            <a:ext cx="1015815" cy="96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Округлений прямокутник 18"/>
          <p:cNvSpPr/>
          <p:nvPr/>
        </p:nvSpPr>
        <p:spPr>
          <a:xfrm>
            <a:off x="3427756" y="5686778"/>
            <a:ext cx="8586217" cy="716551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b="1" dirty="0" smtClean="0"/>
              <a:t>повідомлено про здійснення документування заходів моніторингу </a:t>
            </a:r>
            <a:r>
              <a:rPr lang="ru-RU" b="1" dirty="0" smtClean="0"/>
              <a:t>та</a:t>
            </a:r>
            <a:endParaRPr lang="ru-RU" b="1" dirty="0"/>
          </a:p>
          <a:p>
            <a:pPr algn="ctr"/>
            <a:r>
              <a:rPr lang="uk-UA" b="1" dirty="0" smtClean="0"/>
              <a:t>відстеження результатів впровадження заходів </a:t>
            </a:r>
            <a:r>
              <a:rPr lang="ru-RU" b="1" dirty="0" smtClean="0"/>
              <a:t>контролю</a:t>
            </a:r>
            <a:endParaRPr lang="uk-UA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166843" y="1434865"/>
            <a:ext cx="3140379" cy="503369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державних органах в цілому моніторинг обмежується</a:t>
            </a:r>
          </a:p>
          <a:p>
            <a:pPr algn="ctr"/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заходами щодо перевірок відповідності (дотримання процедур і правил), моніторингу</a:t>
            </a:r>
          </a:p>
          <a:p>
            <a:pPr algn="ctr"/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операційних рішень, проте </a:t>
            </a: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спрямований на відстеження стану організації та</a:t>
            </a:r>
          </a:p>
          <a:p>
            <a:pPr algn="ctr"/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функціонування системи внутрішнього контролю в цілому та/або окремих його елементів та</a:t>
            </a:r>
          </a:p>
          <a:p>
            <a:pPr algn="ctr"/>
            <a:r>
              <a:rPr lang="uk-UA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вжиття заходів для усунення відхилень</a:t>
            </a: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2944583" y="1361287"/>
            <a:ext cx="7491886" cy="468085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МОНІТОРИНГ</a:t>
            </a:r>
            <a:endParaRPr lang="uk-U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7702239" y="2302274"/>
            <a:ext cx="4026521" cy="1272516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uk-UA" sz="1000" dirty="0" smtClean="0"/>
          </a:p>
          <a:p>
            <a:pPr algn="ctr"/>
            <a:r>
              <a:rPr lang="uk-UA" sz="1600" dirty="0" smtClean="0"/>
              <a:t>забезпечено інформування керівництва</a:t>
            </a:r>
          </a:p>
          <a:p>
            <a:pPr algn="ctr"/>
            <a:r>
              <a:rPr lang="uk-UA" sz="1600" dirty="0" smtClean="0"/>
              <a:t>установи про виявлені відхилення та недоліки у системі внутрішнього контролю</a:t>
            </a:r>
            <a:endParaRPr lang="uk-UA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9235392" y="5279918"/>
            <a:ext cx="2062723" cy="514825"/>
          </a:xfrm>
          <a:prstGeom prst="roundRect">
            <a:avLst/>
          </a:prstGeom>
          <a:solidFill>
            <a:srgbClr val="FFD685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uk-UA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37 органами (46 %)</a:t>
            </a:r>
            <a:endParaRPr lang="uk-UA" sz="16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5479293" y="4368552"/>
            <a:ext cx="3434346" cy="1153049"/>
          </a:xfrm>
          <a:prstGeom prst="roundRect">
            <a:avLst/>
          </a:prstGeom>
          <a:solidFill>
            <a:srgbClr val="FFCC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uk-UA" sz="1600" dirty="0" smtClean="0"/>
              <a:t>прийнято керівництвом лише                       23 органів відповідні управлінські рішення для усунення виявлених відхилень і недоліків</a:t>
            </a:r>
            <a:endParaRPr lang="uk-UA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ілка вправо 1"/>
          <p:cNvSpPr/>
          <p:nvPr/>
        </p:nvSpPr>
        <p:spPr>
          <a:xfrm>
            <a:off x="6899579" y="2612277"/>
            <a:ext cx="714559" cy="24618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трілка вниз 4"/>
          <p:cNvSpPr/>
          <p:nvPr/>
        </p:nvSpPr>
        <p:spPr>
          <a:xfrm rot="1696478">
            <a:off x="8943862" y="3634360"/>
            <a:ext cx="261308" cy="814737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Кільце 29"/>
          <p:cNvSpPr/>
          <p:nvPr/>
        </p:nvSpPr>
        <p:spPr>
          <a:xfrm>
            <a:off x="6426942" y="3206291"/>
            <a:ext cx="1687509" cy="1115978"/>
          </a:xfrm>
          <a:prstGeom prst="donut">
            <a:avLst/>
          </a:prstGeom>
          <a:solidFill>
            <a:srgbClr val="FFC00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31 органом (34 %)</a:t>
            </a:r>
            <a:endParaRPr lang="uk-U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кутник 34"/>
          <p:cNvSpPr/>
          <p:nvPr/>
        </p:nvSpPr>
        <p:spPr>
          <a:xfrm>
            <a:off x="140343" y="6043882"/>
            <a:ext cx="11852365" cy="529200"/>
          </a:xfrm>
          <a:prstGeom prst="rect">
            <a:avLst/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3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Прямокутник 33"/>
          <p:cNvSpPr/>
          <p:nvPr/>
        </p:nvSpPr>
        <p:spPr>
          <a:xfrm>
            <a:off x="140342" y="5096884"/>
            <a:ext cx="11852365" cy="529200"/>
          </a:xfrm>
          <a:prstGeom prst="rect">
            <a:avLst/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3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Прямокутник 35"/>
          <p:cNvSpPr/>
          <p:nvPr/>
        </p:nvSpPr>
        <p:spPr>
          <a:xfrm>
            <a:off x="140343" y="4149886"/>
            <a:ext cx="11852365" cy="529200"/>
          </a:xfrm>
          <a:prstGeom prst="rect">
            <a:avLst/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3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Прямокутник 32"/>
          <p:cNvSpPr/>
          <p:nvPr/>
        </p:nvSpPr>
        <p:spPr>
          <a:xfrm>
            <a:off x="140343" y="3444363"/>
            <a:ext cx="11852365" cy="529200"/>
          </a:xfrm>
          <a:prstGeom prst="rect">
            <a:avLst/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3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рямокутник 31"/>
          <p:cNvSpPr/>
          <p:nvPr/>
        </p:nvSpPr>
        <p:spPr>
          <a:xfrm>
            <a:off x="140343" y="2620622"/>
            <a:ext cx="11852365" cy="529200"/>
          </a:xfrm>
          <a:prstGeom prst="rect">
            <a:avLst/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3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ОРГАНІЗАЦІЇ </a:t>
            </a: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ФУНКЦІОНУВАННЯ ВНУТРІШНЬОГО КОНТРОЛЮ В ДЕРЖАВНИХ ОРГАНАХ</a:t>
            </a:r>
            <a:endParaRPr lang="uk-UA" sz="2400" spc="3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677006" y="2395866"/>
            <a:ext cx="11192607" cy="554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проведення </a:t>
            </a:r>
            <a:r>
              <a:rPr lang="uk-UA" sz="1600" b="1" dirty="0" smtClean="0">
                <a:solidFill>
                  <a:schemeClr val="tx1"/>
                </a:solidFill>
              </a:rPr>
              <a:t>курсів</a:t>
            </a:r>
            <a:r>
              <a:rPr lang="uk-UA" sz="1600" b="1" dirty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семінарів, навчальних </a:t>
            </a:r>
            <a:r>
              <a:rPr lang="uk-UA" sz="1600" b="1" dirty="0">
                <a:solidFill>
                  <a:schemeClr val="tx1"/>
                </a:solidFill>
              </a:rPr>
              <a:t>заходів 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з питань організації </a:t>
            </a:r>
            <a:r>
              <a:rPr lang="uk-UA" sz="1600" b="1" dirty="0" smtClean="0">
                <a:solidFill>
                  <a:schemeClr val="tx1"/>
                </a:solidFill>
              </a:rPr>
              <a:t>внутрішнього контролю </a:t>
            </a:r>
            <a:r>
              <a:rPr lang="uk-UA" sz="1600" b="1" dirty="0">
                <a:solidFill>
                  <a:schemeClr val="tx1"/>
                </a:solidFill>
              </a:rPr>
              <a:t>та управління </a:t>
            </a:r>
            <a:r>
              <a:rPr lang="uk-UA" sz="1600" b="1" dirty="0" smtClean="0">
                <a:solidFill>
                  <a:schemeClr val="tx1"/>
                </a:solidFill>
              </a:rPr>
              <a:t>ризиками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410470" y="1379282"/>
            <a:ext cx="11582238" cy="827587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ЗАХОДИ, ЗАПЛАНОВАНІ ОРГАНАМИ ДЕРЖАВНОЇ ВЛАДИ ДЛЯ ПОДАЛЬШОГО УДОСКОНАЛЕННЯ СИСТЕМИ ВНУТРІШНЬОГО КОНТРОЛЮ</a:t>
            </a: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круглений прямокутник 24"/>
          <p:cNvSpPr/>
          <p:nvPr/>
        </p:nvSpPr>
        <p:spPr>
          <a:xfrm>
            <a:off x="677006" y="3090964"/>
            <a:ext cx="11192607" cy="6471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створення робочих груп з ідентифікації ризиків та проведення їх </a:t>
            </a:r>
            <a:r>
              <a:rPr lang="uk-UA" sz="1600" b="1" dirty="0" smtClean="0">
                <a:solidFill>
                  <a:schemeClr val="tx1"/>
                </a:solidFill>
              </a:rPr>
              <a:t>оцінки, введення посади </a:t>
            </a:r>
            <a:r>
              <a:rPr lang="uk-UA" sz="1600" b="1" dirty="0">
                <a:solidFill>
                  <a:schemeClr val="tx1"/>
                </a:solidFill>
              </a:rPr>
              <a:t>головного спеціаліста з питань внутрішнього контролю</a:t>
            </a:r>
          </a:p>
        </p:txBody>
      </p:sp>
      <p:sp>
        <p:nvSpPr>
          <p:cNvPr id="26" name="Округлений прямокутник 25"/>
          <p:cNvSpPr/>
          <p:nvPr/>
        </p:nvSpPr>
        <p:spPr>
          <a:xfrm>
            <a:off x="677006" y="3905260"/>
            <a:ext cx="11192607" cy="6299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розробка/затвердження внутрішніх розпорядчих документів з питань організації, здійснення та функціонування системи внутрішнього контролю та діяльності з управління ризиками</a:t>
            </a:r>
          </a:p>
        </p:txBody>
      </p:sp>
      <p:sp>
        <p:nvSpPr>
          <p:cNvPr id="29" name="Округлений прямокутник 28"/>
          <p:cNvSpPr/>
          <p:nvPr/>
        </p:nvSpPr>
        <p:spPr>
          <a:xfrm>
            <a:off x="677007" y="4769147"/>
            <a:ext cx="11192607" cy="7740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розробка відповідних планів заходів щодо удосконалення функціонування системи внутрішнього контролю та з усунення ризиків і зменшення їх впливу на діяльність установи</a:t>
            </a:r>
          </a:p>
        </p:txBody>
      </p:sp>
      <p:sp>
        <p:nvSpPr>
          <p:cNvPr id="31" name="Округлений прямокутник 30"/>
          <p:cNvSpPr/>
          <p:nvPr/>
        </p:nvSpPr>
        <p:spPr>
          <a:xfrm>
            <a:off x="677007" y="5711914"/>
            <a:ext cx="11192607" cy="6273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розробка/перегляд та удосконалення адміністративних регламентів та нових стандартів операційної процедури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36556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РЕЗУЛЬТАТИ ОЦІНКИ (ОГЛЯДУ) СТАНУ ФУНКЦІОНУВАННЯ СИСТЕМ ВНУТРІШНЬОГО КОНТРОЛЮ</a:t>
            </a:r>
            <a:r>
              <a:rPr lang="uk-UA" sz="24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4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Групувати 21"/>
          <p:cNvGrpSpPr/>
          <p:nvPr/>
        </p:nvGrpSpPr>
        <p:grpSpPr>
          <a:xfrm>
            <a:off x="631260" y="1173196"/>
            <a:ext cx="11369096" cy="1262274"/>
            <a:chOff x="517161" y="-104648"/>
            <a:chExt cx="11369096" cy="1262274"/>
          </a:xfrm>
        </p:grpSpPr>
        <p:sp>
          <p:nvSpPr>
            <p:cNvPr id="23" name="Прямокутник 22"/>
            <p:cNvSpPr/>
            <p:nvPr/>
          </p:nvSpPr>
          <p:spPr>
            <a:xfrm>
              <a:off x="580493" y="143066"/>
              <a:ext cx="11305764" cy="891027"/>
            </a:xfrm>
            <a:prstGeom prst="rect">
              <a:avLst/>
            </a:pr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rgbClr val="FFFF66"/>
                </a:gs>
                <a:gs pos="100000">
                  <a:srgbClr val="FFC000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extBox 23"/>
            <p:cNvSpPr txBox="1"/>
            <p:nvPr/>
          </p:nvSpPr>
          <p:spPr>
            <a:xfrm>
              <a:off x="517161" y="-104648"/>
              <a:ext cx="11369096" cy="12622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5800" tIns="40640" rIns="40640" bIns="40640" numCol="1" spcCol="1270" anchor="ctr" anchorCtr="0">
              <a:noAutofit/>
            </a:bodyPr>
            <a:lstStyle/>
            <a:p>
              <a:pPr lvl="1" algn="just" defTabSz="711200">
                <a:spcBef>
                  <a:spcPct val="0"/>
                </a:spcBef>
              </a:pP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	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низьке розуміння сутності системи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внутрішнього контролю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(керівники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різних рівнів,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як правило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відносять таку діяльність виключно до сфери компетенції фінансових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підрозділів відповідного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органу та/або Мінфіну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uk-UA" sz="16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" y="1436476"/>
            <a:ext cx="845848" cy="845848"/>
          </a:xfrm>
          <a:prstGeom prst="rect">
            <a:avLst/>
          </a:prstGeom>
        </p:spPr>
      </p:pic>
      <p:grpSp>
        <p:nvGrpSpPr>
          <p:cNvPr id="29" name="Групувати 28"/>
          <p:cNvGrpSpPr/>
          <p:nvPr/>
        </p:nvGrpSpPr>
        <p:grpSpPr>
          <a:xfrm>
            <a:off x="481791" y="2328264"/>
            <a:ext cx="11518565" cy="1320177"/>
            <a:chOff x="367692" y="-149940"/>
            <a:chExt cx="11518565" cy="1320177"/>
          </a:xfrm>
        </p:grpSpPr>
        <p:sp>
          <p:nvSpPr>
            <p:cNvPr id="30" name="Прямокутник 29"/>
            <p:cNvSpPr/>
            <p:nvPr/>
          </p:nvSpPr>
          <p:spPr>
            <a:xfrm>
              <a:off x="580493" y="19534"/>
              <a:ext cx="11305764" cy="1014560"/>
            </a:xfrm>
            <a:prstGeom prst="rect">
              <a:avLst/>
            </a:pr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rgbClr val="FFFF66"/>
                </a:gs>
                <a:gs pos="100000">
                  <a:srgbClr val="FFC000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/>
            <p:cNvSpPr txBox="1"/>
            <p:nvPr/>
          </p:nvSpPr>
          <p:spPr>
            <a:xfrm>
              <a:off x="367692" y="-149940"/>
              <a:ext cx="11369096" cy="13201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5800" tIns="40640" rIns="40640" bIns="40640" numCol="1" spcCol="1270" anchor="ctr" anchorCtr="0">
              <a:noAutofit/>
            </a:bodyPr>
            <a:lstStyle/>
            <a:p>
              <a:pPr lvl="1" algn="just" defTabSz="711200">
                <a:spcBef>
                  <a:spcPct val="0"/>
                </a:spcBef>
              </a:pP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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відсутність системного підходу до процесу управління ризиками, який має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бути невід’ємною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частиною управлінських дій на кожному етапі (планування, виконання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перевірка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 вжиття заходів) та стосуватись як функцій операційних підрозділів,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що забезпечують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реалізацію основних завдань державних органів, так і підрозділів підтримки</a:t>
              </a:r>
              <a:endParaRPr lang="uk-UA" sz="16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64" y="2574346"/>
            <a:ext cx="861344" cy="861344"/>
          </a:xfrm>
          <a:prstGeom prst="rect">
            <a:avLst/>
          </a:prstGeom>
        </p:spPr>
      </p:pic>
      <p:grpSp>
        <p:nvGrpSpPr>
          <p:cNvPr id="33" name="Групувати 32"/>
          <p:cNvGrpSpPr/>
          <p:nvPr/>
        </p:nvGrpSpPr>
        <p:grpSpPr>
          <a:xfrm>
            <a:off x="678758" y="4625315"/>
            <a:ext cx="11337431" cy="845848"/>
            <a:chOff x="485318" y="142305"/>
            <a:chExt cx="11400939" cy="845848"/>
          </a:xfrm>
        </p:grpSpPr>
        <p:sp>
          <p:nvSpPr>
            <p:cNvPr id="34" name="Прямокутник 33"/>
            <p:cNvSpPr/>
            <p:nvPr/>
          </p:nvSpPr>
          <p:spPr>
            <a:xfrm>
              <a:off x="517161" y="143066"/>
              <a:ext cx="11369096" cy="845087"/>
            </a:xfrm>
            <a:prstGeom prst="rect">
              <a:avLst/>
            </a:pr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rgbClr val="FFFF66"/>
                </a:gs>
                <a:gs pos="100000">
                  <a:srgbClr val="FFC000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Box 34"/>
            <p:cNvSpPr txBox="1"/>
            <p:nvPr/>
          </p:nvSpPr>
          <p:spPr>
            <a:xfrm>
              <a:off x="485318" y="142305"/>
              <a:ext cx="11369098" cy="844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5800" tIns="40640" rIns="40640" bIns="40640" numCol="1" spcCol="1270" anchor="ctr" anchorCtr="0">
              <a:noAutofit/>
            </a:bodyPr>
            <a:lstStyle/>
            <a:p>
              <a:pPr lvl="1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	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загалом</a:t>
              </a: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підхід до внутрішнього контролю більш орієнтований на відповідність (зосередженість керівництва структурних підрозділів переважно на відповідності виконуваних процесів, а не на їх удосконаленні)</a:t>
              </a:r>
              <a:endParaRPr lang="uk-UA" sz="16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12" y="4645613"/>
            <a:ext cx="845848" cy="804021"/>
          </a:xfrm>
          <a:prstGeom prst="rect">
            <a:avLst/>
          </a:prstGeom>
        </p:spPr>
      </p:pic>
      <p:grpSp>
        <p:nvGrpSpPr>
          <p:cNvPr id="37" name="Групувати 36"/>
          <p:cNvGrpSpPr/>
          <p:nvPr/>
        </p:nvGrpSpPr>
        <p:grpSpPr>
          <a:xfrm>
            <a:off x="662926" y="5708101"/>
            <a:ext cx="11369096" cy="845087"/>
            <a:chOff x="517161" y="143066"/>
            <a:chExt cx="11369096" cy="845087"/>
          </a:xfrm>
        </p:grpSpPr>
        <p:sp>
          <p:nvSpPr>
            <p:cNvPr id="38" name="Прямокутник 37"/>
            <p:cNvSpPr/>
            <p:nvPr/>
          </p:nvSpPr>
          <p:spPr>
            <a:xfrm>
              <a:off x="517161" y="143066"/>
              <a:ext cx="11369096" cy="845087"/>
            </a:xfrm>
            <a:prstGeom prst="rect">
              <a:avLst/>
            </a:pr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rgbClr val="FFFF66"/>
                </a:gs>
                <a:gs pos="100000">
                  <a:srgbClr val="FFC000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TextBox 38"/>
            <p:cNvSpPr txBox="1"/>
            <p:nvPr/>
          </p:nvSpPr>
          <p:spPr>
            <a:xfrm>
              <a:off x="517161" y="143066"/>
              <a:ext cx="11369096" cy="845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5800" tIns="40640" rIns="40640" bIns="40640" numCol="1" spcCol="1270" anchor="ctr" anchorCtr="0">
              <a:noAutofit/>
            </a:bodyPr>
            <a:lstStyle/>
            <a:p>
              <a:pPr lvl="1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	необхідність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покращення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 удосконалення взаємодії та координації між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операційними підрозділами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 підрозділами, які здійснюють функції підтримки, нагляду, контролю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 моніторингу</a:t>
              </a:r>
              <a:endParaRPr lang="uk-UA" sz="16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0" name="Рисунок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" y="5708101"/>
            <a:ext cx="845848" cy="845848"/>
          </a:xfrm>
          <a:prstGeom prst="rect">
            <a:avLst/>
          </a:prstGeom>
        </p:spPr>
      </p:pic>
      <p:grpSp>
        <p:nvGrpSpPr>
          <p:cNvPr id="43" name="Групувати 42"/>
          <p:cNvGrpSpPr/>
          <p:nvPr/>
        </p:nvGrpSpPr>
        <p:grpSpPr>
          <a:xfrm>
            <a:off x="710424" y="3656778"/>
            <a:ext cx="11289931" cy="845087"/>
            <a:chOff x="517161" y="143066"/>
            <a:chExt cx="11369096" cy="845087"/>
          </a:xfrm>
        </p:grpSpPr>
        <p:sp>
          <p:nvSpPr>
            <p:cNvPr id="44" name="Прямокутник 43"/>
            <p:cNvSpPr/>
            <p:nvPr/>
          </p:nvSpPr>
          <p:spPr>
            <a:xfrm>
              <a:off x="517161" y="143066"/>
              <a:ext cx="11369096" cy="845087"/>
            </a:xfrm>
            <a:prstGeom prst="rect">
              <a:avLst/>
            </a:pr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rgbClr val="FFFF66"/>
                </a:gs>
                <a:gs pos="100000">
                  <a:srgbClr val="FFC000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TextBox 44"/>
            <p:cNvSpPr txBox="1"/>
            <p:nvPr/>
          </p:nvSpPr>
          <p:spPr>
            <a:xfrm>
              <a:off x="517161" y="143066"/>
              <a:ext cx="11369096" cy="845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5800" tIns="40640" rIns="40640" bIns="40640" numCol="1" spcCol="1270" anchor="ctr" anchorCtr="0">
              <a:noAutofit/>
            </a:bodyPr>
            <a:lstStyle/>
            <a:p>
              <a:pPr lvl="1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	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низький рівень управлінської відповідальності та підзвітності в частині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внутрішнього контролю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(відповідальність за належне функціонування внутрішнього контролю не </a:t>
              </a:r>
              <a:r>
                <a:rPr lang="uk-UA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входить до </a:t>
              </a:r>
              <a:r>
                <a:rPr lang="uk-UA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управлінських обов’язків та заходів підзвітності керівництва операційних підрозділів)</a:t>
              </a:r>
              <a:endParaRPr lang="uk-UA" sz="16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1" name="Рисунок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24" y="3664768"/>
            <a:ext cx="958225" cy="8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СТАН УТВОРЕННЯ ПІДРОЗДІЛІВ ВНУТРІШНЬОГО АУДИТУ (ВІДПОВІДНИХ ПОСАД)</a:t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0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197813" y="2124560"/>
            <a:ext cx="4844204" cy="112284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усіх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міністерствах утворено підрозділи ВА (або введено відповідні посади)</a:t>
            </a: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532408" y="1324599"/>
            <a:ext cx="2897305" cy="901155"/>
          </a:xfrm>
          <a:prstGeom prst="roundRect">
            <a:avLst/>
          </a:prstGeom>
          <a:solidFill>
            <a:srgbClr val="FFC000"/>
          </a:solidFill>
          <a:ln w="222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Міністерства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круглений прямокутник 32"/>
          <p:cNvSpPr/>
          <p:nvPr/>
        </p:nvSpPr>
        <p:spPr>
          <a:xfrm>
            <a:off x="6825101" y="2116013"/>
            <a:ext cx="5087841" cy="113138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усіх</a:t>
            </a:r>
            <a:r>
              <a:rPr lang="uk-UA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інших ЦОВВ утворено </a:t>
            </a:r>
            <a:r>
              <a:rPr lang="uk-UA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підрозділи ВА (або введено відповідні посади)</a:t>
            </a: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круглений прямокутник 33"/>
          <p:cNvSpPr/>
          <p:nvPr/>
        </p:nvSpPr>
        <p:spPr>
          <a:xfrm>
            <a:off x="8344259" y="1316053"/>
            <a:ext cx="3257077" cy="901155"/>
          </a:xfrm>
          <a:prstGeom prst="roundRect">
            <a:avLst/>
          </a:prstGeom>
          <a:solidFill>
            <a:srgbClr val="FFC000"/>
          </a:solidFill>
          <a:ln w="222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ЦОВВ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2619915" y="923957"/>
            <a:ext cx="2880243" cy="1702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FFC000"/>
              </a:solidFill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6293558" y="847047"/>
            <a:ext cx="2880243" cy="18391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FFC000"/>
              </a:solidFill>
            </a:endParaRPr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197814" y="4315101"/>
            <a:ext cx="4844204" cy="2261544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усіх 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ОДА/КМДА утворено підрозділи ВА (</a:t>
            </a:r>
            <a:r>
              <a:rPr lang="uk-UA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введено відповідні посади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532408" y="3588708"/>
            <a:ext cx="2897305" cy="831779"/>
          </a:xfrm>
          <a:prstGeom prst="roundRect">
            <a:avLst/>
          </a:prstGeom>
          <a:solidFill>
            <a:srgbClr val="FFC000"/>
          </a:solidFill>
          <a:ln w="222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 та КМДА</a:t>
            </a:r>
            <a:endParaRPr lang="uk-UA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2636457" y="3100686"/>
            <a:ext cx="2880243" cy="1702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FFC000"/>
              </a:solidFill>
            </a:endParaRP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6825101" y="4315100"/>
            <a:ext cx="5087841" cy="226154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усіх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інших ГРК утворено підрозділи ВА (</a:t>
            </a:r>
            <a:r>
              <a:rPr lang="uk-UA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введено відповідні посади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та діяльність з внутрішнього аудиту приводиться у відповідність до встановлених вимог </a:t>
            </a:r>
            <a:r>
              <a:rPr lang="uk-UA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(дію Порядку №1001 поширено на такі органи з 2019 року)</a:t>
            </a:r>
            <a:endParaRPr lang="uk-U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8344259" y="3588708"/>
            <a:ext cx="3257077" cy="831779"/>
          </a:xfrm>
          <a:prstGeom prst="roundRect">
            <a:avLst/>
          </a:prstGeom>
          <a:solidFill>
            <a:srgbClr val="FFC000"/>
          </a:solidFill>
          <a:ln w="222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ГРК</a:t>
            </a:r>
          </a:p>
          <a:p>
            <a:pPr algn="ctr"/>
            <a:r>
              <a:rPr lang="uk-UA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(головні розпорядники коштів державного бюджету)</a:t>
            </a:r>
            <a:endParaRPr lang="uk-UA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6293558" y="3032322"/>
            <a:ext cx="2880243" cy="18391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</a:t>
            </a:r>
            <a:endParaRPr lang="uk-UA" sz="7200" b="1" dirty="0">
              <a:solidFill>
                <a:srgbClr val="FFC000"/>
              </a:solidFill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2373924" y="6515100"/>
            <a:ext cx="6896593" cy="261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i="1" dirty="0" smtClean="0">
                <a:solidFill>
                  <a:schemeClr val="tx1"/>
                </a:solidFill>
              </a:rPr>
              <a:t>Інформація стосується державних органів, які приступили до виконання функцій і повноважень</a:t>
            </a:r>
            <a:endParaRPr lang="uk-UA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145136" y="9852"/>
            <a:ext cx="11046863" cy="1117404"/>
          </a:xfrm>
          <a:gradFill flip="none" rotWithShape="1">
            <a:gsLst>
              <a:gs pos="39000">
                <a:srgbClr val="FFCC00">
                  <a:alpha val="63000"/>
                </a:srgbClr>
              </a:gs>
              <a:gs pos="74000">
                <a:srgbClr val="FFFF00"/>
              </a:gs>
              <a:gs pos="83000">
                <a:srgbClr val="FFFF99"/>
              </a:gs>
              <a:gs pos="100000">
                <a:srgbClr val="FFFFCC"/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800" b="1" spc="3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СТАН ФУНКЦІОНУВАННЯ ПІДРОЗДІЛІВ ВНУТРІШНЬОГО АУДИТУ</a:t>
            </a:r>
            <a:r>
              <a:rPr lang="uk-UA" sz="1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200" i="1" spc="3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000" i="1" spc="3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100523" y="1341691"/>
            <a:ext cx="3798077" cy="15421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Діяльність з внутрішнього аудиту </a:t>
            </a:r>
            <a:r>
              <a:rPr lang="uk-UA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тривалий час не здійснювалась</a:t>
            </a:r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вакантність посад внутрішніх аудиторів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4216233" y="1341691"/>
            <a:ext cx="3695734" cy="15421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Повністю </a:t>
            </a:r>
            <a:r>
              <a:rPr lang="uk-UA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неукомплектовані</a:t>
            </a:r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підрозділи внутрішнього аудиту станом на 31.12.2019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8229600" y="1341691"/>
            <a:ext cx="3845446" cy="15421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Діяльність з внутрішнього аудиту </a:t>
            </a:r>
            <a:r>
              <a:rPr lang="uk-UA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2019 році певний період не здійснювалась</a:t>
            </a:r>
            <a:r>
              <a:rPr lang="uk-UA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вакантність посад внутрішніх аудиторів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219776" y="3029907"/>
            <a:ext cx="3678824" cy="95495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Український інститут національної пам'яті  </a:t>
            </a: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(посада внутрішнього аудитора вакантна більше 2 років)</a:t>
            </a: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219774" y="4048326"/>
            <a:ext cx="3678824" cy="132663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Держархбудінспекція </a:t>
            </a:r>
            <a:r>
              <a:rPr lang="uk-UA" sz="1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посади внутрішніх аудиторів були вакантні </a:t>
            </a:r>
            <a:r>
              <a:rPr lang="uk-UA" sz="1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більше 2 років. </a:t>
            </a: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Підрозділ частково укомплектований в грудні 2019 року)</a:t>
            </a: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219774" y="5419175"/>
            <a:ext cx="3678824" cy="132663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Чернігівська ОДА </a:t>
            </a:r>
            <a:r>
              <a:rPr lang="uk-UA" sz="1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посади внутрішніх аудиторів вакантні з жовтня 2018 року. Підрозділ частково укомплектований в грудні 2019 року)</a:t>
            </a:r>
          </a:p>
        </p:txBody>
      </p:sp>
      <p:sp>
        <p:nvSpPr>
          <p:cNvPr id="2" name="Штрихова стрілка вправо 1"/>
          <p:cNvSpPr/>
          <p:nvPr/>
        </p:nvSpPr>
        <p:spPr>
          <a:xfrm rot="5400000">
            <a:off x="31794" y="2482260"/>
            <a:ext cx="673768" cy="737356"/>
          </a:xfrm>
          <a:prstGeom prst="stripedRightArrow">
            <a:avLst/>
          </a:prstGeom>
          <a:solidFill>
            <a:srgbClr val="FFC0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4233143" y="3080921"/>
            <a:ext cx="3678824" cy="20300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Український інститут національної пам'яті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ДФС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НАБУ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Нацрада з питань телебачення і радіомовлення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НАПН України</a:t>
            </a:r>
            <a:endParaRPr lang="uk-UA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Штрихова стрілка вправо 19"/>
          <p:cNvSpPr/>
          <p:nvPr/>
        </p:nvSpPr>
        <p:spPr>
          <a:xfrm rot="5400000">
            <a:off x="4148855" y="2482260"/>
            <a:ext cx="673768" cy="737356"/>
          </a:xfrm>
          <a:prstGeom prst="stripedRightArrow">
            <a:avLst/>
          </a:prstGeom>
          <a:solidFill>
            <a:srgbClr val="FFC0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Округлений прямокутник 27"/>
          <p:cNvSpPr/>
          <p:nvPr/>
        </p:nvSpPr>
        <p:spPr>
          <a:xfrm>
            <a:off x="4233143" y="5284424"/>
            <a:ext cx="3678824" cy="132663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spcAft>
                <a:spcPts val="300"/>
              </a:spcAft>
            </a:pP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Вживаються заходи для укомплектування посад, зокрема, оголошено конкурси, проводиться робота з центрами зайнятості тощо</a:t>
            </a:r>
          </a:p>
        </p:txBody>
      </p:sp>
      <p:sp>
        <p:nvSpPr>
          <p:cNvPr id="29" name="Штрихова стрілка вправо 28"/>
          <p:cNvSpPr/>
          <p:nvPr/>
        </p:nvSpPr>
        <p:spPr>
          <a:xfrm rot="5400000">
            <a:off x="6985603" y="4713613"/>
            <a:ext cx="673768" cy="737356"/>
          </a:xfrm>
          <a:prstGeom prst="stripedRightArrow">
            <a:avLst/>
          </a:prstGeom>
          <a:solidFill>
            <a:srgbClr val="FFC0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Округлений прямокутник 29"/>
          <p:cNvSpPr/>
          <p:nvPr/>
        </p:nvSpPr>
        <p:spPr>
          <a:xfrm>
            <a:off x="8229600" y="3080921"/>
            <a:ext cx="3678824" cy="20300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Апарат РНБО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НАМ України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Держкіно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Морська адміністрація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Івано-Франківська ОДА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Конституційний Суд України</a:t>
            </a:r>
          </a:p>
        </p:txBody>
      </p:sp>
      <p:sp>
        <p:nvSpPr>
          <p:cNvPr id="31" name="Штрихова стрілка вправо 30"/>
          <p:cNvSpPr/>
          <p:nvPr/>
        </p:nvSpPr>
        <p:spPr>
          <a:xfrm rot="5400000">
            <a:off x="8180236" y="2482260"/>
            <a:ext cx="673768" cy="737356"/>
          </a:xfrm>
          <a:prstGeom prst="stripedRightArrow">
            <a:avLst/>
          </a:prstGeom>
          <a:solidFill>
            <a:srgbClr val="FFC0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Округлений прямокутник 31"/>
          <p:cNvSpPr/>
          <p:nvPr/>
        </p:nvSpPr>
        <p:spPr>
          <a:xfrm>
            <a:off x="8229600" y="5284424"/>
            <a:ext cx="3678824" cy="132663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spcAft>
                <a:spcPts val="300"/>
              </a:spcAft>
            </a:pPr>
            <a:r>
              <a:rPr lang="uk-UA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Наразі підрозділи (посади) внутрішнього аудиту повністю або частково укомплектовано</a:t>
            </a:r>
          </a:p>
        </p:txBody>
      </p:sp>
      <p:sp>
        <p:nvSpPr>
          <p:cNvPr id="33" name="Штрихова стрілка вправо 32"/>
          <p:cNvSpPr/>
          <p:nvPr/>
        </p:nvSpPr>
        <p:spPr>
          <a:xfrm rot="5400000">
            <a:off x="11202862" y="4713613"/>
            <a:ext cx="673768" cy="737356"/>
          </a:xfrm>
          <a:prstGeom prst="stripedRightArrow">
            <a:avLst/>
          </a:prstGeom>
          <a:solidFill>
            <a:srgbClr val="FFC0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359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2615</Words>
  <Application>Microsoft Office PowerPoint</Application>
  <PresentationFormat>Широкий екран</PresentationFormat>
  <Paragraphs>300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Wingdings</vt:lpstr>
      <vt:lpstr>Тема Office</vt:lpstr>
      <vt:lpstr>Інформація про стан функціонування державного внутрішнього фінансового контролю</vt:lpstr>
      <vt:lpstr>CТАН ОРГАНІЗАЦІЇ ТА ФУНКЦІОНУВАННЯ ВНУТРІШНЬОГО КОНТРОЛЮ В ДЕРЖАВНИХ ОРГАНАХ</vt:lpstr>
      <vt:lpstr>CТАН ОРГАНІЗАЦІЇ ТА ФУНКЦІОНУВАННЯ ВНУТРІШНЬОГО КОНТРОЛЮ В ДЕРЖАВНИХ ОРГАНАХ</vt:lpstr>
      <vt:lpstr>CТАН ОРГАНІЗАЦІЇ ТА ФУНКЦІОНУВАННЯ ВНУТРІШНЬОГО КОНТРОЛЮ В ДЕРЖАВНИХ ОРГАНАХ</vt:lpstr>
      <vt:lpstr>CТАН ОРГАНІЗАЦІЇ ТА ФУНКЦІОНУВАННЯ ВНУТРІШНЬОГО КОНТРОЛЮ В ДЕРЖАВНИХ ОРГАНАХ</vt:lpstr>
      <vt:lpstr>CТАН ОРГАНІЗАЦІЇ ТА ФУНКЦІОНУВАННЯ ВНУТРІШНЬОГО КОНТРОЛЮ В ДЕРЖАВНИХ ОРГАНАХ</vt:lpstr>
      <vt:lpstr> РЕЗУЛЬТАТИ ОЦІНКИ (ОГЛЯДУ) СТАНУ ФУНКЦІОНУВАННЯ СИСТЕМ ВНУТРІШНЬОГО КОНТРОЛЮ </vt:lpstr>
      <vt:lpstr> СТАН УТВОРЕННЯ ПІДРОЗДІЛІВ ВНУТРІШНЬОГО АУДИТУ (ВІДПОВІДНИХ ПОСАД) </vt:lpstr>
      <vt:lpstr> СТАН ФУНКЦІОНУВАННЯ ПІДРОЗДІЛІВ ВНУТРІШНЬОГО АУДИТУ </vt:lpstr>
      <vt:lpstr> СТАН УКОМПЛЕКТУВАННЯ ПІДРОЗДІЛІВ ВНУТРІШНЬОГО АУДИТУ </vt:lpstr>
      <vt:lpstr> ОРГАНІЗАЦІЙНА І ФУНКЦІОНАЛЬНА НЕЗАЛЕЖНІСТЬ ПІДРОЗДІЛІВ ВНУТРІШНЬОГО АУДИТУ </vt:lpstr>
      <vt:lpstr> ФУНКЦІОНАЛЬНА НЕЗАЛЕЖНІСТЬ ПІДРОЗДІЛІВ ВА (участь в інших контрольних заходах) </vt:lpstr>
      <vt:lpstr> ПЛАНУВАННЯ ДІЯЛЬНОСТІ З ВНУТРІШНЬОГО АУДИТУ </vt:lpstr>
      <vt:lpstr>ПІДХОДИ ДО ПРОВЕДЕННЯ ВНУТРІШНІХ АУДИТІВ</vt:lpstr>
      <vt:lpstr>РЕЗУЛЬТАТИ ДІЯЛЬНОСТІ ПІДРОЗДІЛІВ ВА</vt:lpstr>
      <vt:lpstr>ВЖИТТЯ ЗАХОДІВ ЩОДО УСУНЕННЯ НЕДОЛІКІВ І ПОРУШЕНЬ</vt:lpstr>
      <vt:lpstr>НАДАННЯ ТА ВПРОВАДЖЕННЯ АУДИТОРСЬКИХ РЕКОМЕНДАЦІЙ</vt:lpstr>
      <vt:lpstr> РЕЗУЛЬТАТИ ЗОВНІШНІХ ОЦІНОК ЯКОСТІ </vt:lpstr>
      <vt:lpstr>Презентація PowerPoint</vt:lpstr>
      <vt:lpstr>ДІЯЛЬНІСТЬ ЦЕНТРАЛЬНОГО ПІДРОЗДІЛУ ГАРМОНІЗАЦІЇ (проведення навчальних та інших заходів)</vt:lpstr>
    </vt:vector>
  </TitlesOfParts>
  <Company>Minfin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Трощій Ірина Олегівна</dc:creator>
  <cp:lastModifiedBy>Ришкова Інна Миколаївна</cp:lastModifiedBy>
  <cp:revision>551</cp:revision>
  <dcterms:created xsi:type="dcterms:W3CDTF">2017-06-08T12:07:24Z</dcterms:created>
  <dcterms:modified xsi:type="dcterms:W3CDTF">2020-04-22T06:30:21Z</dcterms:modified>
</cp:coreProperties>
</file>