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3" r:id="rId4"/>
  </p:sldMasterIdLst>
  <p:notesMasterIdLst>
    <p:notesMasterId r:id="rId10"/>
  </p:notesMasterIdLst>
  <p:handoutMasterIdLst>
    <p:handoutMasterId r:id="rId11"/>
  </p:handoutMasterIdLst>
  <p:sldIdLst>
    <p:sldId id="351" r:id="rId5"/>
    <p:sldId id="437" r:id="rId6"/>
    <p:sldId id="420" r:id="rId7"/>
    <p:sldId id="436" r:id="rId8"/>
    <p:sldId id="438" r:id="rId9"/>
  </p:sldIdLst>
  <p:sldSz cx="12192000" cy="6858000"/>
  <p:notesSz cx="6808788" cy="9940925"/>
  <p:embeddedFontLst>
    <p:embeddedFont>
      <p:font typeface="Montserrat SemiBold" panose="020B0604020202020204" charset="-52"/>
      <p:bold r:id="rId12"/>
      <p:boldItalic r:id="rId13"/>
    </p:embeddedFont>
    <p:embeddedFont>
      <p:font typeface="Montserrat Black" panose="020B0604020202020204" charset="-52"/>
      <p:bold r:id="rId14"/>
      <p:boldItalic r:id="rId15"/>
    </p:embeddedFont>
    <p:embeddedFont>
      <p:font typeface="Montserrat regular" panose="020B0604020202020204" charset="-52"/>
      <p:regular r:id="rId16"/>
    </p:embeddedFont>
    <p:embeddedFont>
      <p:font typeface="Montserrat ExtraBold" panose="020B0604020202020204" charset="-52"/>
      <p:bold r:id="rId17"/>
      <p:boldItalic r:id="rId18"/>
    </p:embeddedFont>
    <p:embeddedFont>
      <p:font typeface="Montserrat Bold" panose="020B0604020202020204" charset="-52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enor Sans" panose="020B0604020202020204" charset="0"/>
      <p:regular r:id="rId24"/>
    </p:embeddedFont>
    <p:embeddedFont>
      <p:font typeface="Muller Narrow ExtraBold" panose="00000900000000000000" charset="-52"/>
      <p:bold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41" userDrawn="1">
          <p15:clr>
            <a:srgbClr val="A4A3A4"/>
          </p15:clr>
        </p15:guide>
        <p15:guide id="2" pos="2366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1797" userDrawn="1">
          <p15:clr>
            <a:srgbClr val="A4A3A4"/>
          </p15:clr>
        </p15:guide>
        <p15:guide id="7" orient="horz" pos="618" userDrawn="1">
          <p15:clr>
            <a:srgbClr val="A4A3A4"/>
          </p15:clr>
        </p15:guide>
        <p15:guide id="8" pos="438" userDrawn="1">
          <p15:clr>
            <a:srgbClr val="A4A3A4"/>
          </p15:clr>
        </p15:guide>
        <p15:guide id="9" pos="4566" userDrawn="1">
          <p15:clr>
            <a:srgbClr val="A4A3A4"/>
          </p15:clr>
        </p15:guide>
        <p15:guide id="10" pos="6063" userDrawn="1">
          <p15:clr>
            <a:srgbClr val="A4A3A4"/>
          </p15:clr>
        </p15:guide>
        <p15:guide id="11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00"/>
    <a:srgbClr val="FEED86"/>
    <a:srgbClr val="557DC6"/>
    <a:srgbClr val="0091D7"/>
    <a:srgbClr val="FFC000"/>
    <a:srgbClr val="FFCD2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>
        <p:scale>
          <a:sx n="100" d="100"/>
          <a:sy n="100" d="100"/>
        </p:scale>
        <p:origin x="259" y="-470"/>
      </p:cViewPr>
      <p:guideLst>
        <p:guide pos="5541"/>
        <p:guide pos="2366"/>
        <p:guide orient="horz" pos="686"/>
        <p:guide orient="horz" pos="1797"/>
        <p:guide orient="horz" pos="618"/>
        <p:guide pos="438"/>
        <p:guide pos="4566"/>
        <p:guide pos="6063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BD27AF27-00BE-471F-8D4A-EC7C10C73CCC}" type="datetimeFigureOut">
              <a:rPr lang="uk-UA" smtClean="0"/>
              <a:t>12.05.2021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4" cy="49877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9" y="9442154"/>
            <a:ext cx="2950474" cy="49877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DE4C4769-DA08-4B1E-88AC-B90449C10ED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486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F125630C-D054-4B95-B0D8-6024015D971B}" type="datetimeFigureOut">
              <a:rPr lang="uk-UA" smtClean="0"/>
              <a:t>12.05.2021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uk-UA" dirty="0" err="1"/>
              <a:t>Click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edit</a:t>
            </a:r>
            <a:r>
              <a:rPr lang="uk-UA" dirty="0"/>
              <a:t> </a:t>
            </a:r>
            <a:r>
              <a:rPr lang="uk-UA" dirty="0" err="1"/>
              <a:t>Master</a:t>
            </a:r>
            <a:r>
              <a:rPr lang="uk-UA" dirty="0"/>
              <a:t> </a:t>
            </a:r>
            <a:r>
              <a:rPr lang="uk-UA" dirty="0" err="1"/>
              <a:t>text</a:t>
            </a:r>
            <a:r>
              <a:rPr lang="uk-UA" dirty="0"/>
              <a:t> </a:t>
            </a:r>
            <a:r>
              <a:rPr lang="uk-UA" dirty="0" err="1"/>
              <a:t>styles</a:t>
            </a:r>
            <a:endParaRPr lang="uk-UA" dirty="0"/>
          </a:p>
          <a:p>
            <a:pPr lvl="1"/>
            <a:r>
              <a:rPr lang="uk-UA" dirty="0" err="1"/>
              <a:t>Second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2"/>
            <a:r>
              <a:rPr lang="uk-UA" dirty="0" err="1"/>
              <a:t>Third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3"/>
            <a:r>
              <a:rPr lang="uk-UA" dirty="0" err="1"/>
              <a:t>Fourth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4"/>
            <a:r>
              <a:rPr lang="uk-UA" dirty="0" err="1"/>
              <a:t>Fifth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4" cy="49877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985841B5-3A29-4630-B526-FE71F82F6B0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728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535CF5-81EB-43C4-AAE6-4169C89487F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AF3405-E581-4ECD-9FE9-6B9D9D7FA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2434" b="33080"/>
          <a:stretch/>
        </p:blipFill>
        <p:spPr>
          <a:xfrm>
            <a:off x="8617053" y="376305"/>
            <a:ext cx="3574947" cy="6481695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4341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535431-B9A7-42FB-94A6-E406C0666A23}"/>
              </a:ext>
            </a:extLst>
          </p:cNvPr>
          <p:cNvSpPr txBox="1"/>
          <p:nvPr userDrawn="1"/>
        </p:nvSpPr>
        <p:spPr>
          <a:xfrm>
            <a:off x="747713" y="3411429"/>
            <a:ext cx="10335261" cy="1357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en-US" sz="8000" dirty="0">
              <a:latin typeface="Montserrat ExtraBold" panose="00000900000000000000" pitchFamily="2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7D4106-3934-424A-B48E-24E6600AE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25988"/>
            <a:ext cx="11112536" cy="2443186"/>
          </a:xfrm>
        </p:spPr>
        <p:txBody>
          <a:bodyPr/>
          <a:lstStyle>
            <a:lvl1pPr algn="l">
              <a:defRPr sz="5400">
                <a:latin typeface="Montserrat Bold" panose="00000800000000000000" pitchFamily="2" charset="-52"/>
              </a:defRPr>
            </a:lvl1pPr>
          </a:lstStyle>
          <a:p>
            <a:r>
              <a:rPr lang="en-US" dirty="0"/>
              <a:t>TITLE MONTSERRAT</a:t>
            </a:r>
            <a:br>
              <a:rPr lang="en-US" dirty="0"/>
            </a:br>
            <a:r>
              <a:rPr lang="en-US" dirty="0"/>
              <a:t>BOLD 54 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F6E5DE-30D7-4A2E-919B-6968C75DF94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5325" y="541900"/>
            <a:ext cx="42862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ze. Sh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71B31-0B33-486F-81B1-A174B0C53841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665266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7573" y="290817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7573" y="3583364"/>
            <a:ext cx="3322956" cy="229157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0" name="Text Placeholder 23">
            <a:extLst>
              <a:ext uri="{FF2B5EF4-FFF2-40B4-BE49-F238E27FC236}">
                <a16:creationId xmlns:a16="http://schemas.microsoft.com/office/drawing/2014/main" id="{F892DEF4-1DBF-4C83-8708-CD5BBE3D3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054" y="1461025"/>
            <a:ext cx="3322956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  <a:r>
              <a:rPr lang="ru-RU" dirty="0"/>
              <a:t>%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45B20F-512B-4A8F-83D4-4434F28E8F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67284B4E-0D74-4CAB-89F2-E23F55653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Size. Share</a:t>
            </a:r>
          </a:p>
        </p:txBody>
      </p:sp>
    </p:spTree>
    <p:extLst>
      <p:ext uri="{BB962C8B-B14F-4D97-AF65-F5344CB8AC3E}">
        <p14:creationId xmlns:p14="http://schemas.microsoft.com/office/powerpoint/2010/main" val="294737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CA4905-4F8E-49BD-9E03-104504706AB0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323999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10679-5856-4971-B303-C8B99377B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504950"/>
            <a:ext cx="5400675" cy="439576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Additional text. Montserrat Regular 20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234740-5B0C-4D08-AA0D-455F75EEFB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BD1E30CA-F824-4793-8517-8D5096EE9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Title Montserrat </a:t>
            </a:r>
            <a:r>
              <a:rPr lang="en-US" dirty="0" err="1"/>
              <a:t>SemiBold</a:t>
            </a:r>
            <a:r>
              <a:rPr lang="en-US" dirty="0"/>
              <a:t> 30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9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D07B6-662E-4B69-B0CD-4AB1072256B7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1967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AE1E48E5-AB24-4ACC-AFCC-5B0663A92D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632AAAD2-051D-486C-8ECB-6B95B1831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Title Montserrat </a:t>
            </a:r>
            <a:r>
              <a:rPr lang="en-US" dirty="0" err="1"/>
              <a:t>SemiBold</a:t>
            </a:r>
            <a:r>
              <a:rPr lang="en-US" dirty="0"/>
              <a:t> 30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5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of Euro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2C6330-6BAD-41BD-9587-6FAB80ED94E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8397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AD16-53CB-446E-82D2-81C7A13C2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320800"/>
            <a:ext cx="4661766" cy="4304496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buClr>
                <a:schemeClr val="accent2"/>
              </a:buClr>
              <a:defRPr sz="2000">
                <a:latin typeface="Montserrat regular" panose="00000500000000000000" pitchFamily="2" charset="0"/>
              </a:defRPr>
            </a:lvl2pPr>
            <a:lvl3pPr marL="54864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703BB5-7CBA-4179-871F-3803C225EA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5C8FF226-C0BC-496F-AF86-3CD1D0740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Title Montserrat </a:t>
            </a:r>
            <a:r>
              <a:rPr lang="en-US" dirty="0" err="1"/>
              <a:t>SemiBold</a:t>
            </a:r>
            <a:r>
              <a:rPr lang="en-US" dirty="0"/>
              <a:t> 30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59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5498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C43201F-B281-4C97-AEB8-C1D11BAA9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275602"/>
            <a:ext cx="1051344" cy="4568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latin typeface="Muller Narrow ExtraBold" panose="00000900000000000000" pitchFamily="50" charset="0"/>
              </a:defRPr>
            </a:lvl1pPr>
          </a:lstStyle>
          <a:p>
            <a:fld id="{6BEF9EAC-A834-4079-97F3-DDD7E59C447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6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F3E675-B7DF-4D61-8297-A381698576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Title 11">
            <a:extLst>
              <a:ext uri="{FF2B5EF4-FFF2-40B4-BE49-F238E27FC236}">
                <a16:creationId xmlns:a16="http://schemas.microsoft.com/office/drawing/2014/main" id="{5A0895A0-0B2C-4FD7-9180-611706A4E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29641"/>
            <a:ext cx="11112536" cy="601743"/>
          </a:xfrm>
        </p:spPr>
        <p:txBody>
          <a:bodyPr anchor="t"/>
          <a:lstStyle>
            <a:lvl1pPr indent="-274320" algn="l">
              <a:spcAft>
                <a:spcPts val="900"/>
              </a:spcAft>
              <a:defRPr sz="4000">
                <a:latin typeface="Montserrat SemiBold" panose="00000700000000000000" pitchFamily="2" charset="0"/>
              </a:defRPr>
            </a:lvl1pPr>
          </a:lstStyle>
          <a:p>
            <a:pPr indent="-274320" algn="l">
              <a:spcAft>
                <a:spcPts val="900"/>
              </a:spcAft>
            </a:pPr>
            <a:r>
              <a:rPr lang="en-US" sz="4000" dirty="0">
                <a:latin typeface="Montserrat SemiBold" panose="00000700000000000000" pitchFamily="2" charset="0"/>
              </a:rPr>
              <a:t>Slide Title Montserrat </a:t>
            </a:r>
            <a:r>
              <a:rPr lang="en-US" sz="4000" dirty="0" err="1">
                <a:latin typeface="Montserrat SemiBold" panose="00000700000000000000" pitchFamily="2" charset="0"/>
              </a:rPr>
              <a:t>SemiBold</a:t>
            </a:r>
            <a:r>
              <a:rPr lang="en-US" sz="4000" dirty="0">
                <a:latin typeface="Montserrat SemiBold" panose="00000700000000000000" pitchFamily="2" charset="0"/>
              </a:rPr>
              <a:t> 40 </a:t>
            </a:r>
            <a:r>
              <a:rPr lang="en-US" sz="4000" dirty="0" err="1">
                <a:latin typeface="Montserrat SemiBold" panose="00000700000000000000" pitchFamily="2" charset="0"/>
              </a:rPr>
              <a:t>pt</a:t>
            </a:r>
            <a:r>
              <a:rPr lang="en-US" sz="4000" dirty="0">
                <a:latin typeface="Montserrat SemiBold" panose="000007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4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EB6BA-6D9C-4B68-A6FD-CA7BE57C1F70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8970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Google Shape;334;p32">
            <a:extLst>
              <a:ext uri="{FF2B5EF4-FFF2-40B4-BE49-F238E27FC236}">
                <a16:creationId xmlns:a16="http://schemas.microsoft.com/office/drawing/2014/main" id="{2C873F0C-CDC0-4727-A62F-8A1D33422E4A}"/>
              </a:ext>
            </a:extLst>
          </p:cNvPr>
          <p:cNvSpPr txBox="1">
            <a:spLocks/>
          </p:cNvSpPr>
          <p:nvPr userDrawn="1"/>
        </p:nvSpPr>
        <p:spPr>
          <a:xfrm>
            <a:off x="-159794" y="2127292"/>
            <a:ext cx="2034958" cy="1691423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endParaRPr lang="es-ES" sz="18000" b="0" i="0" dirty="0">
              <a:solidFill>
                <a:srgbClr val="FFC00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5" name="Title 11">
            <a:extLst>
              <a:ext uri="{FF2B5EF4-FFF2-40B4-BE49-F238E27FC236}">
                <a16:creationId xmlns:a16="http://schemas.microsoft.com/office/drawing/2014/main" id="{5A0895A0-0B2C-4FD7-9180-611706A4E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28BB1-650C-44FA-A105-F89BE0A95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899427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22184F-9815-4D47-9913-BA4233183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5012" y="2383473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E5A5635-F4CF-4904-B4D1-7442D45720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3081" y="1899427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8ED889B-0EDC-4638-AF95-31DF17CCC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5430" y="2383473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C20E4C-9ED5-4FC9-B25B-4BC7F1DD0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5805" y="1899427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1D9B7FA-1D4E-4004-AE45-2080132A55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71953" y="2383473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518B8D9-661E-45D7-9F25-B7E48D1F02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463622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1A7C6DE-FA9E-49B5-BE7E-607FFBE6A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59201" y="4947668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1669517-653B-42AB-A5C6-1D4449CE1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3081" y="4463622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ACBB50-1387-4979-8B51-04BE6EBA27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7190" y="4947668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3D93207-9FFD-4060-80E1-C74BD3662D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5805" y="4463622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982DCFA-4AE5-42B1-AF2B-EB31E779F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4833" y="4947668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B64227-8D43-49A7-9758-591D8E23F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Poi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4DE6A8-B69A-4C81-A2E0-5F0498C55BCC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210345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2FD40-7671-43E7-B914-22903CE0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159" y="1798026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8160" y="2544961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153F55-3165-4F01-99C3-0195F3E54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8159" y="4196115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D1B35D-0F85-42B8-9CD4-03023F6F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8160" y="4943050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3900D2-A2BA-4CEF-B9F9-4FA20D76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839" y="1798026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Montserrat.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79B224-79E8-4F80-87AA-DAD6E014C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7840" y="2544961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6E93D9F-3DA6-47CA-9A2E-F77FA3AEE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839" y="4196115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86B627E-5203-4B50-8481-5FDF27DBE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840" y="4943050"/>
            <a:ext cx="3322956" cy="125257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09FBC1-A9A1-4163-BA3A-1048726263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20" name="Title 11">
            <a:extLst>
              <a:ext uri="{FF2B5EF4-FFF2-40B4-BE49-F238E27FC236}">
                <a16:creationId xmlns:a16="http://schemas.microsoft.com/office/drawing/2014/main" id="{03617A8E-BE0A-4DCC-9B07-A35A0495A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Main Points 1</a:t>
            </a:r>
          </a:p>
        </p:txBody>
      </p:sp>
    </p:spTree>
    <p:extLst>
      <p:ext uri="{BB962C8B-B14F-4D97-AF65-F5344CB8AC3E}">
        <p14:creationId xmlns:p14="http://schemas.microsoft.com/office/powerpoint/2010/main" val="345788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Poi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9730E7-67C1-460D-9E05-129ED2478666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207097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8160" y="1966159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D1B35D-0F85-42B8-9CD4-03023F6F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8160" y="3965150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79B224-79E8-4F80-87AA-DAD6E014C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7840" y="2009258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86B627E-5203-4B50-8481-5FDF27DBE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840" y="3993300"/>
            <a:ext cx="3322956" cy="146505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EAC53E-6FF4-47DE-AB84-F6092CD38B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DD5FBA7-04D2-4798-8A83-E01518510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Main Points. “Bullets”</a:t>
            </a:r>
          </a:p>
        </p:txBody>
      </p:sp>
    </p:spTree>
    <p:extLst>
      <p:ext uri="{BB962C8B-B14F-4D97-AF65-F5344CB8AC3E}">
        <p14:creationId xmlns:p14="http://schemas.microsoft.com/office/powerpoint/2010/main" val="1192611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574990-D2BD-4BC5-927E-1AA907DC13A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4215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2FD40-7671-43E7-B914-22903CE0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000" y="1430242"/>
            <a:ext cx="3322956" cy="528637"/>
          </a:xfrm>
        </p:spPr>
        <p:txBody>
          <a:bodyPr/>
          <a:lstStyle>
            <a:lvl1pPr algn="r"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1.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001" y="2177177"/>
            <a:ext cx="3322956" cy="664938"/>
          </a:xfrm>
        </p:spPr>
        <p:txBody>
          <a:bodyPr/>
          <a:lstStyle>
            <a:lvl1pPr algn="r"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153F55-3165-4F01-99C3-0195F3E54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96" y="3244406"/>
            <a:ext cx="3322956" cy="528637"/>
          </a:xfrm>
        </p:spPr>
        <p:txBody>
          <a:bodyPr/>
          <a:lstStyle>
            <a:lvl1pPr algn="r"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4.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D1B35D-0F85-42B8-9CD4-03023F6F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97" y="3991341"/>
            <a:ext cx="3322956" cy="1493202"/>
          </a:xfrm>
        </p:spPr>
        <p:txBody>
          <a:bodyPr/>
          <a:lstStyle>
            <a:lvl1pPr algn="r"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3900D2-A2BA-4CEF-B9F9-4FA20D76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8306" y="2758929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2. Montserrat.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79B224-79E8-4F80-87AA-DAD6E014C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307" y="3505864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6E93D9F-3DA6-47CA-9A2E-F77FA3AEE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8805" y="5437632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3.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86B627E-5203-4B50-8481-5FDF27DBE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58806" y="6184567"/>
            <a:ext cx="3322956" cy="125257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36B362-C7F6-400B-8FD5-CFBAB70F10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22" name="Title 11">
            <a:extLst>
              <a:ext uri="{FF2B5EF4-FFF2-40B4-BE49-F238E27FC236}">
                <a16:creationId xmlns:a16="http://schemas.microsoft.com/office/drawing/2014/main" id="{F34ACC30-4A45-40ED-959E-BC730888D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98325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Poi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586477-58EE-46CD-B050-33AF3BED38F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1130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2FD40-7671-43E7-B914-22903CE0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BA53F3-5EDC-482E-818B-7B1914266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5268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687A6C4-1D5D-4AFB-9C0F-B92655E08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5269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E7B5A84-AF34-42C8-8171-3F120F294A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5213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1680068-E88F-4A21-BA84-D98EDDDB0C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5214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1397A8-7536-41B5-8D18-6D0434C5A5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5158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C944364-01DD-457A-8A78-866E119690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5159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60469E1-9C7E-4458-A7F2-61D80D9636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15" name="Title 11">
            <a:extLst>
              <a:ext uri="{FF2B5EF4-FFF2-40B4-BE49-F238E27FC236}">
                <a16:creationId xmlns:a16="http://schemas.microsoft.com/office/drawing/2014/main" id="{26DD4165-814B-4F4A-B4ED-031E389C4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Main Points 2</a:t>
            </a:r>
          </a:p>
        </p:txBody>
      </p:sp>
    </p:spTree>
    <p:extLst>
      <p:ext uri="{BB962C8B-B14F-4D97-AF65-F5344CB8AC3E}">
        <p14:creationId xmlns:p14="http://schemas.microsoft.com/office/powerpoint/2010/main" val="60868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7AC20-B8D6-4E3E-949C-89BAB3C46528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789493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63;p3">
            <a:extLst>
              <a:ext uri="{FF2B5EF4-FFF2-40B4-BE49-F238E27FC236}">
                <a16:creationId xmlns:a16="http://schemas.microsoft.com/office/drawing/2014/main" id="{B329F22F-A540-46BF-83EE-E54D5C1B9C53}"/>
              </a:ext>
            </a:extLst>
          </p:cNvPr>
          <p:cNvSpPr txBox="1">
            <a:spLocks/>
          </p:cNvSpPr>
          <p:nvPr userDrawn="1"/>
        </p:nvSpPr>
        <p:spPr>
          <a:xfrm>
            <a:off x="7772720" y="2026462"/>
            <a:ext cx="3291520" cy="8278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Montserrat regular" panose="00000500000000000000" pitchFamily="2" charset="0"/>
                <a:cs typeface="Montserrat regular" panose="00000500000000000000" pitchFamily="2" charset="0"/>
                <a:sym typeface="Tenor Sans"/>
              </a:defRPr>
            </a:lvl1pPr>
            <a:lvl2pPr marL="205740" lvl="1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411480" lvl="2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617220" lvl="3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822960" lvl="4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05740" marR="0" lvl="5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tabLst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411480" lvl="6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617220" lvl="7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0" lvl="8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b="1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737FB0-9B4B-4D5B-A343-3069BE91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6174" y="2019028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132" y="2238230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6174" y="2972207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A99A73D-60D1-40D0-9345-4500BC614A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9667" y="2019028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F78187C-3F70-4711-B9C6-ECFA4B742C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3625" y="2238230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62168C4-B292-4EA3-A6EA-1D2A2890B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9667" y="2972207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401222C3-06F0-4357-8048-27B0C1581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9667" y="4320534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A7842F9-2CE6-40AC-BA0B-937286842C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3625" y="4539736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E267D7E-CAFA-4243-9CCC-14A4050F8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9667" y="5273713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2839F530-41AE-48CB-AF41-5A68CB627F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6174" y="4320534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1584634-8949-4D26-9E42-376CE951A0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0132" y="4539736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848AA0D-A2C9-4B41-9A2B-F6AD5580F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174" y="5273713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63B7A69-1DE5-4F90-AE51-1F492CF880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20" name="Title 11">
            <a:extLst>
              <a:ext uri="{FF2B5EF4-FFF2-40B4-BE49-F238E27FC236}">
                <a16:creationId xmlns:a16="http://schemas.microsoft.com/office/drawing/2014/main" id="{ED22FDDD-098C-448E-AC7D-9F073A214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Numbers 1</a:t>
            </a:r>
          </a:p>
        </p:txBody>
      </p:sp>
    </p:spTree>
    <p:extLst>
      <p:ext uri="{BB962C8B-B14F-4D97-AF65-F5344CB8AC3E}">
        <p14:creationId xmlns:p14="http://schemas.microsoft.com/office/powerpoint/2010/main" val="4109095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B3768-9EB7-4EEE-80C4-91306D73055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168115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737FB0-9B4B-4D5B-A343-3069BE91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264920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69128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366475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876F0A9-0A5C-499E-8E0D-1B330C041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327" y="1264920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21DEFA4-6CE7-4AAB-9091-781EA433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0327" y="269128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DA0485A-1D61-4850-B402-C5C1D23FD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0327" y="3366475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4C70FF55-5ED1-4402-A3D2-9D4381682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0054" y="1264920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FB7BE9A-25BF-4FB9-B8B2-C725A55FF4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60054" y="269128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4370766-5EB2-4E0B-9D9E-C71E0E2CA8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0054" y="3366475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5474BEC1-0918-4632-9522-D8D0E6818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3979875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01390F3B-DD7D-4C13-A894-7FE04E2D66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06243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B6E763E-041A-4666-B74D-1845E23A7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6081430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50" name="Text Placeholder 23">
            <a:extLst>
              <a:ext uri="{FF2B5EF4-FFF2-40B4-BE49-F238E27FC236}">
                <a16:creationId xmlns:a16="http://schemas.microsoft.com/office/drawing/2014/main" id="{77DAC6C2-3D6E-4CE1-A3B9-0D968A7350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0327" y="3979875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C566A294-3D55-463E-B830-DC046C2D7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0327" y="5406243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7977A13-BBFC-4F92-A828-72E9A37D9C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0327" y="6081430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A174138-51C6-4CD0-9E84-C91BB20196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30" name="Title 11">
            <a:extLst>
              <a:ext uri="{FF2B5EF4-FFF2-40B4-BE49-F238E27FC236}">
                <a16:creationId xmlns:a16="http://schemas.microsoft.com/office/drawing/2014/main" id="{1316FB1B-5CB3-420A-8EF3-A9DBDA757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Numbers 2</a:t>
            </a:r>
          </a:p>
        </p:txBody>
      </p:sp>
    </p:spTree>
    <p:extLst>
      <p:ext uri="{BB962C8B-B14F-4D97-AF65-F5344CB8AC3E}">
        <p14:creationId xmlns:p14="http://schemas.microsoft.com/office/powerpoint/2010/main" val="426851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9360C2-42C1-4993-987E-A9FF2F35F5EB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45415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2753" y="1424981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2753" y="2100168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024C95C4-03F5-4153-9410-70C8E76D5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2753" y="3101110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5" name="Text Placeholder 10">
            <a:extLst>
              <a:ext uri="{FF2B5EF4-FFF2-40B4-BE49-F238E27FC236}">
                <a16:creationId xmlns:a16="http://schemas.microsoft.com/office/drawing/2014/main" id="{E3052BE8-6867-40FC-AC94-29D09B550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2753" y="3776297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6" name="Text Placeholder 6">
            <a:extLst>
              <a:ext uri="{FF2B5EF4-FFF2-40B4-BE49-F238E27FC236}">
                <a16:creationId xmlns:a16="http://schemas.microsoft.com/office/drawing/2014/main" id="{D3BC7EAD-DB67-4D28-8227-C59B58D93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2753" y="4778366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B7CA0C9C-DC61-4A72-8F80-0FAF7715D9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02753" y="5453553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2C6799-3800-4AEF-A5C3-4AA2F707ED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95250C3C-9332-446C-8A3F-889159A67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1200"/>
            <a:ext cx="84456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41952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3004074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2560"/>
            <a:ext cx="1086273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uk-UA" noProof="0" dirty="0" err="1"/>
              <a:t>Click</a:t>
            </a:r>
            <a:r>
              <a:rPr lang="uk-UA" noProof="0" dirty="0"/>
              <a:t> </a:t>
            </a:r>
            <a:r>
              <a:rPr lang="uk-UA" noProof="0" dirty="0" err="1"/>
              <a:t>to</a:t>
            </a:r>
            <a:r>
              <a:rPr lang="uk-UA" noProof="0" dirty="0"/>
              <a:t> </a:t>
            </a:r>
            <a:r>
              <a:rPr lang="uk-UA" noProof="0" dirty="0" err="1"/>
              <a:t>edit</a:t>
            </a:r>
            <a:r>
              <a:rPr lang="uk-UA" noProof="0" dirty="0"/>
              <a:t> </a:t>
            </a:r>
            <a:r>
              <a:rPr lang="uk-UA" noProof="0" dirty="0" err="1"/>
              <a:t>Master</a:t>
            </a:r>
            <a:r>
              <a:rPr lang="uk-UA" noProof="0" dirty="0"/>
              <a:t> </a:t>
            </a:r>
            <a:r>
              <a:rPr lang="uk-UA" noProof="0" dirty="0" err="1"/>
              <a:t>text</a:t>
            </a:r>
            <a:r>
              <a:rPr lang="uk-UA" noProof="0" dirty="0"/>
              <a:t> </a:t>
            </a:r>
            <a:r>
              <a:rPr lang="uk-UA" noProof="0" dirty="0" err="1"/>
              <a:t>styles</a:t>
            </a:r>
            <a:endParaRPr lang="uk-UA" noProof="0" dirty="0"/>
          </a:p>
          <a:p>
            <a:pPr lvl="1"/>
            <a:r>
              <a:rPr lang="uk-UA" noProof="0" dirty="0" err="1"/>
              <a:t>Second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  <a:p>
            <a:pPr lvl="2"/>
            <a:r>
              <a:rPr lang="uk-UA" noProof="0" dirty="0" err="1"/>
              <a:t>Third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  <a:p>
            <a:pPr lvl="3"/>
            <a:r>
              <a:rPr lang="uk-UA" noProof="0" dirty="0" err="1"/>
              <a:t>Fourth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  <a:p>
            <a:pPr lvl="4"/>
            <a:r>
              <a:rPr lang="uk-UA" noProof="0" dirty="0" err="1"/>
              <a:t>Fifth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0" y="6275602"/>
            <a:ext cx="1051344" cy="456897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Muller Narrow ExtraBold" panose="00000900000000000000" pitchFamily="50" charset="0"/>
              </a:defRPr>
            </a:lvl1pPr>
          </a:lstStyle>
          <a:p>
            <a:fld id="{6BEF9EAC-A834-4079-97F3-DDD7E59C447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1302834"/>
            <a:ext cx="10771200" cy="5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err="1"/>
              <a:t>Click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edit</a:t>
            </a:r>
            <a:r>
              <a:rPr lang="uk-UA" dirty="0"/>
              <a:t> </a:t>
            </a:r>
            <a:r>
              <a:rPr lang="uk-UA" dirty="0" err="1"/>
              <a:t>Master</a:t>
            </a:r>
            <a:r>
              <a:rPr lang="uk-UA" dirty="0"/>
              <a:t> </a:t>
            </a:r>
            <a:r>
              <a:rPr lang="uk-UA" dirty="0" err="1"/>
              <a:t>title</a:t>
            </a:r>
            <a:r>
              <a:rPr lang="uk-UA" dirty="0"/>
              <a:t> </a:t>
            </a:r>
            <a:r>
              <a:rPr lang="uk-UA" dirty="0" err="1"/>
              <a:t>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4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  <p:sldLayoutId id="2147483708" r:id="rId4"/>
    <p:sldLayoutId id="2147483706" r:id="rId5"/>
    <p:sldLayoutId id="2147483701" r:id="rId6"/>
    <p:sldLayoutId id="2147483700" r:id="rId7"/>
    <p:sldLayoutId id="2147483702" r:id="rId8"/>
    <p:sldLayoutId id="2147483704" r:id="rId9"/>
    <p:sldLayoutId id="2147483705" r:id="rId10"/>
    <p:sldLayoutId id="2147483697" r:id="rId11"/>
    <p:sldLayoutId id="2147483703" r:id="rId12"/>
    <p:sldLayoutId id="2147483698" r:id="rId13"/>
    <p:sldLayoutId id="2147483693" r:id="rId14"/>
    <p:sldLayoutId id="2147483709" r:id="rId15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0" marR="0" indent="-20574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Tx/>
        <a:buFontTx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5740" marR="0" indent="-20574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+mj-lt"/>
        <a:buAutoNum type="arabicPeriod"/>
        <a:tabLst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148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SzPct val="100000"/>
        <a:buFont typeface="+mj-lt"/>
        <a:buAutoNum type="alphaLcPeriod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722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SzPct val="100000"/>
        <a:buFont typeface="+mj-lt"/>
        <a:buAutoNum type="romanLcPeriod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itchFamily="34" charset="0"/>
        <a:buNone/>
        <a:defRPr sz="15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sv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73B4-C9CC-4FB8-8FB9-86480237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27588"/>
            <a:ext cx="11112536" cy="2443186"/>
          </a:xfrm>
        </p:spPr>
        <p:txBody>
          <a:bodyPr/>
          <a:lstStyle/>
          <a:p>
            <a:r>
              <a:rPr lang="ru-RU" sz="3200" dirty="0"/>
              <a:t>ПРОЕКТ ЗАКОНУ УКРАЇНИ</a:t>
            </a:r>
            <a:br>
              <a:rPr lang="ru-RU" sz="3200" dirty="0"/>
            </a:br>
            <a:r>
              <a:rPr lang="ru-RU" sz="3200" dirty="0"/>
              <a:t>«Про </a:t>
            </a:r>
            <a:r>
              <a:rPr lang="ru-RU" sz="3200" dirty="0" err="1"/>
              <a:t>внесення</a:t>
            </a:r>
            <a:r>
              <a:rPr lang="ru-RU" sz="3200" dirty="0"/>
              <a:t> </a:t>
            </a:r>
            <a:r>
              <a:rPr lang="ru-RU" sz="3200" dirty="0" err="1"/>
              <a:t>змін</a:t>
            </a:r>
            <a:r>
              <a:rPr lang="ru-RU" sz="3200" dirty="0"/>
              <a:t> до </a:t>
            </a:r>
            <a:r>
              <a:rPr lang="ru-RU" sz="3200" dirty="0" err="1"/>
              <a:t>Податкового</a:t>
            </a:r>
            <a:r>
              <a:rPr lang="ru-RU" sz="3200" dirty="0"/>
              <a:t> кодексу </a:t>
            </a:r>
            <a:r>
              <a:rPr lang="ru-RU" sz="3200" dirty="0" err="1"/>
              <a:t>України</a:t>
            </a:r>
            <a:r>
              <a:rPr lang="ru-RU" sz="3200" dirty="0"/>
              <a:t> та </a:t>
            </a:r>
            <a:r>
              <a:rPr lang="ru-RU" sz="3200" dirty="0" err="1"/>
              <a:t>деяких</a:t>
            </a:r>
            <a:r>
              <a:rPr lang="ru-RU" sz="3200" dirty="0"/>
              <a:t> </a:t>
            </a:r>
            <a:r>
              <a:rPr lang="ru-RU" sz="3200" dirty="0" err="1"/>
              <a:t>законодавчих</a:t>
            </a:r>
            <a:r>
              <a:rPr lang="ru-RU" sz="3200" dirty="0"/>
              <a:t> </a:t>
            </a:r>
            <a:r>
              <a:rPr lang="ru-RU" sz="3200" dirty="0" err="1"/>
              <a:t>актів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збалансованості</a:t>
            </a:r>
            <a:r>
              <a:rPr lang="ru-RU" sz="3200" dirty="0"/>
              <a:t> </a:t>
            </a:r>
            <a:r>
              <a:rPr lang="ru-RU" sz="3200" dirty="0" err="1"/>
              <a:t>бюджетних</a:t>
            </a:r>
            <a:r>
              <a:rPr lang="ru-RU" sz="3200" dirty="0"/>
              <a:t> </a:t>
            </a:r>
            <a:r>
              <a:rPr lang="ru-RU" sz="3200" dirty="0" err="1"/>
              <a:t>надходжень</a:t>
            </a:r>
            <a:r>
              <a:rPr lang="ru-RU" sz="3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37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587"/>
            <a:ext cx="8509000" cy="601743"/>
          </a:xfrm>
        </p:spPr>
        <p:txBody>
          <a:bodyPr/>
          <a:lstStyle/>
          <a:p>
            <a:r>
              <a:rPr lang="ru-RU" dirty="0"/>
              <a:t>Мета законопроекту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923ED7BA-0731-46AF-B68A-E43B95F62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722" y="1923861"/>
            <a:ext cx="8387687" cy="1750517"/>
          </a:xfrm>
        </p:spPr>
        <p:txBody>
          <a:bodyPr/>
          <a:lstStyle/>
          <a:p>
            <a:r>
              <a:rPr lang="uk-UA" dirty="0"/>
              <a:t>З</a:t>
            </a:r>
            <a:r>
              <a:rPr lang="ru-RU" dirty="0" err="1"/>
              <a:t>абезпечення</a:t>
            </a:r>
            <a:r>
              <a:rPr lang="ru-RU" dirty="0"/>
              <a:t> </a:t>
            </a:r>
            <a:r>
              <a:rPr lang="ru-RU" dirty="0" err="1"/>
              <a:t>збалансованості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шляхом </a:t>
            </a:r>
            <a:r>
              <a:rPr lang="ru-RU" dirty="0" err="1"/>
              <a:t>протидії</a:t>
            </a:r>
            <a:r>
              <a:rPr lang="ru-RU" dirty="0"/>
              <a:t> схемам з </a:t>
            </a:r>
            <a:r>
              <a:rPr lang="ru-RU" dirty="0" err="1"/>
              <a:t>ухилення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прозорого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endParaRPr lang="ru-RU" dirty="0"/>
          </a:p>
          <a:p>
            <a:endParaRPr lang="en-US" dirty="0"/>
          </a:p>
        </p:txBody>
      </p:sp>
      <p:pic>
        <p:nvPicPr>
          <p:cNvPr id="4" name="Рисунок 3" descr="Изображение выглядит как текст, человек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D53AFEAF-A301-4891-8BCF-E061BF9D22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" t="41108" b="30107"/>
          <a:stretch/>
        </p:blipFill>
        <p:spPr>
          <a:xfrm>
            <a:off x="5593" y="4511662"/>
            <a:ext cx="12192000" cy="23399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136551-925A-49EA-A152-9B2542A06B71}"/>
              </a:ext>
            </a:extLst>
          </p:cNvPr>
          <p:cNvSpPr/>
          <p:nvPr/>
        </p:nvSpPr>
        <p:spPr bwMode="ltGray">
          <a:xfrm>
            <a:off x="16779" y="4511662"/>
            <a:ext cx="12180814" cy="2339900"/>
          </a:xfrm>
          <a:prstGeom prst="rect">
            <a:avLst/>
          </a:prstGeom>
          <a:solidFill>
            <a:srgbClr val="FFDB00">
              <a:alpha val="4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Google Shape;4307;p52">
            <a:extLst>
              <a:ext uri="{FF2B5EF4-FFF2-40B4-BE49-F238E27FC236}">
                <a16:creationId xmlns:a16="http://schemas.microsoft.com/office/drawing/2014/main" id="{A633465E-518D-4A7F-B4B5-54EA2CF896E8}"/>
              </a:ext>
            </a:extLst>
          </p:cNvPr>
          <p:cNvSpPr/>
          <p:nvPr/>
        </p:nvSpPr>
        <p:spPr>
          <a:xfrm rot="10800000">
            <a:off x="9674550" y="3601616"/>
            <a:ext cx="1269041" cy="1548821"/>
          </a:xfrm>
          <a:custGeom>
            <a:avLst/>
            <a:gdLst/>
            <a:ahLst/>
            <a:cxnLst/>
            <a:rect l="l" t="t" r="r" b="b"/>
            <a:pathLst>
              <a:path w="2158" h="2634" extrusionOk="0">
                <a:moveTo>
                  <a:pt x="1" y="1"/>
                </a:moveTo>
                <a:lnTo>
                  <a:pt x="866" y="1321"/>
                </a:lnTo>
                <a:lnTo>
                  <a:pt x="1" y="2633"/>
                </a:lnTo>
                <a:lnTo>
                  <a:pt x="1292" y="2633"/>
                </a:lnTo>
                <a:lnTo>
                  <a:pt x="2157" y="1321"/>
                </a:lnTo>
                <a:lnTo>
                  <a:pt x="1292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308;p52">
            <a:extLst>
              <a:ext uri="{FF2B5EF4-FFF2-40B4-BE49-F238E27FC236}">
                <a16:creationId xmlns:a16="http://schemas.microsoft.com/office/drawing/2014/main" id="{F9793A23-F54E-4B3F-920C-4EB75ABD058E}"/>
              </a:ext>
            </a:extLst>
          </p:cNvPr>
          <p:cNvSpPr/>
          <p:nvPr/>
        </p:nvSpPr>
        <p:spPr>
          <a:xfrm rot="10800000">
            <a:off x="10658968" y="3601616"/>
            <a:ext cx="802119" cy="1548821"/>
          </a:xfrm>
          <a:custGeom>
            <a:avLst/>
            <a:gdLst/>
            <a:ahLst/>
            <a:cxnLst/>
            <a:rect l="l" t="t" r="r" b="b"/>
            <a:pathLst>
              <a:path w="1364" h="2634" extrusionOk="0">
                <a:moveTo>
                  <a:pt x="1" y="1"/>
                </a:moveTo>
                <a:lnTo>
                  <a:pt x="866" y="1321"/>
                </a:lnTo>
                <a:lnTo>
                  <a:pt x="1" y="2633"/>
                </a:lnTo>
                <a:lnTo>
                  <a:pt x="498" y="2633"/>
                </a:lnTo>
                <a:lnTo>
                  <a:pt x="1364" y="1321"/>
                </a:lnTo>
                <a:lnTo>
                  <a:pt x="498" y="1"/>
                </a:lnTo>
                <a:close/>
              </a:path>
            </a:pathLst>
          </a:custGeom>
          <a:solidFill>
            <a:srgbClr val="FFC000">
              <a:alpha val="7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7C5822D-9D99-481E-853F-E25319B39E97}"/>
              </a:ext>
            </a:extLst>
          </p:cNvPr>
          <p:cNvGrpSpPr/>
          <p:nvPr/>
        </p:nvGrpSpPr>
        <p:grpSpPr>
          <a:xfrm rot="10800000">
            <a:off x="369384" y="1862230"/>
            <a:ext cx="461578" cy="400161"/>
            <a:chOff x="5330365" y="2507818"/>
            <a:chExt cx="1786537" cy="1548821"/>
          </a:xfrm>
        </p:grpSpPr>
        <p:sp>
          <p:nvSpPr>
            <p:cNvPr id="46" name="Google Shape;4307;p52">
              <a:extLst>
                <a:ext uri="{FF2B5EF4-FFF2-40B4-BE49-F238E27FC236}">
                  <a16:creationId xmlns:a16="http://schemas.microsoft.com/office/drawing/2014/main" id="{101ED848-A1FB-4CA9-AFC6-AB764D587A03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08;p52">
              <a:extLst>
                <a:ext uri="{FF2B5EF4-FFF2-40B4-BE49-F238E27FC236}">
                  <a16:creationId xmlns:a16="http://schemas.microsoft.com/office/drawing/2014/main" id="{A0E22399-8E4F-4C04-BCF6-6492479B7E66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096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587"/>
            <a:ext cx="8509000" cy="601743"/>
          </a:xfrm>
        </p:spPr>
        <p:txBody>
          <a:bodyPr/>
          <a:lstStyle/>
          <a:p>
            <a:r>
              <a:rPr lang="uk-UA" sz="3200" dirty="0"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Очікувані результати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85FC6-D583-4215-9121-00283DC6E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8159" y="2236474"/>
            <a:ext cx="3547411" cy="1493202"/>
          </a:xfrm>
        </p:spPr>
        <p:txBody>
          <a:bodyPr/>
          <a:lstStyle/>
          <a:p>
            <a:r>
              <a:rPr lang="ru-RU" dirty="0" err="1"/>
              <a:t>Приведення</a:t>
            </a:r>
            <a:r>
              <a:rPr lang="ru-RU" dirty="0"/>
              <a:t> </a:t>
            </a:r>
            <a:r>
              <a:rPr lang="ru-RU" dirty="0" err="1"/>
              <a:t>абсолютних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ставок </a:t>
            </a:r>
            <a:r>
              <a:rPr lang="ru-RU" dirty="0" err="1"/>
              <a:t>податків</a:t>
            </a:r>
            <a:r>
              <a:rPr lang="ru-RU" dirty="0"/>
              <a:t> у </a:t>
            </a:r>
            <a:r>
              <a:rPr lang="ru-RU" dirty="0" err="1"/>
              <a:t>відповідність</a:t>
            </a:r>
            <a:r>
              <a:rPr lang="ru-RU" dirty="0"/>
              <a:t> до фактичного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макропоказників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490D3B-96A6-4B9F-AAE8-CFA31F3CE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8159" y="4460133"/>
            <a:ext cx="3547411" cy="1493202"/>
          </a:xfrm>
        </p:spPr>
        <p:txBody>
          <a:bodyPr/>
          <a:lstStyle/>
          <a:p>
            <a:r>
              <a:rPr lang="ru-RU" dirty="0" err="1"/>
              <a:t>Протидія</a:t>
            </a:r>
            <a:r>
              <a:rPr lang="ru-RU" dirty="0"/>
              <a:t> «скруткам»,       </a:t>
            </a:r>
            <a:r>
              <a:rPr lang="ru-RU" dirty="0" err="1" smtClean="0"/>
              <a:t>неповерненню</a:t>
            </a:r>
            <a:r>
              <a:rPr lang="ru-RU" dirty="0" smtClean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виручки</a:t>
            </a:r>
            <a:r>
              <a:rPr lang="ru-RU" dirty="0"/>
              <a:t> та </a:t>
            </a:r>
            <a:r>
              <a:rPr lang="ru-RU" dirty="0" err="1"/>
              <a:t>боротьба</a:t>
            </a:r>
            <a:r>
              <a:rPr lang="ru-RU" dirty="0"/>
              <a:t>          з </a:t>
            </a:r>
            <a:r>
              <a:rPr lang="ru-RU" dirty="0" err="1"/>
              <a:t>необлікованим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     та </a:t>
            </a:r>
            <a:r>
              <a:rPr lang="ru-RU" dirty="0" err="1"/>
              <a:t>тіньовим</a:t>
            </a:r>
            <a:r>
              <a:rPr lang="ru-RU" dirty="0"/>
              <a:t> </a:t>
            </a:r>
            <a:r>
              <a:rPr lang="ru-RU" dirty="0" err="1"/>
              <a:t>обігом</a:t>
            </a:r>
            <a:r>
              <a:rPr lang="ru-RU" dirty="0"/>
              <a:t> с/г </a:t>
            </a:r>
            <a:r>
              <a:rPr lang="ru-RU" dirty="0" err="1"/>
              <a:t>продукції</a:t>
            </a:r>
            <a:endParaRPr lang="ru-RU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296B8A-8BF2-4C78-B22F-10B0920E32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88864" y="2236474"/>
            <a:ext cx="3547411" cy="1493202"/>
          </a:xfrm>
        </p:spPr>
        <p:txBody>
          <a:bodyPr/>
          <a:lstStyle/>
          <a:p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справляння</a:t>
            </a:r>
            <a:r>
              <a:rPr lang="ru-RU" dirty="0"/>
              <a:t> </a:t>
            </a:r>
            <a:r>
              <a:rPr lang="ru-RU" dirty="0" err="1"/>
              <a:t>рентних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з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та акцизного </a:t>
            </a:r>
            <a:r>
              <a:rPr lang="ru-RU" dirty="0" err="1"/>
              <a:t>податку</a:t>
            </a:r>
            <a:endParaRPr lang="ru-RU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88DE63-9CD3-4176-88D5-BB451FFF11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4" y="1448530"/>
            <a:ext cx="9424035" cy="331511"/>
          </a:xfrm>
        </p:spPr>
        <p:txBody>
          <a:bodyPr/>
          <a:lstStyle/>
          <a:p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річні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 </a:t>
            </a:r>
            <a:r>
              <a:rPr lang="ru-RU" dirty="0" smtClean="0"/>
              <a:t>-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/>
              <a:t>60 млрд </a:t>
            </a:r>
            <a:r>
              <a:rPr lang="ru-RU" dirty="0" err="1"/>
              <a:t>гривень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: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C47875-8A79-4768-9775-42454E88CA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88864" y="4524419"/>
            <a:ext cx="3547411" cy="1252577"/>
          </a:xfrm>
        </p:spPr>
        <p:txBody>
          <a:bodyPr/>
          <a:lstStyle/>
          <a:p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боргу</a:t>
            </a:r>
          </a:p>
          <a:p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903DC49-C585-4CD6-B4B0-77D86F0DF96F}"/>
              </a:ext>
            </a:extLst>
          </p:cNvPr>
          <p:cNvSpPr/>
          <p:nvPr/>
        </p:nvSpPr>
        <p:spPr bwMode="ltGray">
          <a:xfrm>
            <a:off x="695325" y="2106780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67A1E8-E1AD-431C-80BB-0F3FE45F73F9}"/>
              </a:ext>
            </a:extLst>
          </p:cNvPr>
          <p:cNvGrpSpPr/>
          <p:nvPr/>
        </p:nvGrpSpPr>
        <p:grpSpPr>
          <a:xfrm>
            <a:off x="891453" y="2159990"/>
            <a:ext cx="506707" cy="772966"/>
            <a:chOff x="2017848" y="2390674"/>
            <a:chExt cx="332825" cy="507714"/>
          </a:xfrm>
          <a:solidFill>
            <a:schemeClr val="tx1"/>
          </a:solidFill>
        </p:grpSpPr>
        <p:sp>
          <p:nvSpPr>
            <p:cNvPr id="59" name="Google Shape;5404;p54">
              <a:extLst>
                <a:ext uri="{FF2B5EF4-FFF2-40B4-BE49-F238E27FC236}">
                  <a16:creationId xmlns:a16="http://schemas.microsoft.com/office/drawing/2014/main" id="{F1E7F5B6-42E2-4A14-A8AF-854283BD526F}"/>
                </a:ext>
              </a:extLst>
            </p:cNvPr>
            <p:cNvSpPr/>
            <p:nvPr/>
          </p:nvSpPr>
          <p:spPr>
            <a:xfrm>
              <a:off x="2017848" y="2390674"/>
              <a:ext cx="332825" cy="507714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7E309819-AF3E-4393-886D-FA7677553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130291" y="2465222"/>
              <a:ext cx="115008" cy="168500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309B7F30-1BC8-411E-80BD-8413F64759E6}"/>
              </a:ext>
            </a:extLst>
          </p:cNvPr>
          <p:cNvSpPr/>
          <p:nvPr/>
        </p:nvSpPr>
        <p:spPr bwMode="ltGray">
          <a:xfrm>
            <a:off x="695325" y="4286755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517CAD-81DC-437F-ACF4-BA3447F3F651}"/>
              </a:ext>
            </a:extLst>
          </p:cNvPr>
          <p:cNvSpPr/>
          <p:nvPr/>
        </p:nvSpPr>
        <p:spPr bwMode="ltGray">
          <a:xfrm>
            <a:off x="6404434" y="2106780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68" name="Google Shape;5370;p54">
            <a:extLst>
              <a:ext uri="{FF2B5EF4-FFF2-40B4-BE49-F238E27FC236}">
                <a16:creationId xmlns:a16="http://schemas.microsoft.com/office/drawing/2014/main" id="{1981B3E0-6452-440D-B6E3-E848DB6E0526}"/>
              </a:ext>
            </a:extLst>
          </p:cNvPr>
          <p:cNvGrpSpPr/>
          <p:nvPr/>
        </p:nvGrpSpPr>
        <p:grpSpPr>
          <a:xfrm>
            <a:off x="6465560" y="2203887"/>
            <a:ext cx="766957" cy="608272"/>
            <a:chOff x="-62882850" y="1999375"/>
            <a:chExt cx="315850" cy="250500"/>
          </a:xfrm>
          <a:solidFill>
            <a:schemeClr val="tx1"/>
          </a:solidFill>
        </p:grpSpPr>
        <p:sp>
          <p:nvSpPr>
            <p:cNvPr id="69" name="Google Shape;5371;p54">
              <a:extLst>
                <a:ext uri="{FF2B5EF4-FFF2-40B4-BE49-F238E27FC236}">
                  <a16:creationId xmlns:a16="http://schemas.microsoft.com/office/drawing/2014/main" id="{16DC54A9-B272-4C73-B037-A0F0EF3EAA42}"/>
                </a:ext>
              </a:extLst>
            </p:cNvPr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72;p54">
              <a:extLst>
                <a:ext uri="{FF2B5EF4-FFF2-40B4-BE49-F238E27FC236}">
                  <a16:creationId xmlns:a16="http://schemas.microsoft.com/office/drawing/2014/main" id="{F36F0A9C-F784-4128-804F-E4A73ED2F63E}"/>
                </a:ext>
              </a:extLst>
            </p:cNvPr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63137D47-428D-4EA8-B3F3-1B3B06046C3A}"/>
              </a:ext>
            </a:extLst>
          </p:cNvPr>
          <p:cNvSpPr/>
          <p:nvPr/>
        </p:nvSpPr>
        <p:spPr bwMode="ltGray">
          <a:xfrm>
            <a:off x="6442226" y="4260000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 descr="Налог контур">
            <a:extLst>
              <a:ext uri="{FF2B5EF4-FFF2-40B4-BE49-F238E27FC236}">
                <a16:creationId xmlns:a16="http://schemas.microsoft.com/office/drawing/2014/main" id="{EE26666B-3D1F-4142-AA72-31FD1AEE0C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0101" y="4273593"/>
            <a:ext cx="914400" cy="914400"/>
          </a:xfrm>
          <a:prstGeom prst="rect">
            <a:avLst/>
          </a:prstGeom>
        </p:spPr>
      </p:pic>
      <p:pic>
        <p:nvPicPr>
          <p:cNvPr id="18" name="Рисунок 17" descr="Завершено со сплошной заливкой">
            <a:extLst>
              <a:ext uri="{FF2B5EF4-FFF2-40B4-BE49-F238E27FC236}">
                <a16:creationId xmlns:a16="http://schemas.microsoft.com/office/drawing/2014/main" id="{3FB90A6D-E3DB-41B5-9022-82E01099B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74883" y="4273593"/>
            <a:ext cx="914400" cy="9144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ABCB60F8-1917-4808-92C1-C3CCA6860E26}"/>
              </a:ext>
            </a:extLst>
          </p:cNvPr>
          <p:cNvSpPr txBox="1">
            <a:spLocks/>
          </p:cNvSpPr>
          <p:nvPr/>
        </p:nvSpPr>
        <p:spPr>
          <a:xfrm>
            <a:off x="6566716" y="4292316"/>
            <a:ext cx="730734" cy="36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ru-RU" sz="2800" b="1" dirty="0"/>
              <a:t>%</a:t>
            </a:r>
            <a:endParaRPr lang="en-US" sz="2800" b="1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BF4218-7BA2-4E4D-B7C7-0DEB9620249D}"/>
              </a:ext>
            </a:extLst>
          </p:cNvPr>
          <p:cNvGrpSpPr/>
          <p:nvPr/>
        </p:nvGrpSpPr>
        <p:grpSpPr>
          <a:xfrm rot="10800000">
            <a:off x="126026" y="1414204"/>
            <a:ext cx="461578" cy="400161"/>
            <a:chOff x="5330365" y="2507818"/>
            <a:chExt cx="1786537" cy="1548821"/>
          </a:xfrm>
        </p:grpSpPr>
        <p:sp>
          <p:nvSpPr>
            <p:cNvPr id="44" name="Google Shape;4307;p52">
              <a:extLst>
                <a:ext uri="{FF2B5EF4-FFF2-40B4-BE49-F238E27FC236}">
                  <a16:creationId xmlns:a16="http://schemas.microsoft.com/office/drawing/2014/main" id="{03C09575-7C86-4A7D-9FC7-332C557187AA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08;p52">
              <a:extLst>
                <a:ext uri="{FF2B5EF4-FFF2-40B4-BE49-F238E27FC236}">
                  <a16:creationId xmlns:a16="http://schemas.microsoft.com/office/drawing/2014/main" id="{56DBE15F-0F31-495D-A9FB-16CB192812E2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168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403D5EF-A733-45E5-8420-64DFB741724A}"/>
              </a:ext>
            </a:extLst>
          </p:cNvPr>
          <p:cNvSpPr/>
          <p:nvPr/>
        </p:nvSpPr>
        <p:spPr bwMode="ltGray">
          <a:xfrm>
            <a:off x="0" y="3010447"/>
            <a:ext cx="12192000" cy="830241"/>
          </a:xfrm>
          <a:prstGeom prst="rect">
            <a:avLst/>
          </a:prstGeom>
          <a:solidFill>
            <a:srgbClr val="FFDB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FCF1341-4A49-47F1-9E1B-F359A7548F1D}"/>
              </a:ext>
            </a:extLst>
          </p:cNvPr>
          <p:cNvSpPr/>
          <p:nvPr/>
        </p:nvSpPr>
        <p:spPr bwMode="ltGray">
          <a:xfrm>
            <a:off x="0" y="3052"/>
            <a:ext cx="12192000" cy="133860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C814605-44DF-4FEB-B4FF-F5566FED272B}"/>
              </a:ext>
            </a:extLst>
          </p:cNvPr>
          <p:cNvSpPr/>
          <p:nvPr/>
        </p:nvSpPr>
        <p:spPr bwMode="ltGray">
          <a:xfrm>
            <a:off x="0" y="0"/>
            <a:ext cx="12192000" cy="830241"/>
          </a:xfrm>
          <a:prstGeom prst="rect">
            <a:avLst/>
          </a:prstGeom>
          <a:solidFill>
            <a:srgbClr val="FFDB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Title 23">
            <a:extLst>
              <a:ext uri="{FF2B5EF4-FFF2-40B4-BE49-F238E27FC236}">
                <a16:creationId xmlns:a16="http://schemas.microsoft.com/office/drawing/2014/main" id="{D06F1567-0A90-48B8-A8BA-774D84EC219A}"/>
              </a:ext>
            </a:extLst>
          </p:cNvPr>
          <p:cNvSpPr txBox="1">
            <a:spLocks/>
          </p:cNvSpPr>
          <p:nvPr/>
        </p:nvSpPr>
        <p:spPr>
          <a:xfrm>
            <a:off x="671613" y="110175"/>
            <a:ext cx="9734327" cy="6465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uk-UA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Приведення абсолютних значень розмірів ставок податків у відповідність до фактичного рівня </a:t>
            </a:r>
            <a:r>
              <a:rPr lang="uk-UA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макропоказників</a:t>
            </a:r>
            <a:endParaRPr lang="uk-UA" sz="1800" dirty="0">
              <a:solidFill>
                <a:prstClr val="black"/>
              </a:solidFill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6AC5548-F044-41D8-BFC4-E7217C58E50F}"/>
              </a:ext>
            </a:extLst>
          </p:cNvPr>
          <p:cNvSpPr txBox="1">
            <a:spLocks/>
          </p:cNvSpPr>
          <p:nvPr/>
        </p:nvSpPr>
        <p:spPr>
          <a:xfrm>
            <a:off x="9523530" y="896303"/>
            <a:ext cx="3211787" cy="382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Додатковий ресурс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</a:b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(в розрахунку на рік)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</a:endParaRPr>
          </a:p>
        </p:txBody>
      </p:sp>
      <p:sp>
        <p:nvSpPr>
          <p:cNvPr id="23" name="Title 23">
            <a:extLst>
              <a:ext uri="{FF2B5EF4-FFF2-40B4-BE49-F238E27FC236}">
                <a16:creationId xmlns:a16="http://schemas.microsoft.com/office/drawing/2014/main" id="{4F3BFA0E-2F3B-4DAD-9E23-5B60DFA2E496}"/>
              </a:ext>
            </a:extLst>
          </p:cNvPr>
          <p:cNvSpPr txBox="1">
            <a:spLocks/>
          </p:cNvSpPr>
          <p:nvPr/>
        </p:nvSpPr>
        <p:spPr>
          <a:xfrm>
            <a:off x="671614" y="3111050"/>
            <a:ext cx="9208986" cy="6617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just">
              <a:spcAft>
                <a:spcPts val="1800"/>
              </a:spcAft>
            </a:pPr>
            <a:r>
              <a:rPr lang="uk-UA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Підвищення ефективності справляння рентних платежів 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видобування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корисних копалин 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 акцизного </a:t>
            </a:r>
            <a:r>
              <a:rPr lang="uk-UA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податку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7B17D76-A11B-46D2-9E5B-14C232053840}"/>
              </a:ext>
            </a:extLst>
          </p:cNvPr>
          <p:cNvSpPr txBox="1">
            <a:spLocks/>
          </p:cNvSpPr>
          <p:nvPr/>
        </p:nvSpPr>
        <p:spPr>
          <a:xfrm>
            <a:off x="356137" y="1483173"/>
            <a:ext cx="8906094" cy="1284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uk-UA" sz="1600" b="1" dirty="0"/>
              <a:t>Застосування індексу споживчих цін (2020 рік – 105,0%) до ставок акцизного податку на алкогольні напої та окремих  ставок екологічного податку, рентної плати за користування радіочастотним ресурсом, а також індексу цін виробників промислової продукції (2020 рік – 114,5%) до ставок рентної плати за спеціальне використання води та лісових ресурсів, які визначені в абсолютних значеннях</a:t>
            </a:r>
            <a:endParaRPr lang="uk-UA" sz="1600" i="1" dirty="0"/>
          </a:p>
        </p:txBody>
      </p:sp>
      <p:sp>
        <p:nvSpPr>
          <p:cNvPr id="25" name="Title 23">
            <a:extLst>
              <a:ext uri="{FF2B5EF4-FFF2-40B4-BE49-F238E27FC236}">
                <a16:creationId xmlns:a16="http://schemas.microsoft.com/office/drawing/2014/main" id="{8455F1D7-6E57-4AB3-9C36-44F8A8FE271E}"/>
              </a:ext>
            </a:extLst>
          </p:cNvPr>
          <p:cNvSpPr txBox="1">
            <a:spLocks/>
          </p:cNvSpPr>
          <p:nvPr/>
        </p:nvSpPr>
        <p:spPr>
          <a:xfrm>
            <a:off x="9671217" y="1727542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1,6</a:t>
            </a:r>
            <a:endParaRPr lang="ru-RU" sz="3200" dirty="0">
              <a:ln w="38100">
                <a:noFill/>
              </a:ln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23">
            <a:extLst>
              <a:ext uri="{FF2B5EF4-FFF2-40B4-BE49-F238E27FC236}">
                <a16:creationId xmlns:a16="http://schemas.microsoft.com/office/drawing/2014/main" id="{49CCB463-2984-45D8-9B16-5B16E1F81160}"/>
              </a:ext>
            </a:extLst>
          </p:cNvPr>
          <p:cNvSpPr txBox="1">
            <a:spLocks/>
          </p:cNvSpPr>
          <p:nvPr/>
        </p:nvSpPr>
        <p:spPr>
          <a:xfrm>
            <a:off x="10875142" y="1764629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</a:p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400" dirty="0">
              <a:ln w="38100">
                <a:noFill/>
              </a:ln>
              <a:solidFill>
                <a:sysClr val="windowText" lastClr="00000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487A495-A9D6-4C72-8B04-F3C4E75352B1}"/>
              </a:ext>
            </a:extLst>
          </p:cNvPr>
          <p:cNvSpPr txBox="1">
            <a:spLocks/>
          </p:cNvSpPr>
          <p:nvPr/>
        </p:nvSpPr>
        <p:spPr>
          <a:xfrm>
            <a:off x="356137" y="3930752"/>
            <a:ext cx="9415825" cy="3310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uk-UA" sz="1700" b="1" dirty="0"/>
              <a:t>Руйнування схеми ухилення від сплати акцизного податку з тютюнових виробів через унеможливлення накопичення перед підвищенням </a:t>
            </a:r>
            <a:r>
              <a:rPr lang="ru-RU" sz="1700" b="1" dirty="0"/>
              <a:t>ставок </a:t>
            </a:r>
            <a:r>
              <a:rPr lang="uk-UA" sz="1700" b="1" dirty="0"/>
              <a:t>економічно невиправданих обсягів товарних запасів  </a:t>
            </a:r>
          </a:p>
          <a:p>
            <a:pPr>
              <a:spcAft>
                <a:spcPts val="600"/>
              </a:spcAft>
            </a:pPr>
            <a:r>
              <a:rPr lang="uk-UA" sz="1700" b="1" dirty="0"/>
              <a:t>Включення до переліку підстав для проведення</a:t>
            </a:r>
            <a:r>
              <a:rPr lang="uk-UA" sz="1700" b="1" dirty="0">
                <a:solidFill>
                  <a:srgbClr val="FF0000"/>
                </a:solidFill>
              </a:rPr>
              <a:t> </a:t>
            </a:r>
            <a:r>
              <a:rPr lang="uk-UA" sz="1700" b="1" dirty="0" smtClean="0"/>
              <a:t>перевірок </a:t>
            </a:r>
            <a:r>
              <a:rPr lang="uk-UA" sz="1700" b="1" dirty="0"/>
              <a:t>факту отримання інформації про порушення законодавства щодо обігу пального </a:t>
            </a:r>
          </a:p>
          <a:p>
            <a:pPr>
              <a:spcAft>
                <a:spcPts val="600"/>
              </a:spcAft>
            </a:pPr>
            <a:r>
              <a:rPr lang="uk-UA" sz="1700" b="1" dirty="0"/>
              <a:t>Руйнування схеми ухилення від сплати рентної плати з видобування корисних копалин </a:t>
            </a:r>
            <a:r>
              <a:rPr lang="ru-RU" sz="1700" b="1" dirty="0"/>
              <a:t>шляхом  </a:t>
            </a:r>
            <a:r>
              <a:rPr lang="uk-UA" sz="1700" b="1" dirty="0"/>
              <a:t>унеможливлення</a:t>
            </a:r>
            <a:r>
              <a:rPr lang="ru-RU" sz="1700" b="1" dirty="0"/>
              <a:t> </a:t>
            </a:r>
            <a:r>
              <a:rPr lang="uk-UA" sz="1700" b="1" dirty="0"/>
              <a:t>заниження</a:t>
            </a:r>
            <a:r>
              <a:rPr lang="ru-RU" sz="1700" b="1" dirty="0"/>
              <a:t> </a:t>
            </a:r>
            <a:r>
              <a:rPr lang="ru-RU" sz="1700" b="1" dirty="0" err="1"/>
              <a:t>платником</a:t>
            </a:r>
            <a:r>
              <a:rPr lang="ru-RU" sz="1700" b="1" dirty="0"/>
              <a:t> </a:t>
            </a:r>
            <a:r>
              <a:rPr lang="uk-UA" sz="1700" b="1" dirty="0"/>
              <a:t>вартості таких копалин, яка є базою оподаткування рентною платою </a:t>
            </a:r>
          </a:p>
          <a:p>
            <a:pPr>
              <a:spcAft>
                <a:spcPts val="600"/>
              </a:spcAft>
            </a:pPr>
            <a:r>
              <a:rPr lang="uk-UA" sz="1700" b="1" dirty="0"/>
              <a:t>Перенесення на виробників та імпортерів сплати </a:t>
            </a:r>
            <a:r>
              <a:rPr lang="uk-UA" sz="1700" b="1" dirty="0" smtClean="0"/>
              <a:t>5-% </a:t>
            </a:r>
            <a:r>
              <a:rPr lang="uk-UA" sz="1700" b="1" dirty="0"/>
              <a:t>акцизного податку з максимальної роздрібної ціни тютюнових виробів </a:t>
            </a:r>
          </a:p>
          <a:p>
            <a:endParaRPr lang="uk-UA" sz="1400" b="1" dirty="0"/>
          </a:p>
        </p:txBody>
      </p:sp>
      <p:sp>
        <p:nvSpPr>
          <p:cNvPr id="28" name="Title 23">
            <a:extLst>
              <a:ext uri="{FF2B5EF4-FFF2-40B4-BE49-F238E27FC236}">
                <a16:creationId xmlns:a16="http://schemas.microsoft.com/office/drawing/2014/main" id="{00628AC8-1DBC-4790-A58B-E775D0A0AEA1}"/>
              </a:ext>
            </a:extLst>
          </p:cNvPr>
          <p:cNvSpPr txBox="1">
            <a:spLocks/>
          </p:cNvSpPr>
          <p:nvPr/>
        </p:nvSpPr>
        <p:spPr>
          <a:xfrm>
            <a:off x="9680016" y="3940009"/>
            <a:ext cx="1290488" cy="59781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1,5</a:t>
            </a:r>
            <a:endParaRPr lang="ru-RU" sz="3200" dirty="0">
              <a:ln w="38100">
                <a:noFill/>
              </a:ln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23">
            <a:extLst>
              <a:ext uri="{FF2B5EF4-FFF2-40B4-BE49-F238E27FC236}">
                <a16:creationId xmlns:a16="http://schemas.microsoft.com/office/drawing/2014/main" id="{315967B7-933B-434C-B1F6-8A5236E26474}"/>
              </a:ext>
            </a:extLst>
          </p:cNvPr>
          <p:cNvSpPr txBox="1">
            <a:spLocks/>
          </p:cNvSpPr>
          <p:nvPr/>
        </p:nvSpPr>
        <p:spPr>
          <a:xfrm>
            <a:off x="10944227" y="3993371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</a:p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400" dirty="0">
              <a:ln w="38100">
                <a:noFill/>
              </a:ln>
              <a:solidFill>
                <a:sysClr val="windowText" lastClr="00000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itle 23">
            <a:extLst>
              <a:ext uri="{FF2B5EF4-FFF2-40B4-BE49-F238E27FC236}">
                <a16:creationId xmlns:a16="http://schemas.microsoft.com/office/drawing/2014/main" id="{2F9BD215-0C54-407D-AFD4-B9A1510ABD18}"/>
              </a:ext>
            </a:extLst>
          </p:cNvPr>
          <p:cNvSpPr txBox="1">
            <a:spLocks/>
          </p:cNvSpPr>
          <p:nvPr/>
        </p:nvSpPr>
        <p:spPr>
          <a:xfrm>
            <a:off x="9771962" y="6193511"/>
            <a:ext cx="1290488" cy="59781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1,9</a:t>
            </a:r>
            <a:endParaRPr lang="ru-RU" sz="3200" dirty="0">
              <a:ln w="38100">
                <a:noFill/>
              </a:ln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itle 23">
            <a:extLst>
              <a:ext uri="{FF2B5EF4-FFF2-40B4-BE49-F238E27FC236}">
                <a16:creationId xmlns:a16="http://schemas.microsoft.com/office/drawing/2014/main" id="{13859313-029C-441D-B7B4-FBD936C5E8FF}"/>
              </a:ext>
            </a:extLst>
          </p:cNvPr>
          <p:cNvSpPr txBox="1">
            <a:spLocks/>
          </p:cNvSpPr>
          <p:nvPr/>
        </p:nvSpPr>
        <p:spPr>
          <a:xfrm>
            <a:off x="9771962" y="5314708"/>
            <a:ext cx="1290488" cy="59781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3,0</a:t>
            </a:r>
            <a:endParaRPr lang="ru-RU" sz="3200" dirty="0">
              <a:ln w="38100">
                <a:noFill/>
              </a:ln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itle 23">
            <a:extLst>
              <a:ext uri="{FF2B5EF4-FFF2-40B4-BE49-F238E27FC236}">
                <a16:creationId xmlns:a16="http://schemas.microsoft.com/office/drawing/2014/main" id="{D7128091-D574-4392-AA12-0B57312505BA}"/>
              </a:ext>
            </a:extLst>
          </p:cNvPr>
          <p:cNvSpPr txBox="1">
            <a:spLocks/>
          </p:cNvSpPr>
          <p:nvPr/>
        </p:nvSpPr>
        <p:spPr>
          <a:xfrm>
            <a:off x="11036173" y="6229338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</a:p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400" dirty="0">
              <a:ln w="38100">
                <a:noFill/>
              </a:ln>
              <a:solidFill>
                <a:sysClr val="windowText" lastClr="00000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le 23">
            <a:extLst>
              <a:ext uri="{FF2B5EF4-FFF2-40B4-BE49-F238E27FC236}">
                <a16:creationId xmlns:a16="http://schemas.microsoft.com/office/drawing/2014/main" id="{CE891B72-D262-41DB-8FA6-29EEF174B2DD}"/>
              </a:ext>
            </a:extLst>
          </p:cNvPr>
          <p:cNvSpPr txBox="1">
            <a:spLocks/>
          </p:cNvSpPr>
          <p:nvPr/>
        </p:nvSpPr>
        <p:spPr>
          <a:xfrm>
            <a:off x="10944227" y="5394464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</a:p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400" dirty="0">
              <a:ln w="38100">
                <a:noFill/>
              </a:ln>
              <a:solidFill>
                <a:sysClr val="windowText" lastClr="00000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itle 23">
            <a:extLst>
              <a:ext uri="{FF2B5EF4-FFF2-40B4-BE49-F238E27FC236}">
                <a16:creationId xmlns:a16="http://schemas.microsoft.com/office/drawing/2014/main" id="{CABEDB70-6925-4D42-99B8-9D92E25B84D4}"/>
              </a:ext>
            </a:extLst>
          </p:cNvPr>
          <p:cNvSpPr txBox="1">
            <a:spLocks/>
          </p:cNvSpPr>
          <p:nvPr/>
        </p:nvSpPr>
        <p:spPr>
          <a:xfrm>
            <a:off x="-101601" y="156625"/>
            <a:ext cx="676897" cy="5169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1</a:t>
            </a:r>
            <a:endParaRPr lang="ru-RU" sz="3200" dirty="0">
              <a:ln w="38100">
                <a:noFill/>
              </a:ln>
              <a:solidFill>
                <a:schemeClr val="bg1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itle 23">
            <a:extLst>
              <a:ext uri="{FF2B5EF4-FFF2-40B4-BE49-F238E27FC236}">
                <a16:creationId xmlns:a16="http://schemas.microsoft.com/office/drawing/2014/main" id="{FD7389B5-9870-466D-8CDE-76B37345EC8A}"/>
              </a:ext>
            </a:extLst>
          </p:cNvPr>
          <p:cNvSpPr txBox="1">
            <a:spLocks/>
          </p:cNvSpPr>
          <p:nvPr/>
        </p:nvSpPr>
        <p:spPr>
          <a:xfrm>
            <a:off x="-67954" y="3141545"/>
            <a:ext cx="676897" cy="5169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2</a:t>
            </a:r>
            <a:endParaRPr lang="ru-RU" sz="3200" dirty="0">
              <a:ln w="38100">
                <a:noFill/>
              </a:ln>
              <a:solidFill>
                <a:schemeClr val="bg1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353B6A3-E58D-4323-AEFB-66C1C14A6230}"/>
              </a:ext>
            </a:extLst>
          </p:cNvPr>
          <p:cNvGrpSpPr/>
          <p:nvPr/>
        </p:nvGrpSpPr>
        <p:grpSpPr>
          <a:xfrm rot="10800000">
            <a:off x="9693573" y="4162708"/>
            <a:ext cx="326727" cy="283253"/>
            <a:chOff x="5330365" y="2507818"/>
            <a:chExt cx="1786537" cy="1548821"/>
          </a:xfrm>
        </p:grpSpPr>
        <p:sp>
          <p:nvSpPr>
            <p:cNvPr id="42" name="Google Shape;4307;p52">
              <a:extLst>
                <a:ext uri="{FF2B5EF4-FFF2-40B4-BE49-F238E27FC236}">
                  <a16:creationId xmlns:a16="http://schemas.microsoft.com/office/drawing/2014/main" id="{CA336A33-B6B9-43B0-8AC8-1533CA0421FB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08;p52">
              <a:extLst>
                <a:ext uri="{FF2B5EF4-FFF2-40B4-BE49-F238E27FC236}">
                  <a16:creationId xmlns:a16="http://schemas.microsoft.com/office/drawing/2014/main" id="{26F1E989-D381-4A17-AA61-8289C8DCCADF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D8F8035-1896-4C54-B9C9-010B7321AAB0}"/>
              </a:ext>
            </a:extLst>
          </p:cNvPr>
          <p:cNvGrpSpPr/>
          <p:nvPr/>
        </p:nvGrpSpPr>
        <p:grpSpPr>
          <a:xfrm rot="10800000">
            <a:off x="9693573" y="1876982"/>
            <a:ext cx="326727" cy="283253"/>
            <a:chOff x="5330365" y="2507818"/>
            <a:chExt cx="1786537" cy="1548821"/>
          </a:xfrm>
        </p:grpSpPr>
        <p:sp>
          <p:nvSpPr>
            <p:cNvPr id="45" name="Google Shape;4307;p52">
              <a:extLst>
                <a:ext uri="{FF2B5EF4-FFF2-40B4-BE49-F238E27FC236}">
                  <a16:creationId xmlns:a16="http://schemas.microsoft.com/office/drawing/2014/main" id="{074AF4A3-11F1-4C60-9889-E81EDB24CEE7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08;p52">
              <a:extLst>
                <a:ext uri="{FF2B5EF4-FFF2-40B4-BE49-F238E27FC236}">
                  <a16:creationId xmlns:a16="http://schemas.microsoft.com/office/drawing/2014/main" id="{1442B33B-0E6C-4705-B709-A4DD4D776C51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715B733-6756-4A99-BF7F-C7DDFBBCEAA3}"/>
              </a:ext>
            </a:extLst>
          </p:cNvPr>
          <p:cNvGrpSpPr/>
          <p:nvPr/>
        </p:nvGrpSpPr>
        <p:grpSpPr>
          <a:xfrm rot="10800000">
            <a:off x="9693573" y="5551640"/>
            <a:ext cx="326727" cy="283253"/>
            <a:chOff x="5330365" y="2507818"/>
            <a:chExt cx="1786537" cy="1548821"/>
          </a:xfrm>
        </p:grpSpPr>
        <p:sp>
          <p:nvSpPr>
            <p:cNvPr id="48" name="Google Shape;4307;p52">
              <a:extLst>
                <a:ext uri="{FF2B5EF4-FFF2-40B4-BE49-F238E27FC236}">
                  <a16:creationId xmlns:a16="http://schemas.microsoft.com/office/drawing/2014/main" id="{B9CABCA1-A349-4C41-9E59-9E77077E3929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08;p52">
              <a:extLst>
                <a:ext uri="{FF2B5EF4-FFF2-40B4-BE49-F238E27FC236}">
                  <a16:creationId xmlns:a16="http://schemas.microsoft.com/office/drawing/2014/main" id="{46E2083F-2BAA-41F9-9AA6-878C8FE7E4FB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A27694B-5C9D-4F79-952E-4BE8BD58D7DE}"/>
              </a:ext>
            </a:extLst>
          </p:cNvPr>
          <p:cNvGrpSpPr/>
          <p:nvPr/>
        </p:nvGrpSpPr>
        <p:grpSpPr>
          <a:xfrm rot="10800000">
            <a:off x="9693573" y="6405191"/>
            <a:ext cx="326727" cy="283253"/>
            <a:chOff x="5330365" y="2507818"/>
            <a:chExt cx="1786537" cy="1548821"/>
          </a:xfrm>
        </p:grpSpPr>
        <p:sp>
          <p:nvSpPr>
            <p:cNvPr id="51" name="Google Shape;4307;p52">
              <a:extLst>
                <a:ext uri="{FF2B5EF4-FFF2-40B4-BE49-F238E27FC236}">
                  <a16:creationId xmlns:a16="http://schemas.microsoft.com/office/drawing/2014/main" id="{DB60DE2D-95FC-4D56-BC39-213F67D61A27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08;p52">
              <a:extLst>
                <a:ext uri="{FF2B5EF4-FFF2-40B4-BE49-F238E27FC236}">
                  <a16:creationId xmlns:a16="http://schemas.microsoft.com/office/drawing/2014/main" id="{E4032CFB-A936-4571-A36C-D59EA049AE7E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503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403D5EF-A733-45E5-8420-64DFB741724A}"/>
              </a:ext>
            </a:extLst>
          </p:cNvPr>
          <p:cNvSpPr/>
          <p:nvPr/>
        </p:nvSpPr>
        <p:spPr bwMode="ltGray">
          <a:xfrm>
            <a:off x="0" y="3429547"/>
            <a:ext cx="12192000" cy="830241"/>
          </a:xfrm>
          <a:prstGeom prst="rect">
            <a:avLst/>
          </a:prstGeom>
          <a:solidFill>
            <a:srgbClr val="FFDB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FCF1341-4A49-47F1-9E1B-F359A7548F1D}"/>
              </a:ext>
            </a:extLst>
          </p:cNvPr>
          <p:cNvSpPr/>
          <p:nvPr/>
        </p:nvSpPr>
        <p:spPr bwMode="ltGray">
          <a:xfrm>
            <a:off x="0" y="3052"/>
            <a:ext cx="12192000" cy="133860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C814605-44DF-4FEB-B4FF-F5566FED272B}"/>
              </a:ext>
            </a:extLst>
          </p:cNvPr>
          <p:cNvSpPr/>
          <p:nvPr/>
        </p:nvSpPr>
        <p:spPr bwMode="ltGray">
          <a:xfrm>
            <a:off x="0" y="0"/>
            <a:ext cx="12192000" cy="830241"/>
          </a:xfrm>
          <a:prstGeom prst="rect">
            <a:avLst/>
          </a:prstGeom>
          <a:solidFill>
            <a:srgbClr val="FFDB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Title 23">
            <a:extLst>
              <a:ext uri="{FF2B5EF4-FFF2-40B4-BE49-F238E27FC236}">
                <a16:creationId xmlns:a16="http://schemas.microsoft.com/office/drawing/2014/main" id="{D06F1567-0A90-48B8-A8BA-774D84EC219A}"/>
              </a:ext>
            </a:extLst>
          </p:cNvPr>
          <p:cNvSpPr txBox="1">
            <a:spLocks/>
          </p:cNvSpPr>
          <p:nvPr/>
        </p:nvSpPr>
        <p:spPr>
          <a:xfrm>
            <a:off x="671613" y="110175"/>
            <a:ext cx="9734327" cy="6465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Протидія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«скруткам», </a:t>
            </a:r>
            <a:r>
              <a:rPr lang="ru-RU" sz="1800" dirty="0" err="1" smtClean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неповерненню</a:t>
            </a:r>
            <a:r>
              <a:rPr lang="ru-RU" sz="1800" dirty="0" smtClean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валютної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виручки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боротьба</a:t>
            </a:r>
            <a:r>
              <a:rPr lang="ru-RU" sz="1800" dirty="0" smtClean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необлікованим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тіньовим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обігом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с/г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продукції</a:t>
            </a:r>
            <a:endParaRPr lang="uk-UA" sz="1800" dirty="0">
              <a:solidFill>
                <a:prstClr val="black"/>
              </a:solidFill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6AC5548-F044-41D8-BFC4-E7217C58E50F}"/>
              </a:ext>
            </a:extLst>
          </p:cNvPr>
          <p:cNvSpPr txBox="1">
            <a:spLocks/>
          </p:cNvSpPr>
          <p:nvPr/>
        </p:nvSpPr>
        <p:spPr>
          <a:xfrm>
            <a:off x="9523530" y="832803"/>
            <a:ext cx="3211787" cy="382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Додатковий ресурс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</a:b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(в розрахунку на рік)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</a:endParaRPr>
          </a:p>
        </p:txBody>
      </p:sp>
      <p:sp>
        <p:nvSpPr>
          <p:cNvPr id="23" name="Title 23">
            <a:extLst>
              <a:ext uri="{FF2B5EF4-FFF2-40B4-BE49-F238E27FC236}">
                <a16:creationId xmlns:a16="http://schemas.microsoft.com/office/drawing/2014/main" id="{4F3BFA0E-2F3B-4DAD-9E23-5B60DFA2E496}"/>
              </a:ext>
            </a:extLst>
          </p:cNvPr>
          <p:cNvSpPr txBox="1">
            <a:spLocks/>
          </p:cNvSpPr>
          <p:nvPr/>
        </p:nvSpPr>
        <p:spPr>
          <a:xfrm>
            <a:off x="671614" y="3530150"/>
            <a:ext cx="9208986" cy="6617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just">
              <a:spcAft>
                <a:spcPts val="1800"/>
              </a:spcAft>
            </a:pP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повноти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сплати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податків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податкового</a:t>
            </a:r>
            <a:r>
              <a:rPr lang="ru-RU" sz="1800" dirty="0">
                <a:solidFill>
                  <a:prstClr val="black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боргу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7B17D76-A11B-46D2-9E5B-14C232053840}"/>
              </a:ext>
            </a:extLst>
          </p:cNvPr>
          <p:cNvSpPr txBox="1">
            <a:spLocks/>
          </p:cNvSpPr>
          <p:nvPr/>
        </p:nvSpPr>
        <p:spPr>
          <a:xfrm>
            <a:off x="356137" y="1559373"/>
            <a:ext cx="8906094" cy="1284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uk-UA" sz="1600" b="1" dirty="0"/>
              <a:t>Обмеження бюджетного відшкодування ПДВ для посередників з продажу споживчих товарів</a:t>
            </a:r>
          </a:p>
          <a:p>
            <a:r>
              <a:rPr lang="uk-UA" sz="1600" b="1" dirty="0"/>
              <a:t>Відшкодування ПДВ  при експорті с/г товарів товарних груп 1-24 згідно з УКТ ЗЕД лише після надходження валютної виручки </a:t>
            </a:r>
          </a:p>
          <a:p>
            <a:r>
              <a:rPr lang="uk-UA" sz="1600" b="1" dirty="0"/>
              <a:t>Запровадження мінімального податкового </a:t>
            </a:r>
            <a:r>
              <a:rPr lang="uk-UA" sz="1600" b="1" dirty="0" smtClean="0"/>
              <a:t>зобов’язання з </a:t>
            </a:r>
            <a:r>
              <a:rPr lang="uk-UA" sz="1600" b="1" dirty="0"/>
              <a:t>1 гектара товарних сільськогосподарських </a:t>
            </a:r>
            <a:r>
              <a:rPr lang="uk-UA" sz="1600" b="1"/>
              <a:t>земель </a:t>
            </a:r>
            <a:r>
              <a:rPr lang="uk-UA" sz="1600" b="1" smtClean="0"/>
              <a:t>(4,5</a:t>
            </a:r>
            <a:r>
              <a:rPr lang="uk-UA" sz="1600" b="1" dirty="0"/>
              <a:t>% нормативно-грошової оцінки землі) </a:t>
            </a:r>
            <a:endParaRPr lang="uk-UA" sz="1600" b="1" dirty="0"/>
          </a:p>
        </p:txBody>
      </p:sp>
      <p:sp>
        <p:nvSpPr>
          <p:cNvPr id="25" name="Title 23">
            <a:extLst>
              <a:ext uri="{FF2B5EF4-FFF2-40B4-BE49-F238E27FC236}">
                <a16:creationId xmlns:a16="http://schemas.microsoft.com/office/drawing/2014/main" id="{8455F1D7-6E57-4AB3-9C36-44F8A8FE271E}"/>
              </a:ext>
            </a:extLst>
          </p:cNvPr>
          <p:cNvSpPr txBox="1">
            <a:spLocks/>
          </p:cNvSpPr>
          <p:nvPr/>
        </p:nvSpPr>
        <p:spPr>
          <a:xfrm>
            <a:off x="9671217" y="1460842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3</a:t>
            </a:r>
            <a:endParaRPr lang="ru-RU" sz="3200" dirty="0">
              <a:ln w="38100">
                <a:noFill/>
              </a:ln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23">
            <a:extLst>
              <a:ext uri="{FF2B5EF4-FFF2-40B4-BE49-F238E27FC236}">
                <a16:creationId xmlns:a16="http://schemas.microsoft.com/office/drawing/2014/main" id="{49CCB463-2984-45D8-9B16-5B16E1F81160}"/>
              </a:ext>
            </a:extLst>
          </p:cNvPr>
          <p:cNvSpPr txBox="1">
            <a:spLocks/>
          </p:cNvSpPr>
          <p:nvPr/>
        </p:nvSpPr>
        <p:spPr>
          <a:xfrm>
            <a:off x="10875142" y="1497929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</a:p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400" dirty="0">
              <a:ln w="38100">
                <a:noFill/>
              </a:ln>
              <a:solidFill>
                <a:sysClr val="windowText" lastClr="00000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487A495-A9D6-4C72-8B04-F3C4E75352B1}"/>
              </a:ext>
            </a:extLst>
          </p:cNvPr>
          <p:cNvSpPr txBox="1">
            <a:spLocks/>
          </p:cNvSpPr>
          <p:nvPr/>
        </p:nvSpPr>
        <p:spPr>
          <a:xfrm>
            <a:off x="356138" y="4324452"/>
            <a:ext cx="11124662" cy="3310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1pPr>
            <a:lvl2pPr marL="20574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82296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05740" marR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1148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alpha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1722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ct val="100000"/>
              <a:buFont typeface="+mj-lt"/>
              <a:buAutoNum type="romanLcPeriod"/>
              <a:defRPr sz="15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itchFamily="34" charset="0"/>
              <a:buNone/>
              <a:defRPr sz="15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700" b="1" dirty="0" err="1"/>
              <a:t>Забезпечення</a:t>
            </a:r>
            <a:r>
              <a:rPr lang="ru-RU" sz="1700" b="1" dirty="0"/>
              <a:t> </a:t>
            </a:r>
            <a:r>
              <a:rPr lang="ru-RU" sz="1700" b="1" dirty="0" err="1"/>
              <a:t>джерела</a:t>
            </a:r>
            <a:r>
              <a:rPr lang="ru-RU" sz="1700" b="1" dirty="0"/>
              <a:t> </a:t>
            </a:r>
            <a:r>
              <a:rPr lang="ru-RU" sz="1700" b="1" dirty="0" err="1"/>
              <a:t>погашення</a:t>
            </a:r>
            <a:r>
              <a:rPr lang="ru-RU" sz="1700" b="1" dirty="0"/>
              <a:t> </a:t>
            </a:r>
            <a:r>
              <a:rPr lang="ru-RU" sz="1700" b="1" dirty="0" err="1"/>
              <a:t>податкового</a:t>
            </a:r>
            <a:r>
              <a:rPr lang="ru-RU" sz="1700" b="1" dirty="0"/>
              <a:t> боргу (</a:t>
            </a:r>
            <a:r>
              <a:rPr lang="ru-RU" sz="1700" b="1" dirty="0" err="1"/>
              <a:t>адмінарешт</a:t>
            </a:r>
            <a:r>
              <a:rPr lang="ru-RU" sz="1700" b="1" dirty="0"/>
              <a:t>) </a:t>
            </a:r>
            <a:r>
              <a:rPr lang="ru-RU" sz="1700" b="1" dirty="0" err="1"/>
              <a:t>протягом</a:t>
            </a:r>
            <a:r>
              <a:rPr lang="ru-RU" sz="1700" b="1" dirty="0"/>
              <a:t> </a:t>
            </a:r>
            <a:r>
              <a:rPr lang="ru-RU" sz="1700" b="1" dirty="0" err="1"/>
              <a:t>адміністративного</a:t>
            </a:r>
            <a:r>
              <a:rPr lang="ru-RU" sz="1700" b="1" dirty="0"/>
              <a:t> </a:t>
            </a:r>
            <a:r>
              <a:rPr lang="ru-RU" sz="1700" b="1" dirty="0" err="1"/>
              <a:t>або</a:t>
            </a:r>
            <a:r>
              <a:rPr lang="ru-RU" sz="1700" b="1" dirty="0"/>
              <a:t> судового </a:t>
            </a:r>
            <a:r>
              <a:rPr lang="ru-RU" sz="1700" b="1" dirty="0" err="1"/>
              <a:t>оскарження</a:t>
            </a:r>
            <a:r>
              <a:rPr lang="ru-RU" sz="1700" b="1" dirty="0"/>
              <a:t> причини </a:t>
            </a:r>
            <a:r>
              <a:rPr lang="ru-RU" sz="1700" b="1" dirty="0" err="1"/>
              <a:t>виникнення</a:t>
            </a:r>
            <a:r>
              <a:rPr lang="ru-RU" sz="1700" b="1" dirty="0"/>
              <a:t> такого боргу </a:t>
            </a:r>
          </a:p>
          <a:p>
            <a:pPr>
              <a:spcAft>
                <a:spcPts val="600"/>
              </a:spcAft>
            </a:pPr>
            <a:r>
              <a:rPr lang="ru-RU" sz="1700" b="1" dirty="0" err="1"/>
              <a:t>Обмеження</a:t>
            </a:r>
            <a:r>
              <a:rPr lang="ru-RU" sz="1700" b="1" dirty="0"/>
              <a:t> на </a:t>
            </a:r>
            <a:r>
              <a:rPr lang="ru-RU" sz="1700" b="1" dirty="0" err="1"/>
              <a:t>підставі</a:t>
            </a:r>
            <a:r>
              <a:rPr lang="ru-RU" sz="1700" b="1" dirty="0"/>
              <a:t>  </a:t>
            </a:r>
            <a:r>
              <a:rPr lang="ru-RU" sz="1700" b="1" dirty="0" err="1"/>
              <a:t>рішення</a:t>
            </a:r>
            <a:r>
              <a:rPr lang="ru-RU" sz="1700" b="1" dirty="0"/>
              <a:t> суду права </a:t>
            </a:r>
            <a:r>
              <a:rPr lang="ru-RU" sz="1700" b="1" dirty="0" err="1"/>
              <a:t>виїзду</a:t>
            </a:r>
            <a:r>
              <a:rPr lang="ru-RU" sz="1700" b="1" dirty="0"/>
              <a:t> за кордон </a:t>
            </a:r>
            <a:r>
              <a:rPr lang="ru-RU" sz="1700" b="1" dirty="0" err="1"/>
              <a:t>керівника</a:t>
            </a:r>
            <a:r>
              <a:rPr lang="ru-RU" sz="1700" b="1" dirty="0"/>
              <a:t> </a:t>
            </a:r>
            <a:r>
              <a:rPr lang="ru-RU" sz="1700" b="1" dirty="0" err="1"/>
              <a:t>підприємства</a:t>
            </a:r>
            <a:r>
              <a:rPr lang="ru-RU" sz="1700" b="1" dirty="0"/>
              <a:t>–</a:t>
            </a:r>
            <a:r>
              <a:rPr lang="ru-RU" sz="1700" b="1" dirty="0" err="1"/>
              <a:t>боржника</a:t>
            </a:r>
            <a:r>
              <a:rPr lang="ru-RU" sz="1700" b="1" dirty="0"/>
              <a:t> до </a:t>
            </a:r>
            <a:r>
              <a:rPr lang="ru-RU" sz="1700" b="1" dirty="0" err="1"/>
              <a:t>повного</a:t>
            </a:r>
            <a:r>
              <a:rPr lang="ru-RU" sz="1700" b="1" dirty="0"/>
              <a:t> </a:t>
            </a:r>
            <a:r>
              <a:rPr lang="ru-RU" sz="1700" b="1" dirty="0" err="1"/>
              <a:t>погашення</a:t>
            </a:r>
            <a:r>
              <a:rPr lang="ru-RU" sz="1700" b="1" dirty="0"/>
              <a:t> </a:t>
            </a:r>
            <a:r>
              <a:rPr lang="ru-RU" sz="1700" b="1" dirty="0" err="1"/>
              <a:t>податкового</a:t>
            </a:r>
            <a:r>
              <a:rPr lang="ru-RU" sz="1700" b="1" dirty="0"/>
              <a:t> боргу  </a:t>
            </a:r>
          </a:p>
          <a:p>
            <a:pPr>
              <a:spcAft>
                <a:spcPts val="600"/>
              </a:spcAft>
            </a:pPr>
            <a:r>
              <a:rPr lang="ru-RU" sz="1700" b="1" dirty="0" err="1"/>
              <a:t>Стягнення</a:t>
            </a:r>
            <a:r>
              <a:rPr lang="ru-RU" sz="1700" b="1" dirty="0"/>
              <a:t> без </a:t>
            </a:r>
            <a:r>
              <a:rPr lang="ru-RU" sz="1700" b="1" dirty="0" err="1"/>
              <a:t>звернення</a:t>
            </a:r>
            <a:r>
              <a:rPr lang="ru-RU" sz="1700" b="1" dirty="0"/>
              <a:t> до суду </a:t>
            </a:r>
            <a:r>
              <a:rPr lang="ru-RU" sz="1700" b="1" dirty="0" err="1"/>
              <a:t>податкового</a:t>
            </a:r>
            <a:r>
              <a:rPr lang="ru-RU" sz="1700" b="1" dirty="0"/>
              <a:t> боргу, </a:t>
            </a:r>
            <a:r>
              <a:rPr lang="ru-RU" sz="1700" b="1" dirty="0" err="1"/>
              <a:t>що</a:t>
            </a:r>
            <a:r>
              <a:rPr lang="ru-RU" sz="1700" b="1" dirty="0"/>
              <a:t> </a:t>
            </a:r>
            <a:r>
              <a:rPr lang="ru-RU" sz="1700" b="1" dirty="0" err="1"/>
              <a:t>виник</a:t>
            </a:r>
            <a:r>
              <a:rPr lang="ru-RU" sz="1700" b="1" dirty="0"/>
              <a:t> у </a:t>
            </a:r>
            <a:r>
              <a:rPr lang="ru-RU" sz="1700" b="1" dirty="0" err="1"/>
              <a:t>результаті</a:t>
            </a:r>
            <a:r>
              <a:rPr lang="ru-RU" sz="1700" b="1" dirty="0"/>
              <a:t> </a:t>
            </a:r>
            <a:r>
              <a:rPr lang="ru-RU" sz="1700" b="1" dirty="0" err="1"/>
              <a:t>несплати</a:t>
            </a:r>
            <a:r>
              <a:rPr lang="ru-RU" sz="1700" b="1" dirty="0"/>
              <a:t> </a:t>
            </a:r>
            <a:r>
              <a:rPr lang="ru-RU" sz="1700" b="1" dirty="0" err="1"/>
              <a:t>самостійно</a:t>
            </a:r>
            <a:r>
              <a:rPr lang="ru-RU" sz="1700" b="1" dirty="0"/>
              <a:t> </a:t>
            </a:r>
            <a:r>
              <a:rPr lang="ru-RU" sz="1700" b="1" dirty="0" err="1"/>
              <a:t>задекларованих</a:t>
            </a:r>
            <a:r>
              <a:rPr lang="ru-RU" sz="1700" b="1" dirty="0"/>
              <a:t> </a:t>
            </a:r>
            <a:r>
              <a:rPr lang="ru-RU" sz="1700" b="1" dirty="0" err="1"/>
              <a:t>платником</a:t>
            </a:r>
            <a:r>
              <a:rPr lang="ru-RU" sz="1700" b="1" dirty="0"/>
              <a:t> сум </a:t>
            </a:r>
            <a:r>
              <a:rPr lang="ru-RU" sz="1700" b="1" dirty="0" err="1"/>
              <a:t>податкових</a:t>
            </a:r>
            <a:r>
              <a:rPr lang="ru-RU" sz="1700" b="1" dirty="0"/>
              <a:t> </a:t>
            </a:r>
            <a:r>
              <a:rPr lang="ru-RU" sz="1700" b="1" dirty="0" err="1"/>
              <a:t>зобов’язань</a:t>
            </a:r>
            <a:r>
              <a:rPr lang="ru-RU" sz="1700" b="1" dirty="0"/>
              <a:t> </a:t>
            </a:r>
          </a:p>
          <a:p>
            <a:pPr>
              <a:spcAft>
                <a:spcPts val="600"/>
              </a:spcAft>
            </a:pPr>
            <a:r>
              <a:rPr lang="ru-RU" sz="1700" b="1" dirty="0" err="1"/>
              <a:t>Запровадження</a:t>
            </a:r>
            <a:r>
              <a:rPr lang="ru-RU" sz="1700" b="1" dirty="0"/>
              <a:t> </a:t>
            </a:r>
            <a:r>
              <a:rPr lang="ru-RU" sz="1700" b="1" dirty="0" err="1"/>
              <a:t>оподаткування</a:t>
            </a:r>
            <a:r>
              <a:rPr lang="ru-RU" sz="1700" b="1" dirty="0"/>
              <a:t> </a:t>
            </a:r>
            <a:r>
              <a:rPr lang="ru-RU" sz="1700" b="1" dirty="0" err="1"/>
              <a:t>земельних</a:t>
            </a:r>
            <a:r>
              <a:rPr lang="ru-RU" sz="1700" b="1" dirty="0"/>
              <a:t> </a:t>
            </a:r>
            <a:r>
              <a:rPr lang="ru-RU" sz="1700" b="1" dirty="0" err="1"/>
              <a:t>ділянок</a:t>
            </a:r>
            <a:r>
              <a:rPr lang="ru-RU" sz="1700" b="1" dirty="0"/>
              <a:t>, </a:t>
            </a:r>
            <a:r>
              <a:rPr lang="ru-RU" sz="1700" b="1" dirty="0" err="1"/>
              <a:t>які</a:t>
            </a:r>
            <a:r>
              <a:rPr lang="ru-RU" sz="1700" b="1" dirty="0"/>
              <a:t> </a:t>
            </a:r>
            <a:r>
              <a:rPr lang="ru-RU" sz="1700" b="1" dirty="0" err="1"/>
              <a:t>фактично</a:t>
            </a:r>
            <a:r>
              <a:rPr lang="ru-RU" sz="1700" b="1" dirty="0"/>
              <a:t> </a:t>
            </a:r>
            <a:r>
              <a:rPr lang="ru-RU" sz="1700" b="1" dirty="0" err="1"/>
              <a:t>використовуються</a:t>
            </a:r>
            <a:r>
              <a:rPr lang="ru-RU" sz="1700" b="1" dirty="0"/>
              <a:t> без </a:t>
            </a:r>
            <a:r>
              <a:rPr lang="ru-RU" sz="1700" b="1" dirty="0" err="1"/>
              <a:t>належного</a:t>
            </a:r>
            <a:r>
              <a:rPr lang="ru-RU" sz="1700" b="1" dirty="0"/>
              <a:t> </a:t>
            </a:r>
            <a:r>
              <a:rPr lang="ru-RU" sz="1700" b="1" dirty="0" err="1"/>
              <a:t>оформлення</a:t>
            </a:r>
            <a:r>
              <a:rPr lang="ru-RU" sz="1700" b="1" dirty="0"/>
              <a:t> права </a:t>
            </a:r>
            <a:r>
              <a:rPr lang="ru-RU" sz="1700" b="1" dirty="0" err="1"/>
              <a:t>власності</a:t>
            </a:r>
            <a:r>
              <a:rPr lang="ru-RU" sz="1700" b="1" dirty="0"/>
              <a:t> </a:t>
            </a:r>
            <a:r>
              <a:rPr lang="ru-RU" sz="1700" b="1" dirty="0" err="1"/>
              <a:t>або</a:t>
            </a:r>
            <a:r>
              <a:rPr lang="ru-RU" sz="1700" b="1" dirty="0"/>
              <a:t> права </a:t>
            </a:r>
            <a:r>
              <a:rPr lang="ru-RU" sz="1700" b="1" dirty="0" err="1"/>
              <a:t>користування</a:t>
            </a:r>
            <a:r>
              <a:rPr lang="ru-RU" sz="1700" b="1" dirty="0"/>
              <a:t> ними </a:t>
            </a:r>
          </a:p>
        </p:txBody>
      </p:sp>
      <p:sp>
        <p:nvSpPr>
          <p:cNvPr id="28" name="Title 23">
            <a:extLst>
              <a:ext uri="{FF2B5EF4-FFF2-40B4-BE49-F238E27FC236}">
                <a16:creationId xmlns:a16="http://schemas.microsoft.com/office/drawing/2014/main" id="{00628AC8-1DBC-4790-A58B-E775D0A0AEA1}"/>
              </a:ext>
            </a:extLst>
          </p:cNvPr>
          <p:cNvSpPr txBox="1">
            <a:spLocks/>
          </p:cNvSpPr>
          <p:nvPr/>
        </p:nvSpPr>
        <p:spPr>
          <a:xfrm>
            <a:off x="9875294" y="2678296"/>
            <a:ext cx="1290488" cy="59781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10,3</a:t>
            </a:r>
            <a:endParaRPr lang="ru-RU" sz="3200" dirty="0">
              <a:ln w="38100">
                <a:noFill/>
              </a:ln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23">
            <a:extLst>
              <a:ext uri="{FF2B5EF4-FFF2-40B4-BE49-F238E27FC236}">
                <a16:creationId xmlns:a16="http://schemas.microsoft.com/office/drawing/2014/main" id="{315967B7-933B-434C-B1F6-8A5236E26474}"/>
              </a:ext>
            </a:extLst>
          </p:cNvPr>
          <p:cNvSpPr txBox="1">
            <a:spLocks/>
          </p:cNvSpPr>
          <p:nvPr/>
        </p:nvSpPr>
        <p:spPr>
          <a:xfrm>
            <a:off x="11139505" y="2731658"/>
            <a:ext cx="1290488" cy="5180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</a:p>
          <a:p>
            <a:pPr>
              <a:lnSpc>
                <a:spcPct val="90000"/>
              </a:lnSpc>
            </a:pPr>
            <a:r>
              <a:rPr lang="uk-UA" sz="1400" dirty="0">
                <a:ln w="38100">
                  <a:noFill/>
                </a:ln>
                <a:solidFill>
                  <a:sysClr val="windowText" lastClr="00000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400" dirty="0">
              <a:ln w="38100">
                <a:noFill/>
              </a:ln>
              <a:solidFill>
                <a:sysClr val="windowText" lastClr="00000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itle 23">
            <a:extLst>
              <a:ext uri="{FF2B5EF4-FFF2-40B4-BE49-F238E27FC236}">
                <a16:creationId xmlns:a16="http://schemas.microsoft.com/office/drawing/2014/main" id="{CABEDB70-6925-4D42-99B8-9D92E25B84D4}"/>
              </a:ext>
            </a:extLst>
          </p:cNvPr>
          <p:cNvSpPr txBox="1">
            <a:spLocks/>
          </p:cNvSpPr>
          <p:nvPr/>
        </p:nvSpPr>
        <p:spPr>
          <a:xfrm>
            <a:off x="-101601" y="156625"/>
            <a:ext cx="676897" cy="5169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3</a:t>
            </a:r>
            <a:endParaRPr lang="ru-RU" sz="3200" dirty="0">
              <a:ln w="38100">
                <a:noFill/>
              </a:ln>
              <a:solidFill>
                <a:schemeClr val="bg1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itle 23">
            <a:extLst>
              <a:ext uri="{FF2B5EF4-FFF2-40B4-BE49-F238E27FC236}">
                <a16:creationId xmlns:a16="http://schemas.microsoft.com/office/drawing/2014/main" id="{FD7389B5-9870-466D-8CDE-76B37345EC8A}"/>
              </a:ext>
            </a:extLst>
          </p:cNvPr>
          <p:cNvSpPr txBox="1">
            <a:spLocks/>
          </p:cNvSpPr>
          <p:nvPr/>
        </p:nvSpPr>
        <p:spPr>
          <a:xfrm>
            <a:off x="-67954" y="3560645"/>
            <a:ext cx="676897" cy="5169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uk-UA" sz="3200" dirty="0">
                <a:ln w="38100">
                  <a:noFill/>
                </a:ln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sz="3200" dirty="0">
              <a:ln w="38100">
                <a:noFill/>
              </a:ln>
              <a:solidFill>
                <a:schemeClr val="bg1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353B6A3-E58D-4323-AEFB-66C1C14A6230}"/>
              </a:ext>
            </a:extLst>
          </p:cNvPr>
          <p:cNvGrpSpPr/>
          <p:nvPr/>
        </p:nvGrpSpPr>
        <p:grpSpPr>
          <a:xfrm rot="10800000">
            <a:off x="9693573" y="2837717"/>
            <a:ext cx="326727" cy="283253"/>
            <a:chOff x="5330365" y="2507818"/>
            <a:chExt cx="1786537" cy="1548821"/>
          </a:xfrm>
        </p:grpSpPr>
        <p:sp>
          <p:nvSpPr>
            <p:cNvPr id="42" name="Google Shape;4307;p52">
              <a:extLst>
                <a:ext uri="{FF2B5EF4-FFF2-40B4-BE49-F238E27FC236}">
                  <a16:creationId xmlns:a16="http://schemas.microsoft.com/office/drawing/2014/main" id="{CA336A33-B6B9-43B0-8AC8-1533CA0421FB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08;p52">
              <a:extLst>
                <a:ext uri="{FF2B5EF4-FFF2-40B4-BE49-F238E27FC236}">
                  <a16:creationId xmlns:a16="http://schemas.microsoft.com/office/drawing/2014/main" id="{26F1E989-D381-4A17-AA61-8289C8DCCADF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D8F8035-1896-4C54-B9C9-010B7321AAB0}"/>
              </a:ext>
            </a:extLst>
          </p:cNvPr>
          <p:cNvGrpSpPr/>
          <p:nvPr/>
        </p:nvGrpSpPr>
        <p:grpSpPr>
          <a:xfrm rot="10800000">
            <a:off x="9693573" y="1632295"/>
            <a:ext cx="326727" cy="283253"/>
            <a:chOff x="5330365" y="2507818"/>
            <a:chExt cx="1786537" cy="1548821"/>
          </a:xfrm>
        </p:grpSpPr>
        <p:sp>
          <p:nvSpPr>
            <p:cNvPr id="45" name="Google Shape;4307;p52">
              <a:extLst>
                <a:ext uri="{FF2B5EF4-FFF2-40B4-BE49-F238E27FC236}">
                  <a16:creationId xmlns:a16="http://schemas.microsoft.com/office/drawing/2014/main" id="{074AF4A3-11F1-4C60-9889-E81EDB24CEE7}"/>
                </a:ext>
              </a:extLst>
            </p:cNvPr>
            <p:cNvSpPr/>
            <p:nvPr/>
          </p:nvSpPr>
          <p:spPr>
            <a:xfrm rot="10800000">
              <a:off x="5330365" y="2507818"/>
              <a:ext cx="1269041" cy="1548821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08;p52">
              <a:extLst>
                <a:ext uri="{FF2B5EF4-FFF2-40B4-BE49-F238E27FC236}">
                  <a16:creationId xmlns:a16="http://schemas.microsoft.com/office/drawing/2014/main" id="{1442B33B-0E6C-4705-B709-A4DD4D776C51}"/>
                </a:ext>
              </a:extLst>
            </p:cNvPr>
            <p:cNvSpPr/>
            <p:nvPr/>
          </p:nvSpPr>
          <p:spPr>
            <a:xfrm rot="10800000">
              <a:off x="6314783" y="2507818"/>
              <a:ext cx="802119" cy="1548821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7773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7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4.68559000000000036579E+00&quot;&gt;&lt;m_msothmcolidx val=&quot;0&quot;/&gt;&lt;m_rgb r=&quot;FF&quot; g=&quot;DB&quot; b=&quot;00&quot;/&gt;&lt;m_nBrightness val=&quot;0&quot;/&gt;&lt;/elem&gt;&lt;elem m_fUsage=&quot;5.31441000000000163261E-01&quot;&gt;&lt;m_msothmcolidx val=&quot;0&quot;/&gt;&lt;m_rgb r=&quot;EB&quot; g=&quot;6A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">
  <a:themeElements>
    <a:clrScheme name="RST MO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8BCB"/>
      </a:accent1>
      <a:accent2>
        <a:srgbClr val="FFDB00"/>
      </a:accent2>
      <a:accent3>
        <a:srgbClr val="FFC000"/>
      </a:accent3>
      <a:accent4>
        <a:srgbClr val="595959"/>
      </a:accent4>
      <a:accent5>
        <a:srgbClr val="C0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94186EA-B0B2-4E41-A351-6242F0C72D9D}" vid="{E142F899-578D-4885-93C2-118BB84F88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Date xmlns="3abd4696-348f-47b7-a73f-e9b95e5ce5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D26A2207C4B4DB459028C07F7C4CA" ma:contentTypeVersion="1" ma:contentTypeDescription="Create a new document." ma:contentTypeScope="" ma:versionID="be9c0ae7d59b7169dd5ad6b1514978aa">
  <xsd:schema xmlns:xsd="http://www.w3.org/2001/XMLSchema" xmlns:xs="http://www.w3.org/2001/XMLSchema" xmlns:p="http://schemas.microsoft.com/office/2006/metadata/properties" xmlns:ns3="3abd4696-348f-47b7-a73f-e9b95e5ce527" targetNamespace="http://schemas.microsoft.com/office/2006/metadata/properties" ma:root="true" ma:fieldsID="466df9d699203a098f51b417eb9f3cb0" ns3:_="">
    <xsd:import namespace="3abd4696-348f-47b7-a73f-e9b95e5ce527"/>
    <xsd:element name="properties">
      <xsd:complexType>
        <xsd:sequence>
          <xsd:element name="documentManagement">
            <xsd:complexType>
              <xsd:all>
                <xsd:element ref="ns3: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d4696-348f-47b7-a73f-e9b95e5ce527" elementFormDefault="qualified">
    <xsd:import namespace="http://schemas.microsoft.com/office/2006/documentManagement/types"/>
    <xsd:import namespace="http://schemas.microsoft.com/office/infopath/2007/PartnerControls"/>
    <xsd:element name="ExpirationDate" ma:index="8" nillable="true" ma:displayName="Expiration Date" ma:format="DateOnly" ma:internalName="Expiration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E0CDF-16C3-47D9-B464-8DA415FB0783}">
  <ds:schemaRefs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3abd4696-348f-47b7-a73f-e9b95e5ce527"/>
  </ds:schemaRefs>
</ds:datastoreItem>
</file>

<file path=customXml/itemProps2.xml><?xml version="1.0" encoding="utf-8"?>
<ds:datastoreItem xmlns:ds="http://schemas.openxmlformats.org/officeDocument/2006/customXml" ds:itemID="{910495BA-77EA-4F49-BFD4-3C6D23C34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304473-BE81-4AF4-BA00-ADD10F2DE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d4696-348f-47b7-a73f-e9b95e5ce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10686</TotalTime>
  <Words>467</Words>
  <Application>Microsoft Office PowerPoint</Application>
  <PresentationFormat>Широкий екран</PresentationFormat>
  <Paragraphs>50</Paragraphs>
  <Slides>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8" baseType="lpstr">
      <vt:lpstr>Montserrat SemiBold</vt:lpstr>
      <vt:lpstr>Montserrat Black</vt:lpstr>
      <vt:lpstr>Montserrat regular</vt:lpstr>
      <vt:lpstr>Arial</vt:lpstr>
      <vt:lpstr>Times New Roman</vt:lpstr>
      <vt:lpstr>Montserrat ExtraBold</vt:lpstr>
      <vt:lpstr>Montserrat Bold</vt:lpstr>
      <vt:lpstr>Calibri</vt:lpstr>
      <vt:lpstr>Tenor Sans</vt:lpstr>
      <vt:lpstr>Muller Narrow ExtraBold</vt:lpstr>
      <vt:lpstr>Georgia</vt:lpstr>
      <vt:lpstr>PwC</vt:lpstr>
      <vt:lpstr>think-cell Slide</vt:lpstr>
      <vt:lpstr>ПРОЕКТ ЗАКОНУ УКРАЇНИ «Про внесення змін до Податкового кодексу України та деяких законодавчих актів України щодо забезпечення збалансованості бюджетних надходжень»</vt:lpstr>
      <vt:lpstr>Мета законопроекту</vt:lpstr>
      <vt:lpstr>Очікувані результати</vt:lpstr>
      <vt:lpstr>Презентація PowerPoint</vt:lpstr>
      <vt:lpstr>Презентація PowerPoint</vt:lpstr>
    </vt:vector>
  </TitlesOfParts>
  <Company>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Bohdan Bykon</dc:creator>
  <cp:lastModifiedBy>Криворучко Ольга Олександрівна</cp:lastModifiedBy>
  <cp:revision>1491</cp:revision>
  <cp:lastPrinted>2021-05-12T06:55:01Z</cp:lastPrinted>
  <dcterms:created xsi:type="dcterms:W3CDTF">2016-09-01T09:06:15Z</dcterms:created>
  <dcterms:modified xsi:type="dcterms:W3CDTF">2021-05-12T07:42:44Z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0x010100DF9D26A2207C4B4DB459028C07F7C4CA</vt:lpwstr>
  </property>
</Properties>
</file>