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0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78" r:id="rId3"/>
    <p:sldMasterId id="2147483702" r:id="rId4"/>
    <p:sldMasterId id="2147483714" r:id="rId5"/>
    <p:sldMasterId id="2147483726" r:id="rId6"/>
    <p:sldMasterId id="2147483738" r:id="rId7"/>
    <p:sldMasterId id="2147483750" r:id="rId8"/>
    <p:sldMasterId id="2147483762" r:id="rId9"/>
    <p:sldMasterId id="2147483775" r:id="rId10"/>
    <p:sldMasterId id="2147483788" r:id="rId11"/>
  </p:sldMasterIdLst>
  <p:notesMasterIdLst>
    <p:notesMasterId r:id="rId39"/>
  </p:notesMasterIdLst>
  <p:sldIdLst>
    <p:sldId id="256" r:id="rId12"/>
    <p:sldId id="321" r:id="rId13"/>
    <p:sldId id="323" r:id="rId14"/>
    <p:sldId id="355" r:id="rId15"/>
    <p:sldId id="317" r:id="rId16"/>
    <p:sldId id="318" r:id="rId17"/>
    <p:sldId id="356" r:id="rId18"/>
    <p:sldId id="325" r:id="rId19"/>
    <p:sldId id="350" r:id="rId20"/>
    <p:sldId id="351" r:id="rId21"/>
    <p:sldId id="352" r:id="rId22"/>
    <p:sldId id="358" r:id="rId23"/>
    <p:sldId id="357" r:id="rId24"/>
    <p:sldId id="315" r:id="rId25"/>
    <p:sldId id="316" r:id="rId26"/>
    <p:sldId id="328" r:id="rId27"/>
    <p:sldId id="353" r:id="rId28"/>
    <p:sldId id="354" r:id="rId29"/>
    <p:sldId id="360" r:id="rId30"/>
    <p:sldId id="359" r:id="rId31"/>
    <p:sldId id="345" r:id="rId32"/>
    <p:sldId id="361" r:id="rId33"/>
    <p:sldId id="347" r:id="rId34"/>
    <p:sldId id="346" r:id="rId35"/>
    <p:sldId id="348" r:id="rId36"/>
    <p:sldId id="349" r:id="rId37"/>
    <p:sldId id="362" r:id="rId38"/>
  </p:sldIdLst>
  <p:sldSz cx="12192000" cy="6858000"/>
  <p:notesSz cx="6799263" cy="987583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D685"/>
    <a:srgbClr val="FFFF99"/>
    <a:srgbClr val="FFFF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158" autoAdjust="0"/>
  </p:normalViewPr>
  <p:slideViewPr>
    <p:cSldViewPr snapToGrid="0">
      <p:cViewPr varScale="1">
        <p:scale>
          <a:sx n="95" d="100"/>
          <a:sy n="95" d="100"/>
        </p:scale>
        <p:origin x="115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691E7-9D35-407F-BDA6-F278179C8574}" type="datetimeFigureOut">
              <a:rPr lang="uk-UA" smtClean="0"/>
              <a:t>16.12.2020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927" y="4691023"/>
            <a:ext cx="5439410" cy="444412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380332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1342" y="9380332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27538-C613-4A73-A2CE-2E3A38E2983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583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>
                <a:solidFill>
                  <a:prstClr val="black"/>
                </a:solidFill>
              </a:rPr>
              <a:pPr/>
              <a:t>23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866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0709">
              <a:defRPr/>
            </a:pPr>
            <a:r>
              <a:rPr lang="uk-UA" altLang="ru-RU" dirty="0">
                <a:latin typeface="Times New Roman" pitchFamily="18" charset="0"/>
              </a:rPr>
              <a:t>Аудитор, надаючи рекомендації повинен сам відповісти на питання</a:t>
            </a:r>
            <a:endParaRPr lang="ru-RU" altLang="ru-RU" dirty="0">
              <a:latin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>
                <a:solidFill>
                  <a:prstClr val="black"/>
                </a:solidFill>
              </a:rPr>
              <a:pPr/>
              <a:t>24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670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latin typeface="Times New Roman" pitchFamily="18" charset="0"/>
              </a:rPr>
              <a:t>О</a:t>
            </a:r>
            <a:r>
              <a:rPr lang="uk-UA" altLang="ru-RU" dirty="0" err="1" smtClean="0">
                <a:latin typeface="Times New Roman" pitchFamily="18" charset="0"/>
              </a:rPr>
              <a:t>снови</a:t>
            </a:r>
            <a:r>
              <a:rPr lang="uk-UA" altLang="ru-RU" dirty="0" smtClean="0">
                <a:latin typeface="Times New Roman" pitchFamily="18" charset="0"/>
              </a:rPr>
              <a:t> для успішного проведення цього етапу діяльності внутрішнього аудиту мають бути закладені при підготовці самих рекомендацій. У розділі 3.3. цього посібника було зазначено, що для забезпечення можливості подальшого відстеження результатів їх впровадження, самі рекомендації повинні відповідати низці ключових правил, зокрема, вони мають: </a:t>
            </a:r>
          </a:p>
          <a:p>
            <a:pPr eaLnBrk="1" hangingPunct="1"/>
            <a:r>
              <a:rPr lang="uk-UA" altLang="ru-RU" dirty="0" smtClean="0">
                <a:latin typeface="Times New Roman" pitchFamily="18" charset="0"/>
              </a:rPr>
              <a:t>- містити конкретні, доцільні та економічні заходи (це означає, що кошти на проведення заходів не повинні перевищувати очікуваного ефекту);</a:t>
            </a:r>
          </a:p>
          <a:p>
            <a:pPr eaLnBrk="1" hangingPunct="1"/>
            <a:r>
              <a:rPr lang="uk-UA" altLang="ru-RU" dirty="0" smtClean="0">
                <a:latin typeface="Times New Roman" pitchFamily="18" charset="0"/>
              </a:rPr>
              <a:t>- за кожним заходом визначати відповідальних виконавців і чіткі терміни виконання. Якщо реалізація одного заходу, передбачає декілька виконавців усі вони мають бути визначені, при чому для кожного з них доцільно встановити персональні терміни. В подальшому, у разі невиконання заходу, це дозволить чітко розмежувати сфери відповідальності та встановити хто із співвиконавців і на якому етапі не забезпечив його реалізації;</a:t>
            </a:r>
          </a:p>
          <a:p>
            <a:pPr eaLnBrk="1" hangingPunct="1"/>
            <a:r>
              <a:rPr lang="uk-UA" altLang="ru-RU" dirty="0" smtClean="0">
                <a:latin typeface="Times New Roman" pitchFamily="18" charset="0"/>
              </a:rPr>
              <a:t>- бути орієнтовані на конкретний результат (містити очікуваний результат їх впровадження), досягнення якого також має бути чітко визначено у часі;</a:t>
            </a:r>
          </a:p>
          <a:p>
            <a:pPr eaLnBrk="1" hangingPunct="1"/>
            <a:r>
              <a:rPr lang="uk-UA" altLang="ru-RU" dirty="0" smtClean="0">
                <a:latin typeface="Times New Roman" pitchFamily="18" charset="0"/>
              </a:rPr>
              <a:t>- за можливості визначати методи, періодичність та часові рамки процесу відстеження / моніторингу.</a:t>
            </a:r>
            <a:endParaRPr lang="ru-RU" altLang="ru-RU" dirty="0" smtClean="0">
              <a:latin typeface="Times New Roman" pitchFamily="18" charset="0"/>
            </a:endParaRPr>
          </a:p>
          <a:p>
            <a:endParaRPr lang="uk-UA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>
                <a:solidFill>
                  <a:prstClr val="black"/>
                </a:solidFill>
              </a:rPr>
              <a:pPr/>
              <a:t>26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80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E72F-1677-49B7-BF5B-982D670DDBB3}" type="datetime1">
              <a:rPr lang="uk-UA" smtClean="0"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0325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70C1-653D-4D8A-BA6A-DF98F021F95E}" type="datetime1">
              <a:rPr lang="uk-UA" smtClean="0"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446152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F6CE-F654-46AC-A26E-406C6DFB228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67012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8ED73-A06A-4967-91A8-72FFDF56B071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599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B0CF1-FB61-402B-A801-D6F124434964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3885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70C1-653D-4D8A-BA6A-DF98F021F95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73146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19F3-0A8E-4EFF-BFBC-F95631CDCCC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68544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hpVoettek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prstClr val="black">
                    <a:tint val="75000"/>
                  </a:prstClr>
                </a:solidFill>
              </a:rPr>
              <a:t>Kyiv, January  2016</a:t>
            </a:r>
          </a:p>
        </p:txBody>
      </p:sp>
      <p:sp>
        <p:nvSpPr>
          <p:cNvPr id="6" name="shpPagina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50330-C68F-4B83-85E5-17F2E5E977F8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‹№›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75425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E72F-1677-49B7-BF5B-982D670DDBB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5515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A148-78D3-402B-AA0E-9EFFF3472066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90252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49" y="458948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281B-77AF-473D-ABCC-58C0FC68590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22345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9588-C154-448C-B7E8-CC09D84B6050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401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19F3-0A8E-4EFF-BFBC-F95631CDCCCE}" type="datetime1">
              <a:rPr lang="uk-UA" smtClean="0"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250622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7EE00-DC68-413D-B94E-331218CA761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57340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685C-388D-4A26-BFEF-2986BE93337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10089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F6CE-F654-46AC-A26E-406C6DFB228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84942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8ED73-A06A-4967-91A8-72FFDF56B071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56843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B0CF1-FB61-402B-A801-D6F124434964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18459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70C1-653D-4D8A-BA6A-DF98F021F95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30121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19F3-0A8E-4EFF-BFBC-F95631CDCCC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28880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hpVoettek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prstClr val="black">
                    <a:tint val="75000"/>
                  </a:prstClr>
                </a:solidFill>
              </a:rPr>
              <a:t>Kyiv, January  2016</a:t>
            </a:r>
          </a:p>
        </p:txBody>
      </p:sp>
      <p:sp>
        <p:nvSpPr>
          <p:cNvPr id="6" name="shpPagina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50330-C68F-4B83-85E5-17F2E5E977F8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‹№›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24141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E72F-1677-49B7-BF5B-982D670DDBB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27370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A148-78D3-402B-AA0E-9EFFF3472066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308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hpVoettek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Kyiv, January  2016</a:t>
            </a:r>
          </a:p>
        </p:txBody>
      </p:sp>
      <p:sp>
        <p:nvSpPr>
          <p:cNvPr id="6" name="shpPagina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50330-C68F-4B83-85E5-17F2E5E977F8}" type="slidenum">
              <a:rPr lang="nl-NL"/>
              <a:pPr>
                <a:defRPr/>
              </a:pPr>
              <a:t>‹№›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928079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49" y="458948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281B-77AF-473D-ABCC-58C0FC68590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3069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9588-C154-448C-B7E8-CC09D84B6050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26942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7EE00-DC68-413D-B94E-331218CA761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14257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685C-388D-4A26-BFEF-2986BE93337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69465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F6CE-F654-46AC-A26E-406C6DFB228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83928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8ED73-A06A-4967-91A8-72FFDF56B071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92237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B0CF1-FB61-402B-A801-D6F124434964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4692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70C1-653D-4D8A-BA6A-DF98F021F95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86077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19F3-0A8E-4EFF-BFBC-F95631CDCCC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28680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hpVoettek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prstClr val="black">
                    <a:tint val="75000"/>
                  </a:prstClr>
                </a:solidFill>
              </a:rPr>
              <a:t>Kyiv, January  2016</a:t>
            </a:r>
          </a:p>
        </p:txBody>
      </p:sp>
      <p:sp>
        <p:nvSpPr>
          <p:cNvPr id="6" name="shpPagina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50330-C68F-4B83-85E5-17F2E5E977F8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‹№›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473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54E72F-1677-49B7-BF5B-982D670DDBB3}" type="datetime1">
              <a:rPr lang="uk-UA" smtClean="0"/>
              <a:t>16.12.2020</a:t>
            </a:fld>
            <a:endParaRPr lang="uk-UA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6673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9A148-78D3-402B-AA0E-9EFFF3472066}" type="datetime1">
              <a:rPr lang="uk-UA" smtClean="0"/>
              <a:t>16.12.2020</a:t>
            </a:fld>
            <a:endParaRPr lang="uk-UA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9732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15281B-77AF-473D-ABCC-58C0FC68590A}" type="datetime1">
              <a:rPr lang="uk-UA" smtClean="0"/>
              <a:t>16.12.2020</a:t>
            </a:fld>
            <a:endParaRPr lang="uk-UA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3288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F19588-C154-448C-B7E8-CC09D84B6050}" type="datetime1">
              <a:rPr lang="uk-UA" smtClean="0"/>
              <a:t>16.12.2020</a:t>
            </a:fld>
            <a:endParaRPr lang="uk-UA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71097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57EE00-DC68-413D-B94E-331218CA761D}" type="datetime1">
              <a:rPr lang="uk-UA" smtClean="0"/>
              <a:t>16.12.2020</a:t>
            </a:fld>
            <a:endParaRPr lang="uk-UA"/>
          </a:p>
        </p:txBody>
      </p:sp>
      <p:sp>
        <p:nvSpPr>
          <p:cNvPr id="8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9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72583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32685C-388D-4A26-BFEF-2986BE933373}" type="datetime1">
              <a:rPr lang="uk-UA" smtClean="0"/>
              <a:t>16.12.2020</a:t>
            </a:fld>
            <a:endParaRPr lang="uk-UA"/>
          </a:p>
        </p:txBody>
      </p:sp>
      <p:sp>
        <p:nvSpPr>
          <p:cNvPr id="4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5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86545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D8F6CE-F654-46AC-A26E-406C6DFB228F}" type="datetime1">
              <a:rPr lang="uk-UA" smtClean="0"/>
              <a:t>16.12.2020</a:t>
            </a:fld>
            <a:endParaRPr lang="uk-UA"/>
          </a:p>
        </p:txBody>
      </p:sp>
      <p:sp>
        <p:nvSpPr>
          <p:cNvPr id="3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4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011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A148-78D3-402B-AA0E-9EFFF3472066}" type="datetime1">
              <a:rPr lang="uk-UA" smtClean="0"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35092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C8ED73-A06A-4967-91A8-72FFDF56B071}" type="datetime1">
              <a:rPr lang="uk-UA" smtClean="0"/>
              <a:t>16.12.2020</a:t>
            </a:fld>
            <a:endParaRPr lang="uk-UA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9560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uk-UA" noProof="0" smtClean="0"/>
              <a:t>Клацніть піктограму, щоб додати зображення</a:t>
            </a:r>
            <a:endParaRPr lang="uk-UA" noProof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FB0CF1-FB61-402B-A801-D6F124434964}" type="datetime1">
              <a:rPr lang="uk-UA" smtClean="0"/>
              <a:t>16.12.2020</a:t>
            </a:fld>
            <a:endParaRPr lang="uk-UA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17073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C170C1-653D-4D8A-BA6A-DF98F021F95E}" type="datetime1">
              <a:rPr lang="uk-UA" smtClean="0"/>
              <a:t>16.12.2020</a:t>
            </a:fld>
            <a:endParaRPr lang="uk-UA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5945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EC19F3-0A8E-4EFF-BFBC-F95631CDCCCE}" type="datetime1">
              <a:rPr lang="uk-UA" smtClean="0"/>
              <a:t>16.12.2020</a:t>
            </a:fld>
            <a:endParaRPr lang="uk-UA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53341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і об'єкт поверх текст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10972800" cy="21859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B719F-B8FF-4ED3-B605-3A7BD37F5EFA}" type="datetime1">
              <a:rPr lang="uk-UA" smtClean="0"/>
              <a:t>16.12.2020</a:t>
            </a:fld>
            <a:endParaRPr lang="uk-UA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396672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і текст поверх об'є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10972800" cy="21859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B719F-B8FF-4ED3-B605-3A7BD37F5EFA}" type="datetime1">
              <a:rPr lang="uk-UA" smtClean="0"/>
              <a:t>16.12.2020</a:t>
            </a:fld>
            <a:endParaRPr lang="uk-UA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8778575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B719F-B8FF-4ED3-B605-3A7BD37F5EFA}" type="datetime1">
              <a:rPr lang="uk-UA" smtClean="0"/>
              <a:t>16.12.2020</a:t>
            </a:fld>
            <a:endParaRPr lang="uk-UA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856313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1422400" y="304801"/>
            <a:ext cx="10058400" cy="14319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Таблица 2">
            <a:extLst/>
          </p:cNvPr>
          <p:cNvSpPr>
            <a:spLocks noGrp="1"/>
          </p:cNvSpPr>
          <p:nvPr>
            <p:ph type="tbl" idx="1"/>
          </p:nvPr>
        </p:nvSpPr>
        <p:spPr>
          <a:xfrm>
            <a:off x="1422400" y="1981200"/>
            <a:ext cx="10058400" cy="4114800"/>
          </a:xfrm>
        </p:spPr>
        <p:txBody>
          <a:bodyPr/>
          <a:lstStyle/>
          <a:p>
            <a:pPr lvl="0"/>
            <a:r>
              <a:rPr lang="uk-UA" noProof="0" smtClean="0"/>
              <a:t>Вставлення таблиці</a:t>
            </a:r>
            <a:endParaRPr lang="ru-RU" noProof="0"/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>
          <a:xfrm>
            <a:off x="1422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9F8B719F-B8FF-4ED3-B605-3A7BD37F5EFA}" type="datetime1">
              <a:rPr lang="uk-UA" smtClean="0"/>
              <a:t>16.12.2020</a:t>
            </a:fld>
            <a:endParaRPr lang="uk-UA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>
          <a:xfrm>
            <a:off x="89408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02493499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E72F-1677-49B7-BF5B-982D670DDBB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923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A148-78D3-402B-AA0E-9EFFF3472066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55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49" y="458948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281B-77AF-473D-ABCC-58C0FC68590A}" type="datetime1">
              <a:rPr lang="uk-UA" smtClean="0"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72823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281B-77AF-473D-ABCC-58C0FC68590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1654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9588-C154-448C-B7E8-CC09D84B6050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6591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7EE00-DC68-413D-B94E-331218CA761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1340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685C-388D-4A26-BFEF-2986BE93337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3792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F6CE-F654-46AC-A26E-406C6DFB228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454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8ED73-A06A-4967-91A8-72FFDF56B071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818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B0CF1-FB61-402B-A801-D6F124434964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1388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70C1-653D-4D8A-BA6A-DF98F021F95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5160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19F3-0A8E-4EFF-BFBC-F95631CDCCC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8178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E72F-1677-49B7-BF5B-982D670DDBB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773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9588-C154-448C-B7E8-CC09D84B6050}" type="datetime1">
              <a:rPr lang="uk-UA" smtClean="0"/>
              <a:t>16.12.2020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38535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A148-78D3-402B-AA0E-9EFFF3472066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6658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281B-77AF-473D-ABCC-58C0FC68590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2281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9588-C154-448C-B7E8-CC09D84B6050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096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7EE00-DC68-413D-B94E-331218CA761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6697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685C-388D-4A26-BFEF-2986BE93337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1729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F6CE-F654-46AC-A26E-406C6DFB228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6376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8ED73-A06A-4967-91A8-72FFDF56B071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7007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B0CF1-FB61-402B-A801-D6F124434964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3552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70C1-653D-4D8A-BA6A-DF98F021F95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0790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19F3-0A8E-4EFF-BFBC-F95631CDCCC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510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7EE00-DC68-413D-B94E-331218CA761D}" type="datetime1">
              <a:rPr lang="uk-UA" smtClean="0"/>
              <a:t>16.12.2020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43669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E72F-1677-49B7-BF5B-982D670DDBB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4888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A148-78D3-402B-AA0E-9EFFF3472066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6299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281B-77AF-473D-ABCC-58C0FC68590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394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9588-C154-448C-B7E8-CC09D84B6050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65706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7EE00-DC68-413D-B94E-331218CA761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95030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685C-388D-4A26-BFEF-2986BE93337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36668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F6CE-F654-46AC-A26E-406C6DFB228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18140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8ED73-A06A-4967-91A8-72FFDF56B071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77010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B0CF1-FB61-402B-A801-D6F124434964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19681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70C1-653D-4D8A-BA6A-DF98F021F95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308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685C-388D-4A26-BFEF-2986BE933373}" type="datetime1">
              <a:rPr lang="uk-UA" smtClean="0"/>
              <a:t>16.12.2020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031104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19F3-0A8E-4EFF-BFBC-F95631CDCCC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6561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E72F-1677-49B7-BF5B-982D670DDBB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201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A148-78D3-402B-AA0E-9EFFF3472066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64455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281B-77AF-473D-ABCC-58C0FC68590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82901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9588-C154-448C-B7E8-CC09D84B6050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18386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7EE00-DC68-413D-B94E-331218CA761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24605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685C-388D-4A26-BFEF-2986BE93337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7852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F6CE-F654-46AC-A26E-406C6DFB228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60559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8ED73-A06A-4967-91A8-72FFDF56B071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72903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B0CF1-FB61-402B-A801-D6F124434964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593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F6CE-F654-46AC-A26E-406C6DFB228F}" type="datetime1">
              <a:rPr lang="uk-UA" smtClean="0"/>
              <a:t>16.12.2020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398009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70C1-653D-4D8A-BA6A-DF98F021F95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46847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19F3-0A8E-4EFF-BFBC-F95631CDCCC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33596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E72F-1677-49B7-BF5B-982D670DDBB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19461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A148-78D3-402B-AA0E-9EFFF3472066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0100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281B-77AF-473D-ABCC-58C0FC68590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59071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9588-C154-448C-B7E8-CC09D84B6050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59530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7EE00-DC68-413D-B94E-331218CA761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55556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685C-388D-4A26-BFEF-2986BE93337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7035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F6CE-F654-46AC-A26E-406C6DFB228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50005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8ED73-A06A-4967-91A8-72FFDF56B071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864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8ED73-A06A-4967-91A8-72FFDF56B071}" type="datetime1">
              <a:rPr lang="uk-UA" smtClean="0"/>
              <a:t>16.12.2020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139557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B0CF1-FB61-402B-A801-D6F124434964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70510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70C1-653D-4D8A-BA6A-DF98F021F95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77971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19F3-0A8E-4EFF-BFBC-F95631CDCCC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44282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E72F-1677-49B7-BF5B-982D670DDBB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65655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A148-78D3-402B-AA0E-9EFFF3472066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36018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281B-77AF-473D-ABCC-58C0FC68590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66133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9588-C154-448C-B7E8-CC09D84B6050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65349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7EE00-DC68-413D-B94E-331218CA761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21533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685C-388D-4A26-BFEF-2986BE93337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28050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F6CE-F654-46AC-A26E-406C6DFB228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028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B0CF1-FB61-402B-A801-D6F124434964}" type="datetime1">
              <a:rPr lang="uk-UA" smtClean="0"/>
              <a:t>16.12.2020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772218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8ED73-A06A-4967-91A8-72FFDF56B071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02416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B0CF1-FB61-402B-A801-D6F124434964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03235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170C1-653D-4D8A-BA6A-DF98F021F95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17503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19F3-0A8E-4EFF-BFBC-F95631CDCCC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099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E72F-1677-49B7-BF5B-982D670DDBB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21342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A148-78D3-402B-AA0E-9EFFF3472066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77748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49" y="458948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281B-77AF-473D-ABCC-58C0FC68590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50499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9588-C154-448C-B7E8-CC09D84B6050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1049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7EE00-DC68-413D-B94E-331218CA761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49403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2685C-388D-4A26-BFEF-2986BE933373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653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Relationship Id="rId14" Type="http://schemas.openxmlformats.org/officeDocument/2006/relationships/image" Target="../media/image1.jp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slideLayout" Target="../slideLayouts/slideLayout129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719F-B8FF-4ED3-B605-3A7BD37F5EFA}" type="datetime1">
              <a:rPr lang="uk-UA" smtClean="0"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7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553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719F-B8FF-4ED3-B605-3A7BD37F5EF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7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963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719F-B8FF-4ED3-B605-3A7BD37F5EF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7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37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</a:p>
        </p:txBody>
      </p:sp>
      <p:sp>
        <p:nvSpPr>
          <p:cNvPr id="1028" name="Rectangle 4">
            <a:extLst/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fld id="{9F8B719F-B8FF-4ED3-B605-3A7BD37F5EFA}" type="datetime1">
              <a:rPr lang="uk-UA" smtClean="0"/>
              <a:t>16.12.2020</a:t>
            </a:fld>
            <a:endParaRPr lang="uk-UA"/>
          </a:p>
        </p:txBody>
      </p:sp>
      <p:sp>
        <p:nvSpPr>
          <p:cNvPr id="1029" name="Rectangle 5">
            <a:extLst/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endParaRPr lang="uk-UA"/>
          </a:p>
        </p:txBody>
      </p:sp>
      <p:sp>
        <p:nvSpPr>
          <p:cNvPr id="1030" name="Rectangle 6">
            <a:extLst/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190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719F-B8FF-4ED3-B605-3A7BD37F5EF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50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719F-B8FF-4ED3-B605-3A7BD37F5EF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77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719F-B8FF-4ED3-B605-3A7BD37F5EF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478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719F-B8FF-4ED3-B605-3A7BD37F5EF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486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719F-B8FF-4ED3-B605-3A7BD37F5EF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25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719F-B8FF-4ED3-B605-3A7BD37F5EF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278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719F-B8FF-4ED3-B605-3A7BD37F5EFA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7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683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mof.gov.ua/storage/files/%D0%BF%D0%BE%D1%81%D1%96%D0%B1%D0%BD%D0%B8%D0%BA_%D0%86%D0%BD%D1%81%D1%82%D1%80%D1%83%D0%BC%D0%B5%D0%BD%D1%82%D0%B0%D1%80%D1%96%D0%B9_%D0%B2%D0%BD%D1%83%D1%82%D1%80%D1%96%D1%88%D0%BD%D1%8C%D0%BE%D0%B3%D0%BE_%D0%B0%D1%83%D0%B4%D0%B8%D1%82%D1%83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mof.gov.ua/storage/files/%D0%BF%D0%BE%D1%81%D1%96%D0%B1%D0%BD%D0%B8%D0%BA_%D0%86%D0%BD%D1%81%D1%82%D1%80%D1%83%D0%BC%D0%B5%D0%BD%D1%82%D0%B0%D1%80%D1%96%D0%B9_%D0%B2%D0%BD%D1%83%D1%82%D1%80%D1%96%D1%88%D0%BD%D1%8C%D0%BE%D0%B3%D0%BE_%D0%B0%D1%83%D0%B4%D0%B8%D1%82%D1%83.pdf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fu-logo-V2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" y="-1536"/>
            <a:ext cx="4239572" cy="1205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3" descr="imag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37" y="5438399"/>
            <a:ext cx="11033760" cy="14932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903516" y="1268412"/>
            <a:ext cx="11059885" cy="4076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ru-RU" sz="4800" b="1" dirty="0" err="1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Виконання</a:t>
            </a:r>
            <a:r>
              <a:rPr lang="ru-RU" altLang="ru-RU" sz="48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4800" b="1" dirty="0" err="1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аудиторського</a:t>
            </a:r>
            <a:r>
              <a:rPr lang="ru-RU" altLang="ru-RU" sz="48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4800" b="1" dirty="0" err="1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завдання</a:t>
            </a:r>
            <a:r>
              <a:rPr lang="ru-RU" altLang="ru-RU" sz="48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та </a:t>
            </a:r>
            <a:r>
              <a:rPr lang="ru-RU" altLang="ru-RU" sz="4800" b="1" dirty="0" err="1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документування</a:t>
            </a:r>
            <a:r>
              <a:rPr lang="ru-RU" altLang="ru-RU" sz="48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4800" b="1" dirty="0" err="1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його</a:t>
            </a:r>
            <a:r>
              <a:rPr lang="ru-RU" altLang="ru-RU" sz="48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4800" b="1" dirty="0" err="1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результатів</a:t>
            </a:r>
            <a:endParaRPr lang="ru-RU" altLang="ru-RU" sz="4800" b="1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37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248" y="9382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аудиторських знахідок </a:t>
            </a: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(із пілотного проекту з аудиту ефективності в КМДА):</a:t>
            </a:r>
            <a:endParaRPr lang="uk-UA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тексту 2"/>
          <p:cNvSpPr>
            <a:spLocks noGrp="1"/>
          </p:cNvSpPr>
          <p:nvPr>
            <p:ph idx="1"/>
          </p:nvPr>
        </p:nvSpPr>
        <p:spPr>
          <a:xfrm>
            <a:off x="848248" y="1296237"/>
            <a:ext cx="10515600" cy="4790291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uk-UA" dirty="0" smtClean="0"/>
              <a:t>	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Одне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із підпитань,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яке досліджувалось: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"Оцінка своєчасності реєстрації заяв щодо надання дозволу". </a:t>
            </a:r>
            <a:endParaRPr lang="uk-UA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У матриці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планування дослідження в межах вивчення цього підпитання документальній перевірці та аналізу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мали підлягати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заяви та/або аналітичні дані у вигляді реєстру заяв про надання дозволу на розміщення зовнішньої реклами, що надійшли за 2015 рік та І-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півріччя 2016 року, а критерієм оцінки визначено наявність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більше 5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випадків несвоєчасної реєстрації заяв.</a:t>
            </a:r>
          </a:p>
          <a:p>
            <a:pPr marL="0" indent="0" algn="just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Відповідно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етапі проведення дослідження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здійснено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кількісний аналіз статистичних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даних щодо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заяв про надання дозволу на розміщення зовнішньої реклами, даних Департаменту (Центру) надання адміністративних послуг міста Києва та даних автоматизованої системи обліку АРМ «Град».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результатами такого аналізу встановлено, що за період з 01.01.2015 по 30.06.2016 ДМА зареєстровано 8375 заяв, з яких з порушенням встановлених строків (від 3 до 140 робочих днів) зареєстровано 8117 заяв, що становить майже 97% від загальної кількості.</a:t>
            </a:r>
          </a:p>
          <a:p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50330-C68F-4B83-85E5-17F2E5E977F8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52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ctrTitle"/>
          </p:nvPr>
        </p:nvSpPr>
        <p:spPr>
          <a:xfrm>
            <a:off x="1333324" y="160774"/>
            <a:ext cx="10664408" cy="141681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</a:t>
            </a:r>
            <a:r>
              <a:rPr lang="ru-RU" sz="31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31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знахідок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1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1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установи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пілотного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проекту з аудиту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КМДА):</a:t>
            </a:r>
          </a:p>
        </p:txBody>
      </p:sp>
      <p:sp>
        <p:nvSpPr>
          <p:cNvPr id="17413" name="Прямоугольник 2"/>
          <p:cNvSpPr>
            <a:spLocks noChangeArrowheads="1"/>
          </p:cNvSpPr>
          <p:nvPr/>
        </p:nvSpPr>
        <p:spPr bwMode="auto">
          <a:xfrm>
            <a:off x="1631950" y="835025"/>
            <a:ext cx="89281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 i="1">
              <a:solidFill>
                <a:prstClr val="white"/>
              </a:solidFill>
              <a:latin typeface="Times New Roman" pitchFamily="18" charset="0"/>
            </a:endParaRPr>
          </a:p>
          <a:p>
            <a:pPr algn="just"/>
            <a:r>
              <a:rPr lang="ru-RU" i="1">
                <a:solidFill>
                  <a:prstClr val="white"/>
                </a:solidFill>
                <a:latin typeface="Times New Roman" pitchFamily="18" charset="0"/>
              </a:rPr>
              <a:t>               </a:t>
            </a:r>
          </a:p>
          <a:p>
            <a:pPr algn="just"/>
            <a:endParaRPr lang="uk-UA" i="1">
              <a:solidFill>
                <a:prstClr val="white"/>
              </a:solidFill>
              <a:latin typeface="Times New Roman" pitchFamily="18" charset="0"/>
            </a:endParaRPr>
          </a:p>
          <a:p>
            <a:pPr algn="just"/>
            <a:endParaRPr lang="uk-UA" i="1">
              <a:solidFill>
                <a:prstClr val="white"/>
              </a:solidFill>
              <a:latin typeface="Times New Roman" pitchFamily="18" charset="0"/>
            </a:endParaRPr>
          </a:p>
          <a:p>
            <a:pPr algn="just"/>
            <a:endParaRPr lang="uk-UA" i="1">
              <a:solidFill>
                <a:prstClr val="white"/>
              </a:solidFill>
              <a:latin typeface="Times New Roman" pitchFamily="18" charset="0"/>
            </a:endParaRPr>
          </a:p>
          <a:p>
            <a:pPr algn="just"/>
            <a:endParaRPr lang="ru-RU">
              <a:solidFill>
                <a:prstClr val="white"/>
              </a:solidFill>
              <a:latin typeface="Times New Roman" pitchFamily="18" charset="0"/>
            </a:endParaRPr>
          </a:p>
          <a:p>
            <a:pPr algn="just"/>
            <a:r>
              <a:rPr lang="ru-RU" i="1">
                <a:solidFill>
                  <a:prstClr val="white"/>
                </a:solidFill>
                <a:latin typeface="Times New Roman" pitchFamily="18" charset="0"/>
              </a:rPr>
              <a:t>  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6394" y="1863148"/>
            <a:ext cx="8470516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uk-UA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Недосконала організація процесу призводить до систематичних випадків недотримання ДМА встановлених термінів на етапах: 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uk-UA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реєстрації заяв 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uk-UA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 погодження дозвільних справ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uk-UA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 та погодження проектів розпоряджень </a:t>
            </a:r>
            <a:r>
              <a:rPr lang="uk-UA" sz="2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КМДА.</a:t>
            </a:r>
          </a:p>
          <a:p>
            <a:pPr algn="just">
              <a:defRPr/>
            </a:pPr>
            <a:r>
              <a:rPr lang="uk-UA" sz="2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>
              <a:defRPr/>
            </a:pPr>
            <a:r>
              <a:rPr lang="uk-UA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0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існуючі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недоліки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системі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видачі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дозвільної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документації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призводять</a:t>
            </a:r>
            <a:r>
              <a:rPr lang="ru-RU" sz="2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розміщення</a:t>
            </a:r>
            <a:r>
              <a:rPr lang="ru-RU" sz="2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значної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кількості </a:t>
            </a:r>
            <a:r>
              <a:rPr lang="ru-RU" sz="20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рекламних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sz="20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дозволів</a:t>
            </a:r>
            <a:r>
              <a:rPr lang="ru-RU" sz="2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0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оформлення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демонтаж </a:t>
            </a:r>
            <a:r>
              <a:rPr lang="ru-RU" sz="2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таких </a:t>
            </a:r>
            <a:r>
              <a:rPr lang="ru-RU" sz="20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подальшому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потребують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значних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ресурсних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2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defRPr/>
            </a:pPr>
            <a:r>
              <a:rPr lang="uk-UA" sz="2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>
              <a:defRPr/>
            </a:pPr>
            <a:r>
              <a:rPr lang="uk-UA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en-US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Затримка </a:t>
            </a:r>
            <a:r>
              <a:rPr lang="uk-UA" sz="2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видачі </a:t>
            </a:r>
            <a:r>
              <a:rPr lang="uk-UA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дозволів </a:t>
            </a:r>
            <a:r>
              <a:rPr lang="uk-UA" sz="2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призводить до недоотримання коштів </a:t>
            </a:r>
            <a:r>
              <a:rPr lang="uk-UA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бюджетом міста </a:t>
            </a:r>
            <a:r>
              <a:rPr lang="uk-UA" sz="2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Києва</a:t>
            </a:r>
            <a:endParaRPr lang="en-US" sz="20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9" name="Рисунок 16" descr="images (1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3139" y="2049863"/>
            <a:ext cx="2330575" cy="38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400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0"/>
            <a:ext cx="10515600" cy="1325563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 знахідки</a:t>
            </a:r>
            <a:endParaRPr lang="uk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12295" y="1665559"/>
            <a:ext cx="8498305" cy="505593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Аудиторські знахідки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 бути точними та конкретними, а не загальними.</a:t>
            </a: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Оцінка внутрішнього контролю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 повинна надаватися якомога точніше, вказуючи на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ті елементи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системи, які не спрацьовують, і зазначаючи причини їх недієвості.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Необхідно уникати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таких виразів як «внутрішній контроль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неефективний або нерезультативний, реалізується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неналежним чином», якщо відсутні додаткові пояснення та їх зв'язок із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впливом та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імовірністю появи ризиків.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8513" y="2209080"/>
            <a:ext cx="3246972" cy="396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29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8621" y="0"/>
            <a:ext cx="10515600" cy="1325563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Збалансований підхід</a:t>
            </a:r>
            <a:endParaRPr lang="uk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50232" y="1825625"/>
            <a:ext cx="10503567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 неупередженого та збалансованого підходу до проведення внутрішнього аудиту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доцільно звертати увагу не лише на встановлені невідповідності, але й на позитивні зміни або аспекти у діяльності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є об’єктом аудиту (у випадку їх наявності протягом досліджуваного періоду).</a:t>
            </a: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5854" r="13764"/>
          <a:stretch/>
        </p:blipFill>
        <p:spPr>
          <a:xfrm>
            <a:off x="3737810" y="4112705"/>
            <a:ext cx="4872789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72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816135" y="270505"/>
            <a:ext cx="8229600" cy="552450"/>
          </a:xfrm>
          <a:ln/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 докази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0202" y="1594024"/>
            <a:ext cx="9897627" cy="486706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uk-UA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Аудиторські </a:t>
            </a:r>
            <a:r>
              <a:rPr lang="uk-UA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 -</a:t>
            </a:r>
            <a:r>
              <a:rPr lang="uk-U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зібрана та задокументована надійна інформація, яку використовує аудитор для обґрунтування висновків за результатами внутрішнього аудиту. </a:t>
            </a:r>
            <a:endParaRPr lang="uk-UA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uk-UA" sz="3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Види аудиторських доказів:</a:t>
            </a:r>
            <a:endParaRPr lang="uk-UA" sz="3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документальні докази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що включають документи, звіти, нормативні акти, внутрішні регулюючі документи, реєстри, листи, контракти, інвойси, тощо;</a:t>
            </a:r>
          </a:p>
          <a:p>
            <a:pPr>
              <a:lnSpc>
                <a:spcPct val="90000"/>
              </a:lnSpc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докази, отримані за результатами інтерв’ю; </a:t>
            </a:r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аналітичні докази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що включають виписки із рахунків, розрахунки, графіки та інші докази, отримані за результатами аналітичних процедур;</a:t>
            </a:r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фізичні докази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що включають спостереження, фотографію, тощо.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22" y="3135086"/>
            <a:ext cx="1879042" cy="289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5851" y="110532"/>
            <a:ext cx="10751736" cy="1085222"/>
          </a:xfrm>
          <a:ln/>
        </p:spPr>
        <p:txBody>
          <a:bodyPr>
            <a:noAutofit/>
          </a:bodyPr>
          <a:lstStyle/>
          <a:p>
            <a:pPr algn="ctr"/>
            <a:r>
              <a:rPr lang="uk-UA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ключові характеристики аудиторських </a:t>
            </a:r>
            <a:r>
              <a:rPr lang="uk-UA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доказів:</a:t>
            </a:r>
            <a:r>
              <a:rPr lang="uk-UA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85128" y="1950113"/>
            <a:ext cx="8229600" cy="4033838"/>
          </a:xfrm>
        </p:spPr>
        <p:txBody>
          <a:bodyPr>
            <a:normAutofit lnSpcReduction="10000"/>
          </a:bodyPr>
          <a:lstStyle/>
          <a:p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Достатність -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Стосується кількості. </a:t>
            </a:r>
            <a:r>
              <a:rPr lang="uk-UA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Скільки доказів необхідно для підготовки аудиторського висновку?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Релевантність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 аудиторські докази відповідають цілям і питанням аудиту та чи підтверджують аудиторські висновки?</a:t>
            </a:r>
          </a:p>
          <a:p>
            <a:endParaRPr lang="uk-UA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Надійність - </a:t>
            </a:r>
            <a:r>
              <a:rPr lang="uk-UA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Наскільки надійним є джерело та походження зібраних доказів?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212" y="1993167"/>
            <a:ext cx="2621507" cy="380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49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77200" y="6245225"/>
            <a:ext cx="2133600" cy="476250"/>
          </a:xfrm>
          <a:noFill/>
          <a:extLst/>
        </p:spPr>
        <p:txBody>
          <a:bodyPr/>
          <a:lstStyle>
            <a:lvl1pPr algn="ctr" eaLnBrk="0" hangingPunct="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 eaLnBrk="0" hangingPunct="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 eaLnBrk="0" hangingPunct="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 eaLnBrk="0" hangingPunct="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 eaLnBrk="0" hangingPunct="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5157D0AD-AD50-468C-85BA-AC215FF34CFB}" type="slidenum">
              <a:rPr lang="ru-RU" altLang="uk-UA">
                <a:effectLst/>
                <a:latin typeface="Arial" panose="020B0604020202020204" pitchFamily="34" charset="0"/>
              </a:rPr>
              <a:pPr algn="r" eaLnBrk="1" hangingPunct="1"/>
              <a:t>16</a:t>
            </a:fld>
            <a:endParaRPr lang="ru-RU" altLang="uk-UA">
              <a:effectLst/>
              <a:latin typeface="Arial" panose="020B0604020202020204" pitchFamily="34" charset="0"/>
            </a:endParaRPr>
          </a:p>
        </p:txBody>
      </p:sp>
      <p:sp>
        <p:nvSpPr>
          <p:cNvPr id="225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76141" y="152400"/>
            <a:ext cx="10530671" cy="1103644"/>
          </a:xfrm>
        </p:spPr>
        <p:txBody>
          <a:bodyPr>
            <a:normAutofit/>
          </a:bodyPr>
          <a:lstStyle/>
          <a:p>
            <a:pPr algn="ctr"/>
            <a:r>
              <a:rPr lang="uk-UA" altLang="uk-UA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 отримання аудиторських доказів</a:t>
            </a:r>
            <a:r>
              <a:rPr lang="en-US" altLang="uk-UA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uk-UA" altLang="uk-UA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uk-UA" sz="4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03386" y="1487156"/>
            <a:ext cx="10567516" cy="4474866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uk-UA" alt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законодавча та нормативно-правова база;</a:t>
            </a:r>
          </a:p>
          <a:p>
            <a:pPr>
              <a:lnSpc>
                <a:spcPct val="80000"/>
              </a:lnSpc>
            </a:pPr>
            <a:r>
              <a:rPr lang="uk-UA" alt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паспорти бюджетних програм та звіти про їх виконання;</a:t>
            </a:r>
          </a:p>
          <a:p>
            <a:pPr>
              <a:lnSpc>
                <a:spcPct val="80000"/>
              </a:lnSpc>
            </a:pPr>
            <a:r>
              <a:rPr lang="uk-UA" alt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дані первинних </a:t>
            </a:r>
            <a:r>
              <a:rPr lang="uk-UA" alt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документів;</a:t>
            </a:r>
            <a:endParaRPr lang="uk-UA" alt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uk-UA" alt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uk-UA" alt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бюджетна, статистична, податкова та інші види звітності;</a:t>
            </a:r>
          </a:p>
          <a:p>
            <a:pPr>
              <a:lnSpc>
                <a:spcPct val="80000"/>
              </a:lnSpc>
            </a:pPr>
            <a:r>
              <a:rPr lang="uk-UA" alt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розрахунки, кошториси, калькуляції, договори, накази, розпорядження;</a:t>
            </a:r>
          </a:p>
          <a:p>
            <a:pPr>
              <a:lnSpc>
                <a:spcPct val="80000"/>
              </a:lnSpc>
            </a:pPr>
            <a:r>
              <a:rPr lang="uk-UA" alt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uk-UA" alt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отримані за результатами експертних перевірок, лабораторних </a:t>
            </a:r>
            <a:r>
              <a:rPr lang="uk-UA" alt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аналізів;</a:t>
            </a:r>
            <a:endParaRPr lang="uk-UA" alt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uk-UA" alt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скарги, звернення, запити </a:t>
            </a:r>
            <a:r>
              <a:rPr lang="uk-UA" alt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державних органів</a:t>
            </a:r>
            <a:r>
              <a:rPr lang="uk-UA" alt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фізичних та юридичних осіб;</a:t>
            </a:r>
          </a:p>
          <a:p>
            <a:pPr>
              <a:lnSpc>
                <a:spcPct val="80000"/>
              </a:lnSpc>
            </a:pPr>
            <a:r>
              <a:rPr lang="uk-UA" alt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оформлені </a:t>
            </a:r>
            <a:r>
              <a:rPr lang="uk-UA" alt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дані, отримані за результатами проведення анкетування, інтерв'ювання, опитування;</a:t>
            </a:r>
          </a:p>
          <a:p>
            <a:pPr>
              <a:lnSpc>
                <a:spcPct val="80000"/>
              </a:lnSpc>
            </a:pPr>
            <a:r>
              <a:rPr lang="uk-UA" alt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інші документи та </a:t>
            </a:r>
            <a:r>
              <a:rPr lang="uk-UA" alt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матеріали.</a:t>
            </a:r>
            <a:endParaRPr lang="uk-UA" alt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uk-UA" alt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uk-UA" altLang="uk-UA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Цей список не є виключним.</a:t>
            </a:r>
            <a:endParaRPr lang="ru-RU" altLang="uk-UA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6697" y="4612131"/>
            <a:ext cx="2934121" cy="223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574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20038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Підготовка висновків</a:t>
            </a:r>
            <a:endParaRPr lang="uk-UA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Місце для вмісту 5"/>
          <p:cNvSpPr>
            <a:spLocks noGrp="1"/>
          </p:cNvSpPr>
          <p:nvPr>
            <p:ph idx="1"/>
          </p:nvPr>
        </p:nvSpPr>
        <p:spPr>
          <a:xfrm>
            <a:off x="868346" y="1504078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результатами порівняння (зіставлення) зібраних даних із критеріями оцінки </a:t>
            </a:r>
            <a:r>
              <a:rPr lang="uk-UA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формуються висновки.</a:t>
            </a:r>
          </a:p>
          <a:p>
            <a:pPr marL="0" indent="0" algn="just">
              <a:buNone/>
            </a:pPr>
            <a:endParaRPr lang="uk-UA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обґрунтування висновків проводиться </a:t>
            </a:r>
            <a:r>
              <a:rPr lang="uk-UA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 зібраних аудиторських доказів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метою визначення їх достатності, надійності та </a:t>
            </a:r>
            <a:r>
              <a:rPr lang="uk-UA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релевантності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17</a:t>
            </a:fld>
            <a:endParaRPr lang="uk-UA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3305" y="4825069"/>
            <a:ext cx="2861164" cy="2032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29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Підготовка висновків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2037346" y="2261937"/>
            <a:ext cx="3982453" cy="391502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uk-UA" sz="3300" dirty="0" smtClean="0"/>
              <a:t>	</a:t>
            </a:r>
            <a:r>
              <a:rPr lang="uk-UA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 </a:t>
            </a:r>
            <a:r>
              <a:rPr lang="uk-UA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аудиторському звіті містять </a:t>
            </a:r>
            <a:r>
              <a:rPr lang="uk-UA" sz="33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обґрунтовані підсумки за результатами аналізу та оцінки зібраних даних</a:t>
            </a:r>
            <a:r>
              <a:rPr lang="uk-UA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 до питань внутрішнього аудиту</a:t>
            </a:r>
            <a:r>
              <a:rPr lang="uk-UA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Місце для вмісту 6"/>
          <p:cNvSpPr>
            <a:spLocks noGrp="1"/>
          </p:cNvSpPr>
          <p:nvPr>
            <p:ph sz="half" idx="2"/>
          </p:nvPr>
        </p:nvSpPr>
        <p:spPr>
          <a:xfrm>
            <a:off x="8342736" y="2669726"/>
            <a:ext cx="3738872" cy="4114331"/>
          </a:xfrm>
        </p:spPr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uk-UA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 до </a:t>
            </a:r>
            <a:r>
              <a:rPr lang="uk-UA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цілей внутрішнього аудиту складається загальний висновок. </a:t>
            </a:r>
            <a:r>
              <a:rPr lang="uk-UA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його складанням остаточно оцінюється аргументованість тверджень й аудиторських доказів.</a:t>
            </a:r>
          </a:p>
          <a:p>
            <a:endParaRPr lang="uk-UA" sz="28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91" y="1848654"/>
            <a:ext cx="1671941" cy="16599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426" y="2669727"/>
            <a:ext cx="1677683" cy="167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21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5506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 висновки (знахідки) мають враховувати наступні особливості:</a:t>
            </a:r>
            <a:endParaRPr lang="uk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630904" y="1825625"/>
            <a:ext cx="8722895" cy="4351338"/>
          </a:xfrm>
        </p:spPr>
        <p:txBody>
          <a:bodyPr>
            <a:normAutofit/>
          </a:bodyPr>
          <a:lstStyle/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вони не повинні бути неочікуваними (кожен висновок (знахідка) має бути обґрунтованим доказовою базою); </a:t>
            </a: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вони повинні бути пов’язані із цілями аудиту (тобто представляти відповідь на проблему, визначену ще до початку проведення аудиту); </a:t>
            </a: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вони повинні бути чіткими, короткими та не містити неоднозначних тверджень (не повинні переобтяжуватися деталями, представлення яких є у додатках).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073" y="2714042"/>
            <a:ext cx="2253831" cy="2253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04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5559" y="73725"/>
            <a:ext cx="10248481" cy="1232562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Етапи виконання аудиторського завдання:</a:t>
            </a:r>
            <a:endParaRPr lang="uk-UA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893924" y="1386673"/>
            <a:ext cx="8580455" cy="4780242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збір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аналіз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даних </a:t>
            </a:r>
            <a:r>
              <a:rPr lang="uk-UA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(ЩО Є?)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indent="0" algn="just">
              <a:buNone/>
            </a:pPr>
            <a:endParaRPr lang="uk-UA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порівняння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їх із попередньо визначеними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критеріями </a:t>
            </a:r>
            <a:r>
              <a:rPr lang="uk-UA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(ЯК ПОВИННО БУТИ?)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buNone/>
            </a:pPr>
            <a:endParaRPr lang="uk-UA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 доказової бази за кожним питанням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аудиту;</a:t>
            </a:r>
          </a:p>
          <a:p>
            <a:pPr marL="0" indent="0" algn="just">
              <a:buNone/>
            </a:pPr>
            <a:endParaRPr lang="uk-UA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підготовка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висновків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рекомендацій за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результатами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аудиту.</a:t>
            </a: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2</a:t>
            </a:fld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891" y="1669377"/>
            <a:ext cx="1774090" cy="438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06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8621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 рекомендації</a:t>
            </a:r>
            <a:endParaRPr lang="uk-UA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38200" y="1665288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 надаватися, якщо існує потреба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удосконаленні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діяльності, що досліджувалася, а у процесі проведення аудиту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зібрано достатню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доказову базу, що підтверджує таку потребу. </a:t>
            </a: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знахідки, виявлені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причини проблем та/або ризиків є основою для розробки належних рекомендацій.</a:t>
            </a: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1769" y="4410893"/>
            <a:ext cx="4165912" cy="231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06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imag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37" y="6382363"/>
            <a:ext cx="11033760" cy="14932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429000" y="1332247"/>
            <a:ext cx="7543800" cy="5256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uk-UA" altLang="ru-RU" dirty="0" smtClean="0">
                <a:solidFill>
                  <a:prstClr val="black"/>
                </a:solidFill>
                <a:latin typeface="Times New Roman" pitchFamily="18" charset="0"/>
              </a:rPr>
              <a:t>1. Проблема або ризик</a:t>
            </a:r>
          </a:p>
          <a:p>
            <a:pPr marL="609600" indent="-609600">
              <a:buFontTx/>
              <a:buNone/>
            </a:pPr>
            <a:r>
              <a:rPr lang="uk-UA" altLang="ru-RU" dirty="0" smtClean="0">
                <a:solidFill>
                  <a:prstClr val="black"/>
                </a:solidFill>
                <a:latin typeface="Times New Roman" pitchFamily="18" charset="0"/>
              </a:rPr>
              <a:t>	2. Причина</a:t>
            </a:r>
          </a:p>
          <a:p>
            <a:pPr marL="609600" indent="-609600">
              <a:buFontTx/>
              <a:buNone/>
            </a:pPr>
            <a:endParaRPr lang="uk-UA" altLang="ru-RU" sz="1400" dirty="0" smtClean="0">
              <a:solidFill>
                <a:prstClr val="black"/>
              </a:solidFill>
              <a:latin typeface="Times New Roman" pitchFamily="18" charset="0"/>
            </a:endParaRPr>
          </a:p>
          <a:p>
            <a:pPr marL="609600" indent="-609600">
              <a:buFontTx/>
              <a:buNone/>
            </a:pPr>
            <a:r>
              <a:rPr lang="uk-UA" altLang="ru-RU" dirty="0" smtClean="0">
                <a:solidFill>
                  <a:prstClr val="black"/>
                </a:solidFill>
                <a:latin typeface="Times New Roman" pitchFamily="18" charset="0"/>
              </a:rPr>
              <a:t>	3. Рекомендації:</a:t>
            </a:r>
            <a:endParaRPr lang="en-US" altLang="ru-RU" dirty="0" smtClean="0">
              <a:solidFill>
                <a:prstClr val="black"/>
              </a:solidFill>
              <a:latin typeface="Times New Roman" pitchFamily="18" charset="0"/>
            </a:endParaRPr>
          </a:p>
          <a:p>
            <a:pPr marL="609600" indent="-609600">
              <a:buFontTx/>
              <a:buNone/>
            </a:pPr>
            <a:r>
              <a:rPr lang="uk-UA" altLang="ru-RU" dirty="0" smtClean="0">
                <a:solidFill>
                  <a:prstClr val="black"/>
                </a:solidFill>
                <a:latin typeface="Times New Roman" pitchFamily="18" charset="0"/>
              </a:rPr>
              <a:t>	</a:t>
            </a:r>
            <a:r>
              <a:rPr lang="uk-UA" altLang="ru-RU" i="1" dirty="0" smtClean="0">
                <a:solidFill>
                  <a:prstClr val="black"/>
                </a:solidFill>
                <a:latin typeface="Times New Roman" pitchFamily="18" charset="0"/>
              </a:rPr>
              <a:t>   </a:t>
            </a:r>
            <a:r>
              <a:rPr lang="en-US" altLang="ru-RU" i="1" dirty="0" smtClean="0">
                <a:solidFill>
                  <a:prstClr val="black"/>
                </a:solidFill>
                <a:latin typeface="Times New Roman" pitchFamily="18" charset="0"/>
              </a:rPr>
              <a:t>- </a:t>
            </a:r>
            <a:r>
              <a:rPr lang="uk-UA" altLang="ru-RU" i="1" dirty="0" smtClean="0">
                <a:solidFill>
                  <a:prstClr val="black"/>
                </a:solidFill>
                <a:latin typeface="Times New Roman" pitchFamily="18" charset="0"/>
              </a:rPr>
              <a:t>заходи контролю;</a:t>
            </a:r>
          </a:p>
          <a:p>
            <a:pPr marL="609600" indent="-609600">
              <a:buFontTx/>
              <a:buNone/>
            </a:pPr>
            <a:r>
              <a:rPr lang="uk-UA" altLang="ru-RU" i="1" dirty="0" smtClean="0">
                <a:solidFill>
                  <a:prstClr val="black"/>
                </a:solidFill>
                <a:latin typeface="Times New Roman" pitchFamily="18" charset="0"/>
              </a:rPr>
              <a:t>		- терміни; </a:t>
            </a:r>
          </a:p>
          <a:p>
            <a:pPr marL="609600" indent="-609600">
              <a:buFontTx/>
              <a:buNone/>
            </a:pPr>
            <a:r>
              <a:rPr lang="uk-UA" altLang="ru-RU" i="1" dirty="0" smtClean="0">
                <a:solidFill>
                  <a:prstClr val="black"/>
                </a:solidFill>
                <a:latin typeface="Times New Roman" pitchFamily="18" charset="0"/>
              </a:rPr>
              <a:t>		- виконавці.</a:t>
            </a:r>
          </a:p>
          <a:p>
            <a:pPr marL="609600" indent="-609600">
              <a:buFontTx/>
              <a:buNone/>
            </a:pPr>
            <a:r>
              <a:rPr lang="uk-UA" altLang="ru-RU" dirty="0" smtClean="0">
                <a:solidFill>
                  <a:prstClr val="black"/>
                </a:solidFill>
                <a:latin typeface="Times New Roman" pitchFamily="18" charset="0"/>
              </a:rPr>
              <a:t>     	4. Очікуваний ефект</a:t>
            </a:r>
          </a:p>
          <a:p>
            <a:pPr marL="609600" indent="-609600">
              <a:buFontTx/>
              <a:buNone/>
            </a:pPr>
            <a:endParaRPr lang="uk-UA" altLang="ru-RU" sz="1600" dirty="0" smtClean="0">
              <a:solidFill>
                <a:prstClr val="black"/>
              </a:solidFill>
              <a:latin typeface="Times New Roman" pitchFamily="18" charset="0"/>
            </a:endParaRPr>
          </a:p>
          <a:p>
            <a:pPr marL="609600" indent="-609600">
              <a:buFontTx/>
              <a:buNone/>
            </a:pPr>
            <a:r>
              <a:rPr lang="uk-UA" altLang="ru-RU" dirty="0" smtClean="0">
                <a:solidFill>
                  <a:prstClr val="black"/>
                </a:solidFill>
                <a:latin typeface="Times New Roman" pitchFamily="18" charset="0"/>
              </a:rPr>
              <a:t>		     5. Моніторинг</a:t>
            </a:r>
            <a:endParaRPr lang="ru-RU" altLang="ru-RU" dirty="0" smtClean="0">
              <a:solidFill>
                <a:prstClr val="black"/>
              </a:solidFill>
              <a:latin typeface="Times New Roman" pitchFamily="18" charset="0"/>
            </a:endParaRPr>
          </a:p>
        </p:txBody>
      </p:sp>
      <p:pic>
        <p:nvPicPr>
          <p:cNvPr id="10" name="Picture 8" descr="ANd9GcSF-bKRc5wzxJo2VZnx0hiTiH9rvFjkIzwNrZa0Rh1LhQyjmq0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9076" y="3568154"/>
            <a:ext cx="2160588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5"/>
          <p:cNvSpPr>
            <a:spLocks noChangeArrowheads="1"/>
          </p:cNvSpPr>
          <p:nvPr/>
        </p:nvSpPr>
        <p:spPr bwMode="auto">
          <a:xfrm rot="15592646">
            <a:off x="593051" y="2872555"/>
            <a:ext cx="4529230" cy="817234"/>
          </a:xfrm>
          <a:prstGeom prst="curvedDownArrow">
            <a:avLst>
              <a:gd name="adj1" fmla="val 148626"/>
              <a:gd name="adj2" fmla="val 297253"/>
              <a:gd name="adj3" fmla="val 33333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 altLang="uk-UA" dirty="0">
              <a:solidFill>
                <a:srgbClr val="5B9BD5">
                  <a:lumMod val="40000"/>
                  <a:lumOff val="60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 rot="16200000">
            <a:off x="2997337" y="2115344"/>
            <a:ext cx="1187450" cy="503238"/>
          </a:xfrm>
          <a:prstGeom prst="curvedDownArrow">
            <a:avLst>
              <a:gd name="adj1" fmla="val 47192"/>
              <a:gd name="adj2" fmla="val 94385"/>
              <a:gd name="adj3" fmla="val 33333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 altLang="uk-UA" dirty="0">
              <a:solidFill>
                <a:srgbClr val="5B9BD5">
                  <a:lumMod val="40000"/>
                  <a:lumOff val="60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 rot="15032400">
            <a:off x="3711496" y="5256332"/>
            <a:ext cx="863600" cy="655638"/>
          </a:xfrm>
          <a:prstGeom prst="curvedDownArrow">
            <a:avLst>
              <a:gd name="adj1" fmla="val 26344"/>
              <a:gd name="adj2" fmla="val 52688"/>
              <a:gd name="adj3" fmla="val 33333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 altLang="uk-UA" dirty="0">
              <a:solidFill>
                <a:srgbClr val="5B9BD5">
                  <a:lumMod val="40000"/>
                  <a:lumOff val="60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05802" y="154111"/>
            <a:ext cx="10621108" cy="834106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Хід думок при підготовці аудиторських рекомендацій</a:t>
            </a:r>
            <a:endParaRPr lang="uk-UA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12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536" y="0"/>
            <a:ext cx="10936705" cy="13255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Належним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чином 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підготовлені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містять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відповіді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33137" y="1325563"/>
            <a:ext cx="11758863" cy="5395912"/>
          </a:xfrm>
        </p:spPr>
        <p:txBody>
          <a:bodyPr>
            <a:noAutofit/>
          </a:bodyPr>
          <a:lstStyle/>
          <a:p>
            <a:pPr algn="just"/>
            <a:r>
              <a:rPr lang="uk-UA" sz="23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Чому</a:t>
            </a:r>
            <a:r>
              <a:rPr lang="uk-UA" sz="2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Належні рекомендації дають пояснення чому щось повинно бути зроблено. </a:t>
            </a:r>
            <a:endParaRPr lang="uk-UA" sz="2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3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Хто</a:t>
            </a:r>
            <a:r>
              <a:rPr lang="uk-UA" sz="2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Належні рекомендації визначають, хто повинен це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робити (чітко 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бути визначений відповідальний 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виконавець). </a:t>
            </a:r>
          </a:p>
          <a:p>
            <a:pPr algn="just"/>
            <a:r>
              <a:rPr lang="uk-UA" sz="23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uk-UA" sz="2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Належні рекомендації дають пояснення, що повинно бути зроблено. Недостатньо до аудиторського висновку «Методологія/процедура не дотримуються» сформулювати рекомендацію «Забезпечити дотримання процедури». Потрібно чітко зазначити перелік конкретних заходів, які рекомендується вжити для того, щоб удосконалити системи управління, внутрішнього контролю, у тому числі управління ризиками, чи інші аспекти діяльності стосовно яких проводився внутрішній аудит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23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</a:t>
            </a:r>
            <a:r>
              <a:rPr lang="uk-UA" sz="2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Належні рекомендації повинні пояснювати, як повинно бути зроблено. Якщо аудитор не може рекомендувати яким чином вирішити проблему, він повинен рекомендувати вжиття заходів із її вирішення</a:t>
            </a:r>
            <a:r>
              <a:rPr lang="uk-UA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23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</a:t>
            </a:r>
            <a:r>
              <a:rPr lang="uk-UA" sz="2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Належні рекомендації вказують коли це повинно бути зроблено. Не завжди аудитори можуть вказувати часові межі реалізації рекомендацій, однак можуть рекомендувати розробку відповідного плану-графіка.</a:t>
            </a: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9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754" y="134014"/>
            <a:ext cx="10208288" cy="911016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Приклад з пілотного проекту</a:t>
            </a:r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Місце для вмісту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7631749"/>
              </p:ext>
            </p:extLst>
          </p:nvPr>
        </p:nvGraphicFramePr>
        <p:xfrm>
          <a:off x="582804" y="1386674"/>
          <a:ext cx="11304396" cy="5194996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505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13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73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13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74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84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069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5288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28320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6529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Рекомендовані заходи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Відповідальні </a:t>
                      </a:r>
                      <a:r>
                        <a:rPr lang="uk-UA" sz="1300" b="1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виконавці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Термін </a:t>
                      </a:r>
                      <a:r>
                        <a:rPr lang="uk-UA" sz="13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виконання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Очікуваний результат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Індикатор / показник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176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91895" algn="l"/>
                        </a:tabLst>
                      </a:pPr>
                      <a:r>
                        <a:rPr lang="uk-UA" sz="1300" b="1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Заходи </a:t>
                      </a:r>
                      <a:r>
                        <a:rPr lang="uk-UA" sz="13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відстеження </a:t>
                      </a:r>
                      <a:r>
                        <a:rPr lang="uk-UA" sz="1300" b="1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uk-UA" sz="13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моніторингу), періодичність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Суб’єкти здійснення </a:t>
                      </a:r>
                      <a:r>
                        <a:rPr lang="uk-UA" sz="13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відстеження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 звітування</a:t>
                      </a:r>
                      <a:endParaRPr lang="uk-UA" sz="1300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Отримувачі звіту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20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Розробити Порядок розподілу справ між адвокатами, в якому визначити чіткі механізми такого розподілу, критерії, гранично допустимі коефіцієнти навантаження </a:t>
                      </a:r>
                      <a:r>
                        <a:rPr lang="uk-UA" sz="13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адвокатів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Управління </a:t>
                      </a:r>
                      <a:r>
                        <a:rPr lang="uk-UA" sz="13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стратегічного розвитку; Відділ правового аналізу і </a:t>
                      </a:r>
                      <a:r>
                        <a:rPr lang="uk-UA" sz="13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нормопроек</a:t>
                      </a:r>
                      <a:r>
                        <a:rPr lang="ru-RU" sz="13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300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тування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кінця </a:t>
                      </a:r>
                      <a:r>
                        <a:rPr lang="uk-UA" sz="13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13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uk-UA" sz="13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3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Зменшення кількості фактів надання неякісної БВПД (зменшення кількості скарг, випадків невідповідності, виявлених за результатами моніторингу)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i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Кількість </a:t>
                      </a:r>
                      <a:r>
                        <a:rPr lang="uk-UA" sz="1300" i="1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скарг на неякісну БВПД; </a:t>
                      </a:r>
                      <a:endParaRPr lang="uk-UA" sz="1300" i="1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i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300" i="1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Кількість виявлених (за результатами моніторингу якості тощо) випадків недотримання адвокатами Стандартів якості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Моніторинг дотримання / виконання Порядку і Методики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Постійно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Відділ </a:t>
                      </a:r>
                      <a:r>
                        <a:rPr lang="uk-UA" sz="13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забезпечення  якості правової допомоги та підвищення кваліфікації </a:t>
                      </a:r>
                      <a:r>
                        <a:rPr lang="uk-UA" sz="13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адвокатів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Доповідна (службова) записка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</a:t>
                      </a:r>
                      <a:endParaRPr lang="uk-UA" sz="13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76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422550" y="1376624"/>
            <a:ext cx="6591199" cy="5134708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uk-UA" altLang="ru-RU" sz="3000" b="1" dirty="0" smtClean="0">
              <a:solidFill>
                <a:srgbClr val="A50021"/>
              </a:solidFill>
              <a:latin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uk-UA" altLang="ru-RU" sz="6000" dirty="0">
                <a:latin typeface="Times New Roman" pitchFamily="18" charset="0"/>
              </a:rPr>
              <a:t>доцільними, обґрунтованими та безпосередньо стосуватись визначених цілей</a:t>
            </a:r>
            <a:r>
              <a:rPr lang="uk-UA" altLang="ru-RU" sz="6000" dirty="0" smtClean="0">
                <a:latin typeface="Times New Roman" pitchFamily="18" charset="0"/>
              </a:rPr>
              <a:t>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uk-UA" altLang="ru-RU" sz="2000" dirty="0">
              <a:latin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uk-UA" altLang="ru-RU" sz="6000" dirty="0">
                <a:latin typeface="Times New Roman" pitchFamily="18" charset="0"/>
              </a:rPr>
              <a:t>зрозумілими</a:t>
            </a:r>
            <a:r>
              <a:rPr lang="uk-UA" altLang="ru-RU" sz="6000" dirty="0" smtClean="0">
                <a:latin typeface="Times New Roman" pitchFamily="18" charset="0"/>
              </a:rPr>
              <a:t>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uk-UA" altLang="ru-RU" sz="2000" dirty="0">
              <a:latin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uk-UA" altLang="ru-RU" sz="6000" dirty="0">
                <a:latin typeface="Times New Roman" pitchFamily="18" charset="0"/>
              </a:rPr>
              <a:t>конкретними (тобто максимально чітко визначати особу/коло осіб, відповідальних за їх реалізацію</a:t>
            </a:r>
            <a:r>
              <a:rPr lang="uk-UA" altLang="ru-RU" sz="6000" dirty="0" smtClean="0">
                <a:latin typeface="Times New Roman" pitchFamily="18" charset="0"/>
              </a:rPr>
              <a:t>);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uk-UA" altLang="ru-RU" sz="2000" dirty="0">
              <a:latin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uk-UA" altLang="ru-RU" sz="6000" dirty="0">
                <a:latin typeface="Times New Roman" pitchFamily="18" charset="0"/>
              </a:rPr>
              <a:t>визначеними у часі (одноразовими на конкретну дату, послідовними чи періодичними</a:t>
            </a:r>
            <a:r>
              <a:rPr lang="uk-UA" altLang="ru-RU" sz="6000" dirty="0" smtClean="0">
                <a:latin typeface="Times New Roman" pitchFamily="18" charset="0"/>
              </a:rPr>
              <a:t>);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uk-UA" altLang="ru-RU" sz="2000" dirty="0">
              <a:latin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uk-UA" altLang="ru-RU" sz="6000" dirty="0">
                <a:latin typeface="Times New Roman" pitchFamily="18" charset="0"/>
              </a:rPr>
              <a:t>економними (це означає, що кошти на проведення заходів не повинні перевищувати очікуваного ефекту</a:t>
            </a:r>
            <a:r>
              <a:rPr lang="uk-UA" altLang="ru-RU" sz="6000" dirty="0" smtClean="0">
                <a:latin typeface="Times New Roman" pitchFamily="18" charset="0"/>
              </a:rPr>
              <a:t>).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61" b="-27961"/>
          <a:stretch/>
        </p:blipFill>
        <p:spPr>
          <a:xfrm>
            <a:off x="7405635" y="2816387"/>
            <a:ext cx="4425616" cy="3916009"/>
          </a:xfrm>
          <a:prstGeom prst="rect">
            <a:avLst/>
          </a:prstGeom>
        </p:spPr>
      </p:pic>
      <p:sp>
        <p:nvSpPr>
          <p:cNvPr id="5" name="Овальна виноска 4"/>
          <p:cNvSpPr/>
          <p:nvPr/>
        </p:nvSpPr>
        <p:spPr>
          <a:xfrm>
            <a:off x="8882743" y="1587639"/>
            <a:ext cx="3309257" cy="1215851"/>
          </a:xfrm>
          <a:prstGeom prst="wedgeEllipseCallou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Повір</a:t>
            </a:r>
            <a:r>
              <a:rPr lang="uk-UA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це найкращі рекомендації</a:t>
            </a:r>
            <a:endParaRPr lang="uk-UA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1235947" y="221063"/>
            <a:ext cx="10822075" cy="793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Рекомендовані заходи повинні бути:</a:t>
            </a:r>
            <a:endParaRPr lang="uk-UA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23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imag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37" y="6382363"/>
            <a:ext cx="11033760" cy="14932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251209" y="1340069"/>
            <a:ext cx="11572929" cy="5593294"/>
          </a:xfrm>
        </p:spPr>
        <p:txBody>
          <a:bodyPr>
            <a:normAutofit fontScale="92500" lnSpcReduction="20000"/>
          </a:bodyPr>
          <a:lstStyle/>
          <a:p>
            <a:pPr marL="0" lvl="0" indent="0" algn="just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</a:pPr>
            <a:endParaRPr lang="en-US" altLang="ru-RU" sz="3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uk-UA" altLang="ru-RU" sz="3500" dirty="0" smtClean="0">
                <a:solidFill>
                  <a:srgbClr val="000000"/>
                </a:solidFill>
                <a:latin typeface="Times New Roman" pitchFamily="18" charset="0"/>
              </a:rPr>
              <a:t>Керівник </a:t>
            </a:r>
            <a:r>
              <a:rPr lang="uk-UA" altLang="ru-RU" sz="3500" dirty="0">
                <a:solidFill>
                  <a:srgbClr val="000000"/>
                </a:solidFill>
                <a:latin typeface="Times New Roman" pitchFamily="18" charset="0"/>
              </a:rPr>
              <a:t>може намагатися перекладати </a:t>
            </a:r>
            <a:endParaRPr lang="en-US" altLang="ru-RU" sz="3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uk-UA" altLang="ru-RU" sz="3500" dirty="0" smtClean="0">
                <a:solidFill>
                  <a:srgbClr val="000000"/>
                </a:solidFill>
                <a:latin typeface="Times New Roman" pitchFamily="18" charset="0"/>
              </a:rPr>
              <a:t>відповідальність </a:t>
            </a:r>
            <a:r>
              <a:rPr lang="uk-UA" altLang="ru-RU" sz="3500" dirty="0">
                <a:solidFill>
                  <a:srgbClr val="000000"/>
                </a:solidFill>
                <a:latin typeface="Times New Roman" pitchFamily="18" charset="0"/>
              </a:rPr>
              <a:t>за </a:t>
            </a:r>
            <a:r>
              <a:rPr lang="uk-UA" altLang="ru-RU" sz="3500" dirty="0" smtClean="0">
                <a:solidFill>
                  <a:srgbClr val="000000"/>
                </a:solidFill>
                <a:latin typeface="Times New Roman" pitchFamily="18" charset="0"/>
              </a:rPr>
              <a:t>рекомендації на </a:t>
            </a:r>
            <a:r>
              <a:rPr lang="uk-UA" altLang="ru-RU" sz="3500" dirty="0">
                <a:solidFill>
                  <a:srgbClr val="000000"/>
                </a:solidFill>
                <a:latin typeface="Times New Roman" pitchFamily="18" charset="0"/>
              </a:rPr>
              <a:t>плечі аудитора</a:t>
            </a:r>
            <a:r>
              <a:rPr lang="en-US" altLang="ru-RU" sz="3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uk-UA" altLang="ru-RU" sz="350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uk-UA" altLang="ru-RU" sz="3500" b="1" u="sng" dirty="0">
                <a:solidFill>
                  <a:srgbClr val="000000"/>
                </a:solidFill>
                <a:latin typeface="Times New Roman" pitchFamily="18" charset="0"/>
              </a:rPr>
              <a:t>однак</a:t>
            </a:r>
            <a:r>
              <a:rPr lang="uk-UA" altLang="ru-RU" sz="3500" dirty="0">
                <a:solidFill>
                  <a:srgbClr val="000000"/>
                </a:solidFill>
                <a:latin typeface="Times New Roman" pitchFamily="18" charset="0"/>
              </a:rPr>
              <a:t>: аудитор не повинен займати місце </a:t>
            </a:r>
            <a:r>
              <a:rPr lang="uk-UA" altLang="ru-RU" sz="3500" dirty="0" smtClean="0">
                <a:solidFill>
                  <a:srgbClr val="000000"/>
                </a:solidFill>
                <a:latin typeface="Times New Roman" pitchFamily="18" charset="0"/>
              </a:rPr>
              <a:t>керівника</a:t>
            </a:r>
            <a:r>
              <a:rPr lang="uk-UA" altLang="ru-RU" sz="35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en-US" altLang="ru-RU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uk-UA" altLang="ru-RU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lvl="0" indent="-34290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uk-UA" altLang="ru-RU" sz="2400" i="1" dirty="0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uk-UA" altLang="ru-RU" sz="3500" b="1" i="1" dirty="0">
                <a:solidFill>
                  <a:srgbClr val="000000"/>
                </a:solidFill>
                <a:latin typeface="Times New Roman" pitchFamily="18" charset="0"/>
              </a:rPr>
              <a:t>Окремо слід звернути увагу на необхідність чіткого усвідомлення різниці між аудиторськими </a:t>
            </a:r>
            <a:r>
              <a:rPr lang="uk-UA" altLang="ru-RU" sz="3500" b="1" i="1" dirty="0">
                <a:solidFill>
                  <a:srgbClr val="99CC00"/>
                </a:solidFill>
                <a:latin typeface="Times New Roman" pitchFamily="18" charset="0"/>
              </a:rPr>
              <a:t>рекомендаціями</a:t>
            </a:r>
            <a:r>
              <a:rPr lang="uk-UA" altLang="ru-RU" sz="3500" b="1" i="1" dirty="0">
                <a:solidFill>
                  <a:srgbClr val="000000"/>
                </a:solidFill>
                <a:latin typeface="Times New Roman" pitchFamily="18" charset="0"/>
              </a:rPr>
              <a:t> та обов'язковими </a:t>
            </a:r>
            <a:r>
              <a:rPr lang="uk-UA" altLang="ru-RU" sz="3500" b="1" i="1" dirty="0">
                <a:solidFill>
                  <a:srgbClr val="99CC00"/>
                </a:solidFill>
                <a:latin typeface="Times New Roman" pitchFamily="18" charset="0"/>
              </a:rPr>
              <a:t>вимогами</a:t>
            </a:r>
            <a:r>
              <a:rPr lang="uk-UA" altLang="ru-RU" sz="3500" b="1" i="1" dirty="0">
                <a:solidFill>
                  <a:srgbClr val="000000"/>
                </a:solidFill>
                <a:latin typeface="Times New Roman" pitchFamily="18" charset="0"/>
              </a:rPr>
              <a:t>, складеними на їх основі. В цьому контексті необхідно чітко розмежовувати сфери відповідальності керівника та внутрішнього аудитора</a:t>
            </a:r>
            <a:r>
              <a:rPr lang="ru-RU" altLang="ru-RU" sz="3500" b="1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nl-NL" altLang="ru-RU" sz="3500" b="1" i="1" dirty="0">
              <a:solidFill>
                <a:srgbClr val="000000"/>
              </a:solidFill>
              <a:latin typeface="Times New Roman" pitchFamily="18" charset="0"/>
            </a:endParaRPr>
          </a:p>
          <a:p>
            <a:pPr marL="0" indent="0" algn="just">
              <a:buNone/>
            </a:pPr>
            <a:r>
              <a:rPr lang="uk-UA" altLang="ru-RU" sz="2400" b="1" dirty="0">
                <a:solidFill>
                  <a:srgbClr val="A50021"/>
                </a:solidFill>
                <a:latin typeface="Times New Roman" pitchFamily="18" charset="0"/>
              </a:rPr>
              <a:t/>
            </a:r>
            <a:br>
              <a:rPr lang="uk-UA" altLang="ru-RU" sz="2400" b="1" dirty="0">
                <a:solidFill>
                  <a:srgbClr val="A50021"/>
                </a:solidFill>
                <a:latin typeface="Times New Roman" pitchFamily="18" charset="0"/>
              </a:rPr>
            </a:b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5979" y="1509437"/>
            <a:ext cx="2228159" cy="167589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05802" y="365125"/>
            <a:ext cx="10490478" cy="857041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Впровадження рекомендацій</a:t>
            </a:r>
            <a:endParaRPr lang="uk-UA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25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1053738" y="1447848"/>
            <a:ext cx="6542816" cy="5838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uk-UA" altLang="ru-RU" sz="3200" dirty="0">
                <a:solidFill>
                  <a:srgbClr val="000000"/>
                </a:solidFill>
                <a:latin typeface="Times New Roman" pitchFamily="18" charset="0"/>
              </a:rPr>
              <a:t>Результатом внутрішнього аудиту </a:t>
            </a:r>
            <a:r>
              <a:rPr lang="uk-UA" altLang="ru-RU" sz="3200" dirty="0" smtClean="0">
                <a:solidFill>
                  <a:srgbClr val="000000"/>
                </a:solidFill>
                <a:latin typeface="Times New Roman" pitchFamily="18" charset="0"/>
              </a:rPr>
              <a:t>є </a:t>
            </a:r>
            <a:r>
              <a:rPr lang="uk-UA" altLang="ru-RU" sz="3200" b="1" dirty="0">
                <a:solidFill>
                  <a:srgbClr val="000000"/>
                </a:solidFill>
                <a:latin typeface="Times New Roman" pitchFamily="18" charset="0"/>
              </a:rPr>
              <a:t>"</a:t>
            </a:r>
            <a:r>
              <a:rPr lang="uk-UA" altLang="ru-RU" sz="3200" b="1" u="sng" dirty="0">
                <a:solidFill>
                  <a:srgbClr val="000000"/>
                </a:solidFill>
                <a:latin typeface="Times New Roman" pitchFamily="18" charset="0"/>
              </a:rPr>
              <a:t>додаткова цінність"</a:t>
            </a:r>
            <a:r>
              <a:rPr lang="uk-UA" altLang="ru-RU" sz="3200" b="1" dirty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uk-UA" altLang="ru-RU" sz="3200" dirty="0">
                <a:solidFill>
                  <a:srgbClr val="000000"/>
                </a:solidFill>
                <a:latin typeface="Times New Roman" pitchFamily="18" charset="0"/>
              </a:rPr>
              <a:t>яку отримає установа </a:t>
            </a:r>
            <a:r>
              <a:rPr lang="uk-UA" altLang="ru-RU" sz="3200" b="1" u="sng" dirty="0">
                <a:solidFill>
                  <a:srgbClr val="000000"/>
                </a:solidFill>
                <a:latin typeface="Times New Roman" pitchFamily="18" charset="0"/>
              </a:rPr>
              <a:t>за результатами впровадження </a:t>
            </a:r>
            <a:r>
              <a:rPr lang="uk-UA" altLang="ru-RU" sz="3200" b="1" u="sng" dirty="0">
                <a:solidFill>
                  <a:srgbClr val="009999"/>
                </a:solidFill>
                <a:latin typeface="Times New Roman" pitchFamily="18" charset="0"/>
              </a:rPr>
              <a:t>аудиторських </a:t>
            </a:r>
            <a:r>
              <a:rPr lang="uk-UA" altLang="ru-RU" sz="3200" b="1" u="sng" dirty="0" smtClean="0">
                <a:solidFill>
                  <a:srgbClr val="009999"/>
                </a:solidFill>
                <a:latin typeface="Times New Roman" pitchFamily="18" charset="0"/>
              </a:rPr>
              <a:t>рекомендацій</a:t>
            </a:r>
            <a:r>
              <a:rPr lang="uk-UA" altLang="ru-RU" sz="3200" b="1" dirty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  <a:p>
            <a:pPr algn="just" fontAlgn="base">
              <a:spcAft>
                <a:spcPct val="0"/>
              </a:spcAft>
            </a:pPr>
            <a:endParaRPr lang="uk-UA" altLang="ru-RU" sz="15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 fontAlgn="base">
              <a:spcAft>
                <a:spcPct val="0"/>
              </a:spcAft>
            </a:pPr>
            <a:r>
              <a:rPr lang="uk-UA" altLang="ru-RU" sz="3200" dirty="0" smtClean="0">
                <a:solidFill>
                  <a:srgbClr val="000000"/>
                </a:solidFill>
                <a:latin typeface="Times New Roman" pitchFamily="18" charset="0"/>
              </a:rPr>
              <a:t>Тому </a:t>
            </a:r>
            <a:r>
              <a:rPr lang="uk-UA" altLang="ru-RU" sz="3200" dirty="0">
                <a:solidFill>
                  <a:srgbClr val="000000"/>
                </a:solidFill>
                <a:latin typeface="Times New Roman" pitchFamily="18" charset="0"/>
              </a:rPr>
              <a:t>логічним та остаточним завершенням внутрішнього аудиту є етап </a:t>
            </a:r>
            <a:r>
              <a:rPr lang="uk-UA" altLang="ru-RU" sz="3200" b="1" u="sng" dirty="0">
                <a:solidFill>
                  <a:srgbClr val="000000"/>
                </a:solidFill>
                <a:latin typeface="Times New Roman" pitchFamily="18" charset="0"/>
              </a:rPr>
              <a:t>відстеження результатів впровадження</a:t>
            </a:r>
            <a:r>
              <a:rPr lang="uk-UA" altLang="ru-RU" sz="3200" dirty="0">
                <a:solidFill>
                  <a:srgbClr val="000000"/>
                </a:solidFill>
                <a:latin typeface="Times New Roman" pitchFamily="18" charset="0"/>
              </a:rPr>
              <a:t> аудиторських </a:t>
            </a:r>
            <a:r>
              <a:rPr lang="uk-UA" altLang="ru-RU" sz="3200" dirty="0" smtClean="0">
                <a:solidFill>
                  <a:srgbClr val="000000"/>
                </a:solidFill>
                <a:latin typeface="Times New Roman" pitchFamily="18" charset="0"/>
              </a:rPr>
              <a:t>рекомендацій.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endParaRPr lang="ru-RU" altLang="ru-RU" sz="32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1205802" y="53256"/>
            <a:ext cx="10701495" cy="854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гарно попрацювали???</a:t>
            </a:r>
            <a:endParaRPr lang="uk-UA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9311" y="1447848"/>
            <a:ext cx="3737986" cy="468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21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1758" y="0"/>
            <a:ext cx="10515600" cy="1325563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Відстеження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впровадження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рекомендацій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967789" y="1665287"/>
            <a:ext cx="8706853" cy="4351338"/>
          </a:xfrm>
        </p:spPr>
        <p:txBody>
          <a:bodyPr>
            <a:normAutofit/>
          </a:bodyPr>
          <a:lstStyle/>
          <a:p>
            <a:pPr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підвищує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результативність аудиторських звітів;</a:t>
            </a:r>
          </a:p>
          <a:p>
            <a:pPr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стимулює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осіб, відповідальних за реалізацію визначених заходів, до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практичного впровадження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розроблених рекомендацій;</a:t>
            </a:r>
          </a:p>
          <a:p>
            <a:pPr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оцінює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 аудиторської групи;</a:t>
            </a:r>
          </a:p>
          <a:p>
            <a:pPr algn="just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стимулює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ініціативу до навчання та розвитку, оскільки розроблення та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практична реалізація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 із відстеження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 впровадження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рекомендацій сприяють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підвищенню професійного рівня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набуттю практичного досвіду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16" y="2352384"/>
            <a:ext cx="2695073" cy="2695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0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5559" y="73724"/>
            <a:ext cx="10248482" cy="1325563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Збір даних</a:t>
            </a:r>
            <a:endParaRPr lang="uk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155559" y="1825625"/>
            <a:ext cx="7656007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/>
              <a:t>	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 збору даних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аудиторам слід дотримуватись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затвердженої п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рограми аудиту та підготовленої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матриці планування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дослідження,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яких вже визначено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послідовність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порядок застосування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 аудиту для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 відповідної інформації.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Додаткові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обставини,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з’ясовані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ході дослідження, можуть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бути підставою для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внесення змін до програми аудиту (у разі необхідності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uk-UA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3</a:t>
            </a:fld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3415" y="2323970"/>
            <a:ext cx="2145978" cy="339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05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7590" y="153683"/>
            <a:ext cx="10515600" cy="1325563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методів збору даних</a:t>
            </a:r>
            <a:endParaRPr lang="uk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096126" y="1825625"/>
            <a:ext cx="8257674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Працівники підрозділу внутрішнього аудиту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самостійно визначають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методи,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методичні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прийоми та процедури збору аудиторських доказів, аналізу та оцінки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зібраних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даних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 від об'єкта, цілей і питань внутрішнього аудиту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відповідно до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внутрішніх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 з питань внутрішнього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4</a:t>
            </a:fld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36" y="2067426"/>
            <a:ext cx="2867812" cy="306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74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7"/>
            <a:ext cx="10515600" cy="730144"/>
          </a:xfrm>
          <a:ln/>
        </p:spPr>
        <p:txBody>
          <a:bodyPr>
            <a:normAutofit/>
          </a:bodyPr>
          <a:lstStyle/>
          <a:p>
            <a:pPr algn="ctr"/>
            <a:r>
              <a:rPr lang="uk-UA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збору даних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1982" y="1336431"/>
            <a:ext cx="9696660" cy="4840532"/>
          </a:xfrm>
        </p:spPr>
        <p:txBody>
          <a:bodyPr>
            <a:noAutofit/>
          </a:bodyPr>
          <a:lstStyle/>
          <a:p>
            <a:pPr lvl="1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Тестування заходів контролю;</a:t>
            </a:r>
          </a:p>
          <a:p>
            <a:pPr lvl="1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Документальна перевірка;</a:t>
            </a:r>
          </a:p>
          <a:p>
            <a:pPr lvl="1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Вибірка;</a:t>
            </a:r>
          </a:p>
          <a:p>
            <a:pPr lvl="1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Фактична перевірка, обстеження, спостереження, перевірка на місці;</a:t>
            </a:r>
          </a:p>
          <a:p>
            <a:pPr lvl="1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Опитувальники /анкетування </a:t>
            </a:r>
          </a:p>
          <a:p>
            <a:pPr lvl="1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Інтерв’ю;</a:t>
            </a:r>
          </a:p>
          <a:p>
            <a:pPr lvl="1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 нормативно-правових актів, інших розпорядчих документів;</a:t>
            </a:r>
          </a:p>
          <a:p>
            <a:pPr lvl="1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Експертна оцінка. </a:t>
            </a:r>
          </a:p>
          <a:p>
            <a:pPr lvl="1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2020 році ЦПГ підготовлено 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посібник «Інструментарій внутрішнього аудиту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 algn="ctr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______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тріангуляції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____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8466" y="4917770"/>
            <a:ext cx="1427703" cy="171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70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290375" y="0"/>
            <a:ext cx="10515600" cy="1325563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даних</a:t>
            </a:r>
            <a:endParaRPr lang="en-US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130" name="Tijdelijke aanduiding voor inhoud 2"/>
          <p:cNvSpPr>
            <a:spLocks noGrp="1"/>
          </p:cNvSpPr>
          <p:nvPr>
            <p:ph type="body" idx="1"/>
          </p:nvPr>
        </p:nvSpPr>
        <p:spPr>
          <a:xfrm>
            <a:off x="235299" y="1507253"/>
            <a:ext cx="8546960" cy="478024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Аналітичні процедури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можуть включати:</a:t>
            </a:r>
          </a:p>
          <a:p>
            <a:pPr>
              <a:buFontTx/>
              <a:buChar char="•"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порівняння інформації / даних досліджуваного періоду із подібним бюджетом / звітом за попередні періоди; </a:t>
            </a:r>
          </a:p>
          <a:p>
            <a:pPr>
              <a:buFontTx/>
              <a:buChar char="•"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співставлення та аналіз взаємозв’язків між фінансовими та відповідними нефінансовими даними; </a:t>
            </a:r>
          </a:p>
          <a:p>
            <a:pPr>
              <a:buFontTx/>
              <a:buChar char="•"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 існуючих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зв’язків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між різними елементами;</a:t>
            </a:r>
          </a:p>
          <a:p>
            <a:pPr>
              <a:buFontTx/>
              <a:buChar char="•"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порівняння інформації на іншому операційному рівні або даних із подібними секторами;</a:t>
            </a:r>
          </a:p>
          <a:p>
            <a:pPr>
              <a:buFontTx/>
              <a:buChar char="•"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співвідношення, тенденції тощо. </a:t>
            </a:r>
            <a:endParaRPr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8131" name="Picture 2" descr="https://lh5.googleusercontent.com/-sUf7_3JPr9o/TXZFS6DnNOI/AAAAAAAAAA8/vQ5WWk7tCQg/combined-testing-analys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33469" y="2019719"/>
            <a:ext cx="2860432" cy="375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5362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9253" y="0"/>
            <a:ext cx="10515600" cy="1325563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причинно-наслідкових </a:t>
            </a:r>
            <a:r>
              <a:rPr lang="uk-UA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зв'язків</a:t>
            </a:r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320716" y="1512303"/>
            <a:ext cx="8871284" cy="50206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забезпечення якісного аудиторського дослідження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необхідним є детальний і різнобічний аналіз причин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встановлених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невідповідностей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недоліків, а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 їх вплив на діяльність, яка є об’єктом аудиту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такого аналізу надалі мають допомогти аудитору підготувати конструктивні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щодо вдосконалення тих аспектів діяльності, стосовно яких проводиться аудит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r">
              <a:buNone/>
            </a:pPr>
            <a:r>
              <a:rPr lang="uk-UA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підготовленому  </a:t>
            </a:r>
            <a:r>
              <a:rPr lang="uk-UA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посібнику 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«Інструментарій внутрішнього аудиту</a:t>
            </a:r>
            <a:r>
              <a:rPr lang="uk-UA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міститься опис різних методів проведення аналізу причинно-наслідкових </a:t>
            </a:r>
            <a:r>
              <a:rPr lang="uk-UA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зв'язків</a:t>
            </a:r>
            <a:r>
              <a:rPr lang="uk-UA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50330-C68F-4B83-85E5-17F2E5E977F8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22205" r="17298"/>
          <a:stretch/>
        </p:blipFill>
        <p:spPr>
          <a:xfrm>
            <a:off x="112294" y="2041045"/>
            <a:ext cx="3208422" cy="431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89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	</a:t>
            </a:r>
            <a:r>
              <a:rPr lang="uk-UA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 </a:t>
            </a:r>
            <a:r>
              <a:rPr lang="uk-UA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знахідки – це різниця між фактичним станом об’єкта аудиту та встановленими критеріями </a:t>
            </a:r>
            <a:r>
              <a:rPr lang="uk-UA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uk-UA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Знахідки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отримуються в процесі оцінки аудиторських доказів і їх порівняння зі встановленими критеріями та вказують на те, чи відповідає об’єкт аудиту встановленим критеріям, чи ні. 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50330-C68F-4B83-85E5-17F2E5E977F8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4296" y="4314873"/>
            <a:ext cx="4261473" cy="2066723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1137138" y="301450"/>
            <a:ext cx="9917723" cy="8239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 знахідки</a:t>
            </a:r>
            <a:endParaRPr lang="uk-UA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43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	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Знахідки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 бути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викладені чіткою та логічною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стю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щоб забезпечити легке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 застосовуваних критеріїв, встановлених фактів, а також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підходів щодо визначення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 або ризику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Доцільно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 розглянути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 аудиторських знахідок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точки зору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економічності, ефективності та / або результативності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оскільки це є підставою </a:t>
            </a:r>
            <a:r>
              <a:rPr lang="uk-UA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демонстрації необхідності проведення коригувальних дій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50330-C68F-4B83-85E5-17F2E5E977F8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3924" y="4702629"/>
            <a:ext cx="2854277" cy="202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27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0_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Тема1" id="{44DCC269-8680-4960-B2B1-B561FE74BD34}" vid="{5EC140CD-D64B-4D2A-B307-DD3B3CDA64FD}"/>
    </a:ext>
  </a:extLst>
</a:theme>
</file>

<file path=ppt/theme/theme3.xml><?xml version="1.0" encoding="utf-8"?>
<a:theme xmlns:a="http://schemas.openxmlformats.org/drawingml/2006/main" name="1_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3368</TotalTime>
  <Words>2047</Words>
  <Application>Microsoft Office PowerPoint</Application>
  <PresentationFormat>Широкий екран</PresentationFormat>
  <Paragraphs>212</Paragraphs>
  <Slides>27</Slides>
  <Notes>3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11</vt:i4>
      </vt:variant>
      <vt:variant>
        <vt:lpstr>Заголовки слайдів</vt:lpstr>
      </vt:variant>
      <vt:variant>
        <vt:i4>27</vt:i4>
      </vt:variant>
    </vt:vector>
  </HeadingPairs>
  <TitlesOfParts>
    <vt:vector size="43" baseType="lpstr">
      <vt:lpstr>Arial</vt:lpstr>
      <vt:lpstr>Calibri</vt:lpstr>
      <vt:lpstr>Calibri Light</vt:lpstr>
      <vt:lpstr>Times New Roman</vt:lpstr>
      <vt:lpstr>Wingdings</vt:lpstr>
      <vt:lpstr>Тема Office</vt:lpstr>
      <vt:lpstr>Тема1</vt:lpstr>
      <vt:lpstr>1_Тема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Презентація PowerPoint</vt:lpstr>
      <vt:lpstr>Етапи виконання аудиторського завдання:</vt:lpstr>
      <vt:lpstr>Збір даних</vt:lpstr>
      <vt:lpstr>Визначення методів збору даних</vt:lpstr>
      <vt:lpstr>Методи збору даних</vt:lpstr>
      <vt:lpstr>Аналіз даних</vt:lpstr>
      <vt:lpstr>Аналіз причинно-наслідкових зв'язків </vt:lpstr>
      <vt:lpstr>Презентація PowerPoint</vt:lpstr>
      <vt:lpstr>Презентація PowerPoint</vt:lpstr>
      <vt:lpstr>Приклад аудиторських знахідок  (із пілотного проекту з аудиту ефективності в КМДА):</vt:lpstr>
      <vt:lpstr>Приклад аудиторських знахідок та їх впливу на діяльність установи  (із пілотного проекту з аудиту ефективності в КМДА):</vt:lpstr>
      <vt:lpstr>Аудиторські знахідки</vt:lpstr>
      <vt:lpstr>Збалансований підхід</vt:lpstr>
      <vt:lpstr>Аудиторські докази</vt:lpstr>
      <vt:lpstr>Три ключові характеристики аудиторських доказів: </vt:lpstr>
      <vt:lpstr>Джерела отримання аудиторських доказів: </vt:lpstr>
      <vt:lpstr>Підготовка висновків</vt:lpstr>
      <vt:lpstr>Підготовка висновків</vt:lpstr>
      <vt:lpstr>Аудиторські висновки (знахідки) мають враховувати наступні особливості:</vt:lpstr>
      <vt:lpstr>Аудиторські рекомендації</vt:lpstr>
      <vt:lpstr>Хід думок при підготовці аудиторських рекомендацій</vt:lpstr>
      <vt:lpstr>Належним чином підготовлені рекомендації містять відповіді на такі питання:</vt:lpstr>
      <vt:lpstr>Приклад з пілотного проекту </vt:lpstr>
      <vt:lpstr>Презентація PowerPoint</vt:lpstr>
      <vt:lpstr>Впровадження рекомендацій</vt:lpstr>
      <vt:lpstr>Презентація PowerPoint</vt:lpstr>
      <vt:lpstr>Відстеження результатів впровадження рекомендацій забезпечує такі основні цілі:</vt:lpstr>
    </vt:vector>
  </TitlesOfParts>
  <Company>Minfin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Трощій Ірина Олегівна</dc:creator>
  <cp:lastModifiedBy>Кудрик Галина Петрівна</cp:lastModifiedBy>
  <cp:revision>410</cp:revision>
  <cp:lastPrinted>2019-04-16T09:58:58Z</cp:lastPrinted>
  <dcterms:created xsi:type="dcterms:W3CDTF">2017-06-08T12:07:24Z</dcterms:created>
  <dcterms:modified xsi:type="dcterms:W3CDTF">2020-12-16T14:13:05Z</dcterms:modified>
</cp:coreProperties>
</file>