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3713" r:id="rId2"/>
  </p:sldMasterIdLst>
  <p:notesMasterIdLst>
    <p:notesMasterId r:id="rId30"/>
  </p:notesMasterIdLst>
  <p:sldIdLst>
    <p:sldId id="319" r:id="rId3"/>
    <p:sldId id="300" r:id="rId4"/>
    <p:sldId id="304" r:id="rId5"/>
    <p:sldId id="305" r:id="rId6"/>
    <p:sldId id="270" r:id="rId7"/>
    <p:sldId id="307" r:id="rId8"/>
    <p:sldId id="302" r:id="rId9"/>
    <p:sldId id="312" r:id="rId10"/>
    <p:sldId id="291" r:id="rId11"/>
    <p:sldId id="292" r:id="rId12"/>
    <p:sldId id="311" r:id="rId13"/>
    <p:sldId id="306" r:id="rId14"/>
    <p:sldId id="316" r:id="rId15"/>
    <p:sldId id="272" r:id="rId16"/>
    <p:sldId id="315" r:id="rId17"/>
    <p:sldId id="310" r:id="rId18"/>
    <p:sldId id="308" r:id="rId19"/>
    <p:sldId id="309" r:id="rId20"/>
    <p:sldId id="268" r:id="rId21"/>
    <p:sldId id="280" r:id="rId22"/>
    <p:sldId id="293" r:id="rId23"/>
    <p:sldId id="294" r:id="rId24"/>
    <p:sldId id="297" r:id="rId25"/>
    <p:sldId id="314" r:id="rId26"/>
    <p:sldId id="298" r:id="rId27"/>
    <p:sldId id="276" r:id="rId28"/>
    <p:sldId id="299" r:id="rId29"/>
  </p:sldIdLst>
  <p:sldSz cx="12192000" cy="6858000"/>
  <p:notesSz cx="6799263" cy="98758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D685"/>
    <a:srgbClr val="FFFF99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58" autoAdjust="0"/>
  </p:normalViewPr>
  <p:slideViewPr>
    <p:cSldViewPr snapToGrid="0">
      <p:cViewPr varScale="1">
        <p:scale>
          <a:sx n="95" d="100"/>
          <a:sy n="95" d="100"/>
        </p:scale>
        <p:origin x="11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0A40B-4429-48AE-BFA4-F255F0AF7E5B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E0E40D0-015B-4C82-B5E5-C2C6AF3686F9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 -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процес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оформлення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видачі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дозволів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розміщення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рекламних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засобів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138D01-8E94-461B-943C-EA39BBD0575D}" type="parTrans" cxnId="{A292D2D4-CA32-454B-99EC-6315C9B949F8}">
      <dgm:prSet/>
      <dgm:spPr/>
      <dgm:t>
        <a:bodyPr/>
        <a:lstStyle/>
        <a:p>
          <a:endParaRPr lang="ru-RU"/>
        </a:p>
      </dgm:t>
    </dgm:pt>
    <dgm:pt modelId="{9A834088-7800-417D-898C-6AD6D7356C23}" type="sibTrans" cxnId="{A292D2D4-CA32-454B-99EC-6315C9B949F8}">
      <dgm:prSet/>
      <dgm:spPr/>
      <dgm:t>
        <a:bodyPr/>
        <a:lstStyle/>
        <a:p>
          <a:endParaRPr lang="ru-RU"/>
        </a:p>
      </dgm:t>
    </dgm:pt>
    <dgm:pt modelId="{BFF51EB3-DF10-47E5-AA96-63251342172A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ІІ -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проведення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договірної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роботи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повнота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своєчасність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перерахунків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бюджету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м.Києва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124BD5-733F-4D67-9FEB-B0820CF03F60}" type="parTrans" cxnId="{12151B3D-BCB7-4C1A-8890-1E5253DDDF5F}">
      <dgm:prSet/>
      <dgm:spPr/>
      <dgm:t>
        <a:bodyPr/>
        <a:lstStyle/>
        <a:p>
          <a:endParaRPr lang="ru-RU"/>
        </a:p>
      </dgm:t>
    </dgm:pt>
    <dgm:pt modelId="{2462C6E0-60D6-4C13-BEA0-AB67ADEDFB7E}" type="sibTrans" cxnId="{12151B3D-BCB7-4C1A-8890-1E5253DDDF5F}">
      <dgm:prSet/>
      <dgm:spPr/>
      <dgm:t>
        <a:bodyPr/>
        <a:lstStyle/>
        <a:p>
          <a:endParaRPr lang="ru-RU"/>
        </a:p>
      </dgm:t>
    </dgm:pt>
    <dgm:pt modelId="{E4EE6178-9270-45E6-8690-DC27D40FE7F2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ІІІ -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здійснення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контрольно-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наглядових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функцій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розміщенням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об’єктів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зовнішньої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реклами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0ED18A-05A2-457C-8838-4EBBB169C707}" type="parTrans" cxnId="{398F0E36-2AD9-4FE3-90DA-6483F7EA2DCC}">
      <dgm:prSet/>
      <dgm:spPr/>
      <dgm:t>
        <a:bodyPr/>
        <a:lstStyle/>
        <a:p>
          <a:endParaRPr lang="ru-RU"/>
        </a:p>
      </dgm:t>
    </dgm:pt>
    <dgm:pt modelId="{FF6DE431-5850-4617-BF33-9BA2CF76BB73}" type="sibTrans" cxnId="{398F0E36-2AD9-4FE3-90DA-6483F7EA2DCC}">
      <dgm:prSet/>
      <dgm:spPr/>
      <dgm:t>
        <a:bodyPr/>
        <a:lstStyle/>
        <a:p>
          <a:endParaRPr lang="ru-RU"/>
        </a:p>
      </dgm:t>
    </dgm:pt>
    <dgm:pt modelId="{C0A49104-130B-4837-B85D-AAA6466B55FA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 vert="vert"/>
        <a:lstStyle/>
        <a:p>
          <a:r>
            <a: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пек</a:t>
          </a:r>
          <a:r>
            <a: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71CBAD-9DB1-4588-B25A-0FA99D4C6BD9}" type="sibTrans" cxnId="{089A9D5E-C888-4530-AA6F-038F9E627B80}">
      <dgm:prSet/>
      <dgm:spPr/>
      <dgm:t>
        <a:bodyPr/>
        <a:lstStyle/>
        <a:p>
          <a:endParaRPr lang="ru-RU"/>
        </a:p>
      </dgm:t>
    </dgm:pt>
    <dgm:pt modelId="{54830EC4-15A4-4296-8BC6-4329EAF5F61A}" type="parTrans" cxnId="{089A9D5E-C888-4530-AA6F-038F9E627B80}">
      <dgm:prSet/>
      <dgm:spPr/>
      <dgm:t>
        <a:bodyPr/>
        <a:lstStyle/>
        <a:p>
          <a:endParaRPr lang="ru-RU"/>
        </a:p>
      </dgm:t>
    </dgm:pt>
    <dgm:pt modelId="{ED488C19-3239-4FCC-A535-5362EC2808E5}" type="pres">
      <dgm:prSet presAssocID="{E0C0A40B-4429-48AE-BFA4-F255F0AF7E5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F0E44E-951E-4854-AC32-41685BD924FA}" type="pres">
      <dgm:prSet presAssocID="{C0A49104-130B-4837-B85D-AAA6466B55FA}" presName="root1" presStyleCnt="0"/>
      <dgm:spPr/>
    </dgm:pt>
    <dgm:pt modelId="{8AA25F6B-1A16-4B2F-AC66-452BB1CBB6B0}" type="pres">
      <dgm:prSet presAssocID="{C0A49104-130B-4837-B85D-AAA6466B55FA}" presName="LevelOneTextNode" presStyleLbl="node0" presStyleIdx="0" presStyleCnt="1" custScaleX="127313" custScaleY="24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7E8FDE-8676-4FFB-ACA7-98AE8311CC35}" type="pres">
      <dgm:prSet presAssocID="{C0A49104-130B-4837-B85D-AAA6466B55FA}" presName="level2hierChild" presStyleCnt="0"/>
      <dgm:spPr/>
    </dgm:pt>
    <dgm:pt modelId="{E6EB48A0-854B-4D2B-8541-715428D06EAA}" type="pres">
      <dgm:prSet presAssocID="{48138D01-8E94-461B-943C-EA39BBD0575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0A2D55F-BF3A-4898-92A2-EDC9DA145985}" type="pres">
      <dgm:prSet presAssocID="{48138D01-8E94-461B-943C-EA39BBD0575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CBE9194-2451-47FC-A890-61B49FA1FA71}" type="pres">
      <dgm:prSet presAssocID="{BE0E40D0-015B-4C82-B5E5-C2C6AF3686F9}" presName="root2" presStyleCnt="0"/>
      <dgm:spPr/>
    </dgm:pt>
    <dgm:pt modelId="{AC832F1E-81A6-4FDD-8CAD-178EF3E8057A}" type="pres">
      <dgm:prSet presAssocID="{BE0E40D0-015B-4C82-B5E5-C2C6AF3686F9}" presName="LevelTwoTextNode" presStyleLbl="node2" presStyleIdx="0" presStyleCnt="3" custScaleX="199388" custScaleY="93427" custLinFactNeighborX="-1005" custLinFactNeighborY="-65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ADC973-A6A1-4E7B-BC0F-CF95E22BB924}" type="pres">
      <dgm:prSet presAssocID="{BE0E40D0-015B-4C82-B5E5-C2C6AF3686F9}" presName="level3hierChild" presStyleCnt="0"/>
      <dgm:spPr/>
    </dgm:pt>
    <dgm:pt modelId="{1DE09475-A744-42BC-BD2C-41E33FCDC879}" type="pres">
      <dgm:prSet presAssocID="{19124BD5-733F-4D67-9FEB-B0820CF03F6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8299A05-6875-48A7-9842-46A522E34555}" type="pres">
      <dgm:prSet presAssocID="{19124BD5-733F-4D67-9FEB-B0820CF03F6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52062CD-7E2C-4020-A4A5-39E26BCD338F}" type="pres">
      <dgm:prSet presAssocID="{BFF51EB3-DF10-47E5-AA96-63251342172A}" presName="root2" presStyleCnt="0"/>
      <dgm:spPr/>
    </dgm:pt>
    <dgm:pt modelId="{3A212205-748A-4AC2-8FE6-5551DD6AD54C}" type="pres">
      <dgm:prSet presAssocID="{BFF51EB3-DF10-47E5-AA96-63251342172A}" presName="LevelTwoTextNode" presStyleLbl="node2" presStyleIdx="1" presStyleCnt="3" custScaleX="199388" custScaleY="93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DE9408-8DAD-4C99-937F-81183BB8E03D}" type="pres">
      <dgm:prSet presAssocID="{BFF51EB3-DF10-47E5-AA96-63251342172A}" presName="level3hierChild" presStyleCnt="0"/>
      <dgm:spPr/>
    </dgm:pt>
    <dgm:pt modelId="{7E7B14CC-E982-4048-A914-C349D1136F0C}" type="pres">
      <dgm:prSet presAssocID="{D50ED18A-05A2-457C-8838-4EBBB169C70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AD27321-A57F-4162-9CE3-9C97CA2C6979}" type="pres">
      <dgm:prSet presAssocID="{D50ED18A-05A2-457C-8838-4EBBB169C70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B2801E4-7F7A-432F-B8C1-870CD5BC7EEA}" type="pres">
      <dgm:prSet presAssocID="{E4EE6178-9270-45E6-8690-DC27D40FE7F2}" presName="root2" presStyleCnt="0"/>
      <dgm:spPr/>
    </dgm:pt>
    <dgm:pt modelId="{EACC890D-E1FA-4DF5-88B5-43A071034FCE}" type="pres">
      <dgm:prSet presAssocID="{E4EE6178-9270-45E6-8690-DC27D40FE7F2}" presName="LevelTwoTextNode" presStyleLbl="node2" presStyleIdx="2" presStyleCnt="3" custScaleX="199388" custScaleY="93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DBEDC8-ADFA-4C9F-B119-64F6F4E393ED}" type="pres">
      <dgm:prSet presAssocID="{E4EE6178-9270-45E6-8690-DC27D40FE7F2}" presName="level3hierChild" presStyleCnt="0"/>
      <dgm:spPr/>
    </dgm:pt>
  </dgm:ptLst>
  <dgm:cxnLst>
    <dgm:cxn modelId="{6D967D0B-AC52-43F9-8592-11BC569BF8A8}" type="presOf" srcId="{19124BD5-733F-4D67-9FEB-B0820CF03F60}" destId="{18299A05-6875-48A7-9842-46A522E34555}" srcOrd="1" destOrd="0" presId="urn:microsoft.com/office/officeart/2008/layout/HorizontalMultiLevelHierarchy"/>
    <dgm:cxn modelId="{77426DB4-A8D3-4C60-9313-EC50B9858F40}" type="presOf" srcId="{48138D01-8E94-461B-943C-EA39BBD0575D}" destId="{E6EB48A0-854B-4D2B-8541-715428D06EAA}" srcOrd="0" destOrd="0" presId="urn:microsoft.com/office/officeart/2008/layout/HorizontalMultiLevelHierarchy"/>
    <dgm:cxn modelId="{398F0E36-2AD9-4FE3-90DA-6483F7EA2DCC}" srcId="{C0A49104-130B-4837-B85D-AAA6466B55FA}" destId="{E4EE6178-9270-45E6-8690-DC27D40FE7F2}" srcOrd="2" destOrd="0" parTransId="{D50ED18A-05A2-457C-8838-4EBBB169C707}" sibTransId="{FF6DE431-5850-4617-BF33-9BA2CF76BB73}"/>
    <dgm:cxn modelId="{021B1489-88EE-4471-A419-5FF0418F23A0}" type="presOf" srcId="{C0A49104-130B-4837-B85D-AAA6466B55FA}" destId="{8AA25F6B-1A16-4B2F-AC66-452BB1CBB6B0}" srcOrd="0" destOrd="0" presId="urn:microsoft.com/office/officeart/2008/layout/HorizontalMultiLevelHierarchy"/>
    <dgm:cxn modelId="{11156BF1-C924-41E4-AAC9-D89B6D305AB9}" type="presOf" srcId="{D50ED18A-05A2-457C-8838-4EBBB169C707}" destId="{AAD27321-A57F-4162-9CE3-9C97CA2C6979}" srcOrd="1" destOrd="0" presId="urn:microsoft.com/office/officeart/2008/layout/HorizontalMultiLevelHierarchy"/>
    <dgm:cxn modelId="{804C56BB-EE99-4011-97F3-981D6A282838}" type="presOf" srcId="{19124BD5-733F-4D67-9FEB-B0820CF03F60}" destId="{1DE09475-A744-42BC-BD2C-41E33FCDC879}" srcOrd="0" destOrd="0" presId="urn:microsoft.com/office/officeart/2008/layout/HorizontalMultiLevelHierarchy"/>
    <dgm:cxn modelId="{A292D2D4-CA32-454B-99EC-6315C9B949F8}" srcId="{C0A49104-130B-4837-B85D-AAA6466B55FA}" destId="{BE0E40D0-015B-4C82-B5E5-C2C6AF3686F9}" srcOrd="0" destOrd="0" parTransId="{48138D01-8E94-461B-943C-EA39BBD0575D}" sibTransId="{9A834088-7800-417D-898C-6AD6D7356C23}"/>
    <dgm:cxn modelId="{67759CDD-DB61-49CC-AFF0-CC144127BD0F}" type="presOf" srcId="{BE0E40D0-015B-4C82-B5E5-C2C6AF3686F9}" destId="{AC832F1E-81A6-4FDD-8CAD-178EF3E8057A}" srcOrd="0" destOrd="0" presId="urn:microsoft.com/office/officeart/2008/layout/HorizontalMultiLevelHierarchy"/>
    <dgm:cxn modelId="{A36C14A6-EF32-4E71-A576-C3FEC5C2B7B3}" type="presOf" srcId="{E4EE6178-9270-45E6-8690-DC27D40FE7F2}" destId="{EACC890D-E1FA-4DF5-88B5-43A071034FCE}" srcOrd="0" destOrd="0" presId="urn:microsoft.com/office/officeart/2008/layout/HorizontalMultiLevelHierarchy"/>
    <dgm:cxn modelId="{089A9D5E-C888-4530-AA6F-038F9E627B80}" srcId="{E0C0A40B-4429-48AE-BFA4-F255F0AF7E5B}" destId="{C0A49104-130B-4837-B85D-AAA6466B55FA}" srcOrd="0" destOrd="0" parTransId="{54830EC4-15A4-4296-8BC6-4329EAF5F61A}" sibTransId="{C271CBAD-9DB1-4588-B25A-0FA99D4C6BD9}"/>
    <dgm:cxn modelId="{12151B3D-BCB7-4C1A-8890-1E5253DDDF5F}" srcId="{C0A49104-130B-4837-B85D-AAA6466B55FA}" destId="{BFF51EB3-DF10-47E5-AA96-63251342172A}" srcOrd="1" destOrd="0" parTransId="{19124BD5-733F-4D67-9FEB-B0820CF03F60}" sibTransId="{2462C6E0-60D6-4C13-BEA0-AB67ADEDFB7E}"/>
    <dgm:cxn modelId="{BAC27E62-EB2E-491A-BDD6-4B7D35D010CA}" type="presOf" srcId="{48138D01-8E94-461B-943C-EA39BBD0575D}" destId="{B0A2D55F-BF3A-4898-92A2-EDC9DA145985}" srcOrd="1" destOrd="0" presId="urn:microsoft.com/office/officeart/2008/layout/HorizontalMultiLevelHierarchy"/>
    <dgm:cxn modelId="{FA3E05A5-D2B0-4644-A4B2-C47582134764}" type="presOf" srcId="{D50ED18A-05A2-457C-8838-4EBBB169C707}" destId="{7E7B14CC-E982-4048-A914-C349D1136F0C}" srcOrd="0" destOrd="0" presId="urn:microsoft.com/office/officeart/2008/layout/HorizontalMultiLevelHierarchy"/>
    <dgm:cxn modelId="{226E353E-3B57-43F7-9D66-EF49247C0EBF}" type="presOf" srcId="{E0C0A40B-4429-48AE-BFA4-F255F0AF7E5B}" destId="{ED488C19-3239-4FCC-A535-5362EC2808E5}" srcOrd="0" destOrd="0" presId="urn:microsoft.com/office/officeart/2008/layout/HorizontalMultiLevelHierarchy"/>
    <dgm:cxn modelId="{B54AEF4F-7859-45D5-B410-EA820D87420E}" type="presOf" srcId="{BFF51EB3-DF10-47E5-AA96-63251342172A}" destId="{3A212205-748A-4AC2-8FE6-5551DD6AD54C}" srcOrd="0" destOrd="0" presId="urn:microsoft.com/office/officeart/2008/layout/HorizontalMultiLevelHierarchy"/>
    <dgm:cxn modelId="{816CC834-9F8D-4820-85E0-921CC626C912}" type="presParOf" srcId="{ED488C19-3239-4FCC-A535-5362EC2808E5}" destId="{5EF0E44E-951E-4854-AC32-41685BD924FA}" srcOrd="0" destOrd="0" presId="urn:microsoft.com/office/officeart/2008/layout/HorizontalMultiLevelHierarchy"/>
    <dgm:cxn modelId="{4207CEFC-CB67-4973-ABB3-14CE1E7BA580}" type="presParOf" srcId="{5EF0E44E-951E-4854-AC32-41685BD924FA}" destId="{8AA25F6B-1A16-4B2F-AC66-452BB1CBB6B0}" srcOrd="0" destOrd="0" presId="urn:microsoft.com/office/officeart/2008/layout/HorizontalMultiLevelHierarchy"/>
    <dgm:cxn modelId="{72BF4268-516A-4437-8F45-EB88F8EA27D2}" type="presParOf" srcId="{5EF0E44E-951E-4854-AC32-41685BD924FA}" destId="{9D7E8FDE-8676-4FFB-ACA7-98AE8311CC35}" srcOrd="1" destOrd="0" presId="urn:microsoft.com/office/officeart/2008/layout/HorizontalMultiLevelHierarchy"/>
    <dgm:cxn modelId="{A1E0D0F0-CF03-48AF-B624-89C27D9FF69B}" type="presParOf" srcId="{9D7E8FDE-8676-4FFB-ACA7-98AE8311CC35}" destId="{E6EB48A0-854B-4D2B-8541-715428D06EAA}" srcOrd="0" destOrd="0" presId="urn:microsoft.com/office/officeart/2008/layout/HorizontalMultiLevelHierarchy"/>
    <dgm:cxn modelId="{F90A924B-1FD1-4109-A896-BECDA1CFC66A}" type="presParOf" srcId="{E6EB48A0-854B-4D2B-8541-715428D06EAA}" destId="{B0A2D55F-BF3A-4898-92A2-EDC9DA145985}" srcOrd="0" destOrd="0" presId="urn:microsoft.com/office/officeart/2008/layout/HorizontalMultiLevelHierarchy"/>
    <dgm:cxn modelId="{8078D914-96D4-4F80-8E8E-06589E0F9218}" type="presParOf" srcId="{9D7E8FDE-8676-4FFB-ACA7-98AE8311CC35}" destId="{0CBE9194-2451-47FC-A890-61B49FA1FA71}" srcOrd="1" destOrd="0" presId="urn:microsoft.com/office/officeart/2008/layout/HorizontalMultiLevelHierarchy"/>
    <dgm:cxn modelId="{1BDBF176-A624-47F6-B9C8-4B73375B5979}" type="presParOf" srcId="{0CBE9194-2451-47FC-A890-61B49FA1FA71}" destId="{AC832F1E-81A6-4FDD-8CAD-178EF3E8057A}" srcOrd="0" destOrd="0" presId="urn:microsoft.com/office/officeart/2008/layout/HorizontalMultiLevelHierarchy"/>
    <dgm:cxn modelId="{A028FC08-89B7-4E6E-9A24-5A1B2ED8E89F}" type="presParOf" srcId="{0CBE9194-2451-47FC-A890-61B49FA1FA71}" destId="{A4ADC973-A6A1-4E7B-BC0F-CF95E22BB924}" srcOrd="1" destOrd="0" presId="urn:microsoft.com/office/officeart/2008/layout/HorizontalMultiLevelHierarchy"/>
    <dgm:cxn modelId="{ABB90357-B2A1-4CD2-B6B3-816F839B9786}" type="presParOf" srcId="{9D7E8FDE-8676-4FFB-ACA7-98AE8311CC35}" destId="{1DE09475-A744-42BC-BD2C-41E33FCDC879}" srcOrd="2" destOrd="0" presId="urn:microsoft.com/office/officeart/2008/layout/HorizontalMultiLevelHierarchy"/>
    <dgm:cxn modelId="{B9774FB1-6463-438E-A7D3-05C67F163FBD}" type="presParOf" srcId="{1DE09475-A744-42BC-BD2C-41E33FCDC879}" destId="{18299A05-6875-48A7-9842-46A522E34555}" srcOrd="0" destOrd="0" presId="urn:microsoft.com/office/officeart/2008/layout/HorizontalMultiLevelHierarchy"/>
    <dgm:cxn modelId="{68BFA3A0-335E-4D12-81DE-8F4762A908E2}" type="presParOf" srcId="{9D7E8FDE-8676-4FFB-ACA7-98AE8311CC35}" destId="{752062CD-7E2C-4020-A4A5-39E26BCD338F}" srcOrd="3" destOrd="0" presId="urn:microsoft.com/office/officeart/2008/layout/HorizontalMultiLevelHierarchy"/>
    <dgm:cxn modelId="{F411205A-6FCE-4BBD-81CD-0381D63EC7F5}" type="presParOf" srcId="{752062CD-7E2C-4020-A4A5-39E26BCD338F}" destId="{3A212205-748A-4AC2-8FE6-5551DD6AD54C}" srcOrd="0" destOrd="0" presId="urn:microsoft.com/office/officeart/2008/layout/HorizontalMultiLevelHierarchy"/>
    <dgm:cxn modelId="{6288DF88-B136-4F27-B8B9-12F15E203DEC}" type="presParOf" srcId="{752062CD-7E2C-4020-A4A5-39E26BCD338F}" destId="{58DE9408-8DAD-4C99-937F-81183BB8E03D}" srcOrd="1" destOrd="0" presId="urn:microsoft.com/office/officeart/2008/layout/HorizontalMultiLevelHierarchy"/>
    <dgm:cxn modelId="{2BCAD788-3324-451C-8271-3BB1C1A9B4B4}" type="presParOf" srcId="{9D7E8FDE-8676-4FFB-ACA7-98AE8311CC35}" destId="{7E7B14CC-E982-4048-A914-C349D1136F0C}" srcOrd="4" destOrd="0" presId="urn:microsoft.com/office/officeart/2008/layout/HorizontalMultiLevelHierarchy"/>
    <dgm:cxn modelId="{43185EE1-E46E-4D79-B4BB-7E85EDEAB295}" type="presParOf" srcId="{7E7B14CC-E982-4048-A914-C349D1136F0C}" destId="{AAD27321-A57F-4162-9CE3-9C97CA2C6979}" srcOrd="0" destOrd="0" presId="urn:microsoft.com/office/officeart/2008/layout/HorizontalMultiLevelHierarchy"/>
    <dgm:cxn modelId="{51E67AC1-CFDB-4F08-BF4C-29D560635A90}" type="presParOf" srcId="{9D7E8FDE-8676-4FFB-ACA7-98AE8311CC35}" destId="{BB2801E4-7F7A-432F-B8C1-870CD5BC7EEA}" srcOrd="5" destOrd="0" presId="urn:microsoft.com/office/officeart/2008/layout/HorizontalMultiLevelHierarchy"/>
    <dgm:cxn modelId="{2BA4B842-D54C-466E-B35E-D6254C614BD9}" type="presParOf" srcId="{BB2801E4-7F7A-432F-B8C1-870CD5BC7EEA}" destId="{EACC890D-E1FA-4DF5-88B5-43A071034FCE}" srcOrd="0" destOrd="0" presId="urn:microsoft.com/office/officeart/2008/layout/HorizontalMultiLevelHierarchy"/>
    <dgm:cxn modelId="{53A04BDA-301F-404F-B25C-9DF7BC18BCE3}" type="presParOf" srcId="{BB2801E4-7F7A-432F-B8C1-870CD5BC7EEA}" destId="{7CDBEDC8-ADFA-4C9F-B119-64F6F4E393E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B14CC-E982-4048-A914-C349D1136F0C}">
      <dsp:nvSpPr>
        <dsp:cNvPr id="0" name=""/>
        <dsp:cNvSpPr/>
      </dsp:nvSpPr>
      <dsp:spPr>
        <a:xfrm>
          <a:off x="1547005" y="2688935"/>
          <a:ext cx="668989" cy="1207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4494" y="0"/>
              </a:lnTo>
              <a:lnTo>
                <a:pt x="334494" y="1207719"/>
              </a:lnTo>
              <a:lnTo>
                <a:pt x="668989" y="120771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46984" y="3258279"/>
        <a:ext cx="69031" cy="69031"/>
      </dsp:txXfrm>
    </dsp:sp>
    <dsp:sp modelId="{1DE09475-A744-42BC-BD2C-41E33FCDC879}">
      <dsp:nvSpPr>
        <dsp:cNvPr id="0" name=""/>
        <dsp:cNvSpPr/>
      </dsp:nvSpPr>
      <dsp:spPr>
        <a:xfrm>
          <a:off x="1547005" y="2643215"/>
          <a:ext cx="6689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8989" y="457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4775" y="2672210"/>
        <a:ext cx="33449" cy="33449"/>
      </dsp:txXfrm>
    </dsp:sp>
    <dsp:sp modelId="{E6EB48A0-854B-4D2B-8541-715428D06EAA}">
      <dsp:nvSpPr>
        <dsp:cNvPr id="0" name=""/>
        <dsp:cNvSpPr/>
      </dsp:nvSpPr>
      <dsp:spPr>
        <a:xfrm>
          <a:off x="1547005" y="1414898"/>
          <a:ext cx="635372" cy="1274037"/>
        </a:xfrm>
        <a:custGeom>
          <a:avLst/>
          <a:gdLst/>
          <a:ahLst/>
          <a:cxnLst/>
          <a:rect l="0" t="0" r="0" b="0"/>
          <a:pathLst>
            <a:path>
              <a:moveTo>
                <a:pt x="0" y="1274037"/>
              </a:moveTo>
              <a:lnTo>
                <a:pt x="317686" y="1274037"/>
              </a:lnTo>
              <a:lnTo>
                <a:pt x="317686" y="0"/>
              </a:lnTo>
              <a:lnTo>
                <a:pt x="635372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29099" y="2016324"/>
        <a:ext cx="71184" cy="71184"/>
      </dsp:txXfrm>
    </dsp:sp>
    <dsp:sp modelId="{8AA25F6B-1A16-4B2F-AC66-452BB1CBB6B0}">
      <dsp:nvSpPr>
        <dsp:cNvPr id="0" name=""/>
        <dsp:cNvSpPr/>
      </dsp:nvSpPr>
      <dsp:spPr>
        <a:xfrm rot="16200000">
          <a:off x="230403" y="2039766"/>
          <a:ext cx="1334865" cy="1298338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пек</a:t>
          </a:r>
          <a:r>
            <a:rPr lang="uk-UA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0403" y="2039766"/>
        <a:ext cx="1334865" cy="1298338"/>
      </dsp:txXfrm>
    </dsp:sp>
    <dsp:sp modelId="{AC832F1E-81A6-4FDD-8CAD-178EF3E8057A}">
      <dsp:nvSpPr>
        <dsp:cNvPr id="0" name=""/>
        <dsp:cNvSpPr/>
      </dsp:nvSpPr>
      <dsp:spPr>
        <a:xfrm>
          <a:off x="2182377" y="938513"/>
          <a:ext cx="6669421" cy="95276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 -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процес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оформлення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видачі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дозволів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розміщення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рекламних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засобів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82377" y="938513"/>
        <a:ext cx="6669421" cy="952769"/>
      </dsp:txXfrm>
    </dsp:sp>
    <dsp:sp modelId="{3A212205-748A-4AC2-8FE6-5551DD6AD54C}">
      <dsp:nvSpPr>
        <dsp:cNvPr id="0" name=""/>
        <dsp:cNvSpPr/>
      </dsp:nvSpPr>
      <dsp:spPr>
        <a:xfrm>
          <a:off x="2215994" y="2212550"/>
          <a:ext cx="6669421" cy="95276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ІІ -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проведення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договірної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роботи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повнота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своєчасність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перерахунків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бюджету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м.Києва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15994" y="2212550"/>
        <a:ext cx="6669421" cy="952769"/>
      </dsp:txXfrm>
    </dsp:sp>
    <dsp:sp modelId="{EACC890D-E1FA-4DF5-88B5-43A071034FCE}">
      <dsp:nvSpPr>
        <dsp:cNvPr id="0" name=""/>
        <dsp:cNvSpPr/>
      </dsp:nvSpPr>
      <dsp:spPr>
        <a:xfrm>
          <a:off x="2215994" y="3420270"/>
          <a:ext cx="6669421" cy="95276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ІІІ -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здійснення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контрольно-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наглядових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функцій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розміщенням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об’єктів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зовнішньої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реклами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15994" y="3420270"/>
        <a:ext cx="6669421" cy="952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691E7-9D35-407F-BDA6-F278179C8574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927" y="4691023"/>
            <a:ext cx="543941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27538-C613-4A73-A2CE-2E3A38E2983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583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538" y="741363"/>
            <a:ext cx="6580187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uk-UA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Arial" pitchFamily="34" charset="0"/>
              <a:buChar char="•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6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A148-78D3-402B-AA0E-9EFFF3472066}" type="datetime1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F6CE-F654-46AC-A26E-406C6DFB228F}" type="datetime1">
              <a:rPr lang="uk-UA" smtClean="0"/>
              <a:t>16.12.2020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і таблиц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аблиці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C4803-DA8E-4E69-B84E-529CFD1E4384}" type="datetimeFigureOut">
              <a:rPr lang="ru-RU" altLang="uk-UA"/>
              <a:pPr>
                <a:defRPr/>
              </a:pPr>
              <a:t>16.12.2020</a:t>
            </a:fld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5F64E-BFA1-448C-8617-96AD9DD84120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2778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oor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Kleurvlak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046F9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uk-UA" sz="1800" smtClean="0">
              <a:solidFill>
                <a:srgbClr val="FFFFFF"/>
              </a:solidFill>
            </a:endParaRPr>
          </a:p>
        </p:txBody>
      </p:sp>
      <p:sp>
        <p:nvSpPr>
          <p:cNvPr id="3" name="shpDatum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53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nhoudsopgave l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046F9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uk-UA" sz="1800" smtClean="0">
              <a:solidFill>
                <a:srgbClr val="000000"/>
              </a:solidFill>
            </a:endParaRP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2"/>
          </p:nvPr>
        </p:nvSpPr>
        <p:spPr>
          <a:xfrm>
            <a:off x="6572282" y="2500307"/>
            <a:ext cx="4667255" cy="57150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6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590728" y="3157104"/>
            <a:ext cx="4648809" cy="3057979"/>
          </a:xfrm>
          <a:prstGeom prst="rect">
            <a:avLst/>
          </a:prstGeom>
        </p:spPr>
        <p:txBody>
          <a:bodyPr/>
          <a:lstStyle>
            <a:lvl1pPr marL="234950" indent="-234950">
              <a:buFont typeface="+mj-lt"/>
              <a:buAutoNum type="alphaLcPeriod"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 algn="ctr" eaLnBrk="1" hangingPunct="1"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08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6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E98C7-5774-4ED7-AA8C-BDE44BB9F462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296532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en twee tekst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9900" y="1800225"/>
            <a:ext cx="5384800" cy="44148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57900" y="1800225"/>
            <a:ext cx="5384800" cy="44148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7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439A8-26BA-4674-90E0-CC09E18E1C32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254073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9900" y="1800225"/>
            <a:ext cx="5384800" cy="4414838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6057900" y="1800225"/>
            <a:ext cx="5384800" cy="4414838"/>
          </a:xfrm>
        </p:spPr>
        <p:txBody>
          <a:bodyPr/>
          <a:lstStyle/>
          <a:p>
            <a:pPr lvl="0"/>
            <a:endParaRPr lang="nl-NL" noProof="0" dirty="0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7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C1E43-5360-4FA8-A6EE-6352DB11B686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2905961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9900" y="1800225"/>
            <a:ext cx="5384800" cy="44148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6057900" y="1800225"/>
            <a:ext cx="5384800" cy="4414838"/>
          </a:xfrm>
        </p:spPr>
        <p:txBody>
          <a:bodyPr/>
          <a:lstStyle/>
          <a:p>
            <a:pPr lvl="0"/>
            <a:endParaRPr lang="nl-NL" noProof="0" dirty="0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7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5CCA1-71C0-4B53-A4DC-DA2C7A1F8D1F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9491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9900" y="1800225"/>
            <a:ext cx="5384800" cy="44148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57900" y="1800225"/>
            <a:ext cx="5384800" cy="4414838"/>
          </a:xfrm>
        </p:spPr>
        <p:txBody>
          <a:bodyPr/>
          <a:lstStyle/>
          <a:p>
            <a:pPr lvl="0"/>
            <a:endParaRPr lang="nl-NL" dirty="0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7" name="shpPagina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089AF-7618-47FC-89DD-30ABAE550041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152729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12192000" cy="539750"/>
          </a:xfrm>
          <a:prstGeom prst="rect">
            <a:avLst/>
          </a:prstGeom>
          <a:solidFill>
            <a:srgbClr val="FBD32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 altLang="uk-UA" sz="1800" smtClean="0">
              <a:solidFill>
                <a:srgbClr val="FFFFFF"/>
              </a:solidFill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1"/>
            <a:ext cx="12192000" cy="1071563"/>
          </a:xfrm>
          <a:prstGeom prst="rect">
            <a:avLst/>
          </a:prstGeom>
          <a:solidFill>
            <a:srgbClr val="FBD32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 altLang="uk-UA" sz="1800" smtClean="0">
              <a:solidFill>
                <a:srgbClr val="FFFFFF"/>
              </a:solidFill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067" y="1233039"/>
            <a:ext cx="10462717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493144" y="1798626"/>
            <a:ext cx="10477573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>
          <a:xfrm>
            <a:off x="6189134" y="6542088"/>
            <a:ext cx="5579533" cy="3159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shpKleurvlakBoven"/>
          <p:cNvSpPr>
            <a:spLocks noGrp="1" noChangeArrowheads="1"/>
          </p:cNvSpPr>
          <p:nvPr>
            <p:ph type="ftr" sz="quarter" idx="11"/>
          </p:nvPr>
        </p:nvSpPr>
        <p:spPr>
          <a:xfrm>
            <a:off x="6193368" y="6362701"/>
            <a:ext cx="5577417" cy="284163"/>
          </a:xfrm>
        </p:spPr>
        <p:txBody>
          <a:bodyPr/>
          <a:lstStyle>
            <a:lvl1pPr algn="l" eaLnBrk="0" hangingPunct="0">
              <a:defRPr sz="1000"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Brussels, February 2018</a:t>
            </a:r>
          </a:p>
        </p:txBody>
      </p:sp>
      <p:sp>
        <p:nvSpPr>
          <p:cNvPr id="9" name="shpBeeldmerk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16467" y="6362700"/>
            <a:ext cx="950384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4D9F1-47DF-4509-AFAB-837FF7972664}" type="slidenum">
              <a:rPr lang="nl-NL" altLang="uk-UA"/>
              <a:pPr>
                <a:defRPr/>
              </a:pPr>
              <a:t>‹№›</a:t>
            </a:fld>
            <a:endParaRPr lang="nl-NL" altLang="uk-UA"/>
          </a:p>
        </p:txBody>
      </p:sp>
    </p:spTree>
    <p:extLst>
      <p:ext uri="{BB962C8B-B14F-4D97-AF65-F5344CB8AC3E}">
        <p14:creationId xmlns:p14="http://schemas.microsoft.com/office/powerpoint/2010/main" val="4097899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pKleurvlak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046F9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uk-UA" sz="1800" smtClean="0">
              <a:solidFill>
                <a:srgbClr val="FFFFFF"/>
              </a:solidFill>
            </a:endParaRPr>
          </a:p>
        </p:txBody>
      </p:sp>
      <p:sp>
        <p:nvSpPr>
          <p:cNvPr id="181253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72251" y="6380164"/>
            <a:ext cx="49530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cs typeface="Arial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NL"/>
          </a:p>
        </p:txBody>
      </p:sp>
      <p:sp>
        <p:nvSpPr>
          <p:cNvPr id="4100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6572251" y="2103438"/>
            <a:ext cx="494876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uk-UA" smtClean="0"/>
              <a:t>Klik om het opmaakprofiel te bewerken</a:t>
            </a:r>
          </a:p>
        </p:txBody>
      </p:sp>
      <p:sp>
        <p:nvSpPr>
          <p:cNvPr id="4101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91300" y="2797175"/>
            <a:ext cx="4927600" cy="34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uk-UA" smtClean="0"/>
              <a:t>Klik om de opmaakprofielen van de modeltekst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86682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ct val="0"/>
        </a:spcAft>
        <a:buSzPct val="80000"/>
        <a:buChar char="•"/>
        <a:defRPr>
          <a:solidFill>
            <a:srgbClr val="FFFFFF"/>
          </a:solidFill>
          <a:latin typeface="+mn-lt"/>
          <a:ea typeface="+mn-ea"/>
          <a:cs typeface="+mn-cs"/>
        </a:defRPr>
      </a:lvl1pPr>
      <a:lvl2pPr marL="884238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5"/>
        </a:buBlip>
        <a:defRPr>
          <a:solidFill>
            <a:srgbClr val="FFFFFF"/>
          </a:solidFill>
          <a:latin typeface="+mn-lt"/>
        </a:defRPr>
      </a:lvl2pPr>
      <a:lvl3pPr marL="140652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6"/>
        </a:buBlip>
        <a:defRPr>
          <a:solidFill>
            <a:srgbClr val="FFFFFF"/>
          </a:solidFill>
          <a:latin typeface="+mn-lt"/>
        </a:defRPr>
      </a:lvl3pPr>
      <a:lvl4pPr marL="1928813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7"/>
        </a:buBlip>
        <a:defRPr>
          <a:solidFill>
            <a:srgbClr val="FFFFFF"/>
          </a:solidFill>
          <a:latin typeface="+mn-lt"/>
        </a:defRPr>
      </a:lvl4pPr>
      <a:lvl5pPr marL="24511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5pPr>
      <a:lvl6pPr marL="29083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6pPr>
      <a:lvl7pPr marL="33655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7pPr>
      <a:lvl8pPr marL="38227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8pPr>
      <a:lvl9pPr marL="4279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pKleurvlakOnder"/>
          <p:cNvSpPr/>
          <p:nvPr/>
        </p:nvSpPr>
        <p:spPr>
          <a:xfrm>
            <a:off x="0" y="6318250"/>
            <a:ext cx="12192000" cy="539750"/>
          </a:xfrm>
          <a:prstGeom prst="rect">
            <a:avLst/>
          </a:prstGeom>
          <a:solidFill>
            <a:srgbClr val="046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nl-NL" sz="2600" dirty="0">
              <a:solidFill>
                <a:prstClr val="white"/>
              </a:solidFill>
            </a:endParaRPr>
          </a:p>
        </p:txBody>
      </p:sp>
      <p:sp>
        <p:nvSpPr>
          <p:cNvPr id="5123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9900" y="1800225"/>
            <a:ext cx="10972800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uk-UA" smtClean="0"/>
              <a:t>Klik om de opmaakprofielen van de modeltekst te bewerken</a:t>
            </a:r>
          </a:p>
          <a:p>
            <a:pPr lvl="1"/>
            <a:r>
              <a:rPr lang="nl-NL" altLang="uk-UA" smtClean="0"/>
              <a:t>Tweede niveau</a:t>
            </a:r>
          </a:p>
          <a:p>
            <a:pPr lvl="2"/>
            <a:r>
              <a:rPr lang="nl-NL" altLang="uk-UA" smtClean="0"/>
              <a:t>Derde niveau</a:t>
            </a:r>
          </a:p>
          <a:p>
            <a:pPr lvl="3"/>
            <a:r>
              <a:rPr lang="nl-NL" altLang="uk-UA" smtClean="0"/>
              <a:t>Vierde niveau</a:t>
            </a:r>
          </a:p>
        </p:txBody>
      </p:sp>
      <p:sp>
        <p:nvSpPr>
          <p:cNvPr id="1028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81701" y="6540501"/>
            <a:ext cx="5543551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pc="-10" baseline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nl-NL"/>
          </a:p>
        </p:txBody>
      </p:sp>
      <p:sp>
        <p:nvSpPr>
          <p:cNvPr id="1029" name="shpVoetteks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71118" y="6386513"/>
            <a:ext cx="555413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pc="-10" baseline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/>
              <a:t>Brussels, February 2018</a:t>
            </a:r>
            <a:endParaRPr lang="nl-NL" dirty="0"/>
          </a:p>
        </p:txBody>
      </p:sp>
      <p:sp>
        <p:nvSpPr>
          <p:cNvPr id="1030" name="shpPagina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9533" y="6378575"/>
            <a:ext cx="950384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0685068-2A7F-4262-B5DF-9346310E4DDF}" type="slidenum">
              <a:rPr lang="nl-NL" altLang="uk-UA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nl-NL" altLang="uk-UA"/>
          </a:p>
        </p:txBody>
      </p:sp>
      <p:sp>
        <p:nvSpPr>
          <p:cNvPr id="1026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69900" y="1263650"/>
            <a:ext cx="10972800" cy="5715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het opmaakprofiel te bewerken</a:t>
            </a:r>
          </a:p>
        </p:txBody>
      </p:sp>
      <p:sp>
        <p:nvSpPr>
          <p:cNvPr id="17" name="shpKleurvlakBoven"/>
          <p:cNvSpPr/>
          <p:nvPr/>
        </p:nvSpPr>
        <p:spPr>
          <a:xfrm>
            <a:off x="0" y="1"/>
            <a:ext cx="12192000" cy="1071563"/>
          </a:xfrm>
          <a:prstGeom prst="rect">
            <a:avLst/>
          </a:prstGeom>
          <a:solidFill>
            <a:srgbClr val="046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nl-NL" sz="2600" dirty="0">
              <a:solidFill>
                <a:prstClr val="white"/>
              </a:solidFill>
            </a:endParaRPr>
          </a:p>
        </p:txBody>
      </p:sp>
      <p:pic>
        <p:nvPicPr>
          <p:cNvPr id="5129" name="shpBeeldmerk" descr="RO__vervolgpagina~LPPT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54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spc="-60">
          <a:solidFill>
            <a:srgbClr val="CC003D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lang="nl-NL" kern="1200" dirty="0">
          <a:solidFill>
            <a:srgbClr val="00000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179388" indent="-179388" algn="l" rtl="0" eaLnBrk="0" fontAlgn="base" hangingPunct="0">
        <a:spcBef>
          <a:spcPct val="20000"/>
        </a:spcBef>
        <a:spcAft>
          <a:spcPct val="0"/>
        </a:spcAft>
        <a:buBlip>
          <a:blip r:embed="rId12"/>
        </a:buBlip>
        <a:defRPr lang="nl-NL" kern="1200" dirty="0">
          <a:solidFill>
            <a:srgbClr val="000000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77825" indent="-250825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lang="nl-NL" kern="1200" dirty="0">
          <a:solidFill>
            <a:srgbClr val="000000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539750" indent="-142875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lang="nl-NL" kern="1200" dirty="0">
          <a:solidFill>
            <a:srgbClr val="000000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711200" indent="-176213" algn="l" rtl="0" eaLnBrk="0" fontAlgn="base" hangingPunct="0">
        <a:spcBef>
          <a:spcPct val="20000"/>
        </a:spcBef>
        <a:spcAft>
          <a:spcPct val="0"/>
        </a:spcAft>
        <a:defRPr lang="nl-NL" kern="1200" dirty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pBeeldmerk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6362700"/>
            <a:ext cx="950384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7E0074B1-4AA9-452B-A041-481522321781}" type="slidenum">
              <a:rPr lang="nl-NL" altLang="en-US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nl-NL" altLang="en-US" smtClean="0">
              <a:solidFill>
                <a:srgbClr val="000000"/>
              </a:solidFill>
            </a:endParaRPr>
          </a:p>
        </p:txBody>
      </p:sp>
      <p:sp>
        <p:nvSpPr>
          <p:cNvPr id="19459" name="shpDatum"/>
          <p:cNvSpPr>
            <a:spLocks noChangeArrowheads="1"/>
          </p:cNvSpPr>
          <p:nvPr/>
        </p:nvSpPr>
        <p:spPr bwMode="auto">
          <a:xfrm>
            <a:off x="6591300" y="6180141"/>
            <a:ext cx="49530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21571" name="Titel"/>
          <p:cNvSpPr>
            <a:spLocks noChangeArrowheads="1"/>
          </p:cNvSpPr>
          <p:nvPr/>
        </p:nvSpPr>
        <p:spPr bwMode="auto">
          <a:xfrm>
            <a:off x="6093886" y="2203450"/>
            <a:ext cx="6098116" cy="46545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algn="l" eaLnBrk="0" hangingPunct="0"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en-US" sz="2400" dirty="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en-US" sz="2400" dirty="0">
              <a:solidFill>
                <a:srgbClr val="FF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en-US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ОСОБЛИВОСТІ ПЛАНУВАННЯ АУДИТОРСЬКОГО ЗАВДАННЯ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en-US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en-US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Руслана </a:t>
            </a:r>
            <a:r>
              <a:rPr lang="uk-UA" altLang="en-US" sz="24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Рудніцька</a:t>
            </a:r>
            <a:endParaRPr lang="en-US" altLang="en-US" sz="24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600" dirty="0" smtClean="0">
              <a:solidFill>
                <a:srgbClr val="000000"/>
              </a:solidFill>
            </a:endParaRPr>
          </a:p>
        </p:txBody>
      </p:sp>
      <p:sp>
        <p:nvSpPr>
          <p:cNvPr id="19461" name="Subtitel"/>
          <p:cNvSpPr>
            <a:spLocks noChangeArrowheads="1"/>
          </p:cNvSpPr>
          <p:nvPr/>
        </p:nvSpPr>
        <p:spPr bwMode="auto">
          <a:xfrm>
            <a:off x="6572253" y="3708403"/>
            <a:ext cx="5278967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SzPct val="80000"/>
              <a:buFontTx/>
              <a:buChar char="•"/>
            </a:pPr>
            <a:endParaRPr lang="uk-UA" altLang="en-US" noProof="1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2" name="TMNaamSpreker"/>
          <p:cNvSpPr txBox="1">
            <a:spLocks noChangeArrowheads="1"/>
          </p:cNvSpPr>
          <p:nvPr/>
        </p:nvSpPr>
        <p:spPr bwMode="auto">
          <a:xfrm>
            <a:off x="6572253" y="5318125"/>
            <a:ext cx="5278967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endParaRPr lang="uk-UA" altLang="en-US" sz="1600" noProof="1" smtClean="0">
              <a:solidFill>
                <a:srgbClr val="000000"/>
              </a:solidFill>
            </a:endParaRPr>
          </a:p>
        </p:txBody>
      </p:sp>
      <p:sp>
        <p:nvSpPr>
          <p:cNvPr id="19463" name="TMNaamConferentie"/>
          <p:cNvSpPr txBox="1">
            <a:spLocks noChangeArrowheads="1"/>
          </p:cNvSpPr>
          <p:nvPr/>
        </p:nvSpPr>
        <p:spPr bwMode="auto">
          <a:xfrm>
            <a:off x="6572253" y="4768853"/>
            <a:ext cx="527896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80000"/>
            </a:pPr>
            <a:endParaRPr lang="uk-UA" altLang="en-US" sz="1600" noProof="1" smtClean="0">
              <a:solidFill>
                <a:srgbClr val="000000"/>
              </a:solidFill>
            </a:endParaRPr>
          </a:p>
        </p:txBody>
      </p:sp>
      <p:pic>
        <p:nvPicPr>
          <p:cNvPr id="19464" name="Picture 20" descr="pp fot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60938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9" descr="RO_F_RFE_Logo_Powerpoint_pos_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26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651" y="7491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відповісти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Наскільки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 це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 на результати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досліджуваної діяльності (функції, процесу, програми,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адмінпослуги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це сферою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підвищених ризиків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 це зі значними матеріальними активами?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 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здатен аудит покращити результативність, підзвітність чи ефективність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сьогодення чи майбутнього? Наскільки ними цікавляться керівництво чи громадськість? </a:t>
            </a:r>
            <a:endParaRPr lang="uk-UA" sz="28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14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idx="1"/>
          </p:nvPr>
        </p:nvSpPr>
        <p:spPr>
          <a:xfrm>
            <a:off x="1493471" y="1132114"/>
            <a:ext cx="10584648" cy="539251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uk-UA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</a:t>
            </a:r>
            <a:r>
              <a:rPr lang="uk-UA" alt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ризики, пов'язані з п</a:t>
            </a:r>
            <a:r>
              <a:rPr lang="ru-RU" altLang="uk-UA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роцесом</a:t>
            </a:r>
            <a:r>
              <a:rPr lang="ru-RU" alt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видачі</a:t>
            </a:r>
            <a:r>
              <a:rPr lang="ru-RU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дозволів</a:t>
            </a:r>
            <a:r>
              <a:rPr lang="ru-RU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рекламних</a:t>
            </a:r>
            <a:r>
              <a:rPr lang="ru-RU" alt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endParaRPr lang="ru-RU" altLang="uk-UA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прикладі</a:t>
            </a:r>
            <a:r>
              <a:rPr lang="ru-RU" alt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пілотного</a:t>
            </a:r>
            <a:r>
              <a:rPr lang="ru-RU" alt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з аудиту </a:t>
            </a:r>
            <a:r>
              <a:rPr lang="ru-RU" altLang="uk-UA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alt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КМДА</a:t>
            </a:r>
            <a:r>
              <a:rPr lang="ru-RU" alt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uk-UA" alt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Несвоєчасна реєстрація заяв про надання дозволу на розміщення рекламних засобів призводить до </a:t>
            </a:r>
            <a:r>
              <a:rPr lang="uk-UA" alt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затягування процесу розгляду та видачі дозволів та, як наслідок, недоотримання бюджетом м. Києва грошових коштів</a:t>
            </a:r>
            <a:r>
              <a:rPr lang="uk-UA" alt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Ненадання або несвоєчасне надання дозвільних справ на погодження </a:t>
            </a:r>
            <a:r>
              <a:rPr lang="uk-UA" alt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унеможливлює видачу документів дозвільного характеру в терміни, встановлені нормативно-правовими актами.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uk-UA" alt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Несвоєчасна підготовка та затримка в погодженні проектів розпоряджень виконавчого органу Київської міської ради (КМДА) на надання дозволу на розміщення рекламних засобів </a:t>
            </a:r>
            <a:r>
              <a:rPr lang="uk-UA" alt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призводити до недоотримання коштів бюджетом.</a:t>
            </a:r>
            <a:endParaRPr lang="ru-RU" altLang="uk-UA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6" y="2210639"/>
            <a:ext cx="1455336" cy="341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2941" y="669925"/>
            <a:ext cx="10956053" cy="132556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 аудиту повинні відповідати певним вимогам: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67130" y="1948862"/>
            <a:ext cx="9103805" cy="4909138"/>
          </a:xfrm>
        </p:spPr>
        <p:txBody>
          <a:bodyPr>
            <a:norm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чіткими та лаконічними, не містити неточних чи двозначних трактувань;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відповідати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основній цілі аудиту та бути орієнтованими на розкриття причин існування проблеми;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базуватися на проведеній попередній оцінці ризиків;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 по відношенню до об’єкта аудиту, тобто вони мають вагоме значення для досягнення його цілей та очікуваних результатів;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дублюватися та повторюватися;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такими, що їх можна дослідити в межах внутрішнього аудиту з урахуванням наявних ресурсів і відведеного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часу;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обмеженими до 4-6 питань;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 питання можуть бути конкретизовані у підпитаннях на кожному рівні їх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12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3113"/>
            <a:ext cx="2713055" cy="410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827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386673"/>
            <a:ext cx="10515600" cy="47902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 чином сформульовані питання є </a:t>
            </a:r>
            <a:r>
              <a:rPr lang="uk-UA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основою для визначення критеріїв оцінки та вибору методів збору даних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Цими питаннями керуються при проведенні аудиту під час збору та аналізу даних. </a:t>
            </a:r>
            <a:r>
              <a:rPr lang="uk-UA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Важливо, щоб такі питання були обґрунтованими і актуальними.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Неправильне визначення питань або визначення неправильних питань неминуче призведе до того, що внутрішні аудитори пройдуть в неправильному напрямку. А якщо питання і підпитання розроблені правильно 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 урахуванням проблемних аспектів діяльності або результатів аналізу ризиків),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 аудитори можуть заощадити час, уникаючи збору і аналізу менш релевантної інформації.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854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ісце для вмісту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0784" y="1800225"/>
            <a:ext cx="5751031" cy="4414838"/>
          </a:xfrm>
          <a:prstGeom prst="rect">
            <a:avLst/>
          </a:prstGeom>
        </p:spPr>
      </p:pic>
      <p:sp>
        <p:nvSpPr>
          <p:cNvPr id="14340" name="Номер слайда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624FBDC-DA71-4739-9007-3339670C2897}" type="slidenum">
              <a:rPr lang="ru-RU" altLang="ru-RU" sz="1400">
                <a:latin typeface="Arial" charset="0"/>
              </a:rPr>
              <a:pPr/>
              <a:t>14</a:t>
            </a:fld>
            <a:endParaRPr lang="ru-RU" altLang="ru-RU" sz="1400">
              <a:latin typeface="Arial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801189" y="943037"/>
            <a:ext cx="10807337" cy="1117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Примірна</a:t>
            </a:r>
            <a:r>
              <a:rPr lang="ru-RU" sz="3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30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деталізації</a:t>
            </a:r>
            <a:r>
              <a:rPr lang="ru-RU" sz="3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3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endParaRPr lang="uk-UA" sz="3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обсягів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(масштабу) аудиту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825625"/>
            <a:ext cx="1098871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слід визначити межі проведення аудиту ефективності.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(масштаб) аудиту повинен бути достатнім для досягнення цілей аудиту. Кожне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аудиторське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повинно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мати чітке визначення того, що знаходиться всередині і поза сферою аудиту.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 і підпитання аудиту повинні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чітко сформульовані в процесі попереднього дослідження.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Внутрішнім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аудиторам на ранньому етапі аудиту слід розуміти, як будуть застосовуватися методи, і чи є якісь обмеження в їх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використанні.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4564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527349" y="274691"/>
            <a:ext cx="9225434" cy="1325563"/>
          </a:xfrm>
        </p:spPr>
        <p:txBody>
          <a:bodyPr/>
          <a:lstStyle/>
          <a:p>
            <a:pPr>
              <a:defRPr/>
            </a:pPr>
            <a:r>
              <a:rPr lang="uk-UA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Визначення </a:t>
            </a:r>
            <a:r>
              <a:rPr lang="uk-UA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обсягів (масштабу) аудиторського </a:t>
            </a:r>
            <a:r>
              <a:rPr lang="uk-UA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завдання</a:t>
            </a:r>
            <a:r>
              <a:rPr lang="en-US" alt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alt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</a:br>
            <a:endParaRPr lang="uk-UA" altLang="uk-UA" dirty="0" smtClean="0"/>
          </a:p>
        </p:txBody>
      </p:sp>
      <p:sp>
        <p:nvSpPr>
          <p:cNvPr id="336" name="Місце для вмісту 335"/>
          <p:cNvSpPr>
            <a:spLocks noGrp="1"/>
          </p:cNvSpPr>
          <p:nvPr>
            <p:ph idx="1"/>
          </p:nvPr>
        </p:nvSpPr>
        <p:spPr>
          <a:xfrm>
            <a:off x="4865688" y="2963863"/>
            <a:ext cx="2565400" cy="117475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rgbClr val="FFFF66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  <a:defRPr/>
            </a:pPr>
            <a:r>
              <a:rPr lang="uk-UA" sz="16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Елементи, які визначають обсяг аудиторського завдання</a:t>
            </a:r>
          </a:p>
        </p:txBody>
      </p:sp>
      <p:sp>
        <p:nvSpPr>
          <p:cNvPr id="40963" name="Місце для номера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5D22D22-CA00-4A62-A7E9-416ECD41C4BD}" type="slidenum">
              <a:rPr lang="uk-UA" altLang="uk-UA" smtClean="0">
                <a:solidFill>
                  <a:srgbClr val="898989"/>
                </a:solidFill>
              </a:rPr>
              <a:pPr/>
              <a:t>16</a:t>
            </a:fld>
            <a:endParaRPr lang="uk-UA" altLang="uk-UA" smtClean="0">
              <a:solidFill>
                <a:srgbClr val="898989"/>
              </a:solidFill>
            </a:endParaRPr>
          </a:p>
        </p:txBody>
      </p:sp>
      <p:sp>
        <p:nvSpPr>
          <p:cNvPr id="337" name="Овальна виноска 336"/>
          <p:cNvSpPr/>
          <p:nvPr/>
        </p:nvSpPr>
        <p:spPr>
          <a:xfrm>
            <a:off x="2790826" y="1785939"/>
            <a:ext cx="2532063" cy="1201737"/>
          </a:xfrm>
          <a:prstGeom prst="wedgeEllipseCallout">
            <a:avLst>
              <a:gd name="adj1" fmla="val 66717"/>
              <a:gd name="adj2" fmla="val 46269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Конкретні процеси/сфери</a:t>
            </a:r>
          </a:p>
        </p:txBody>
      </p:sp>
      <p:sp>
        <p:nvSpPr>
          <p:cNvPr id="338" name="Овальна виноска 337"/>
          <p:cNvSpPr/>
          <p:nvPr/>
        </p:nvSpPr>
        <p:spPr>
          <a:xfrm>
            <a:off x="7786689" y="2060575"/>
            <a:ext cx="2486025" cy="1143000"/>
          </a:xfrm>
          <a:prstGeom prst="wedgeEllipseCallout">
            <a:avLst>
              <a:gd name="adj1" fmla="val -65988"/>
              <a:gd name="adj2" fmla="val 60701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6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Територіальне охоплення</a:t>
            </a:r>
            <a:endParaRPr lang="uk-UA" sz="16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Овальна виноска 340"/>
          <p:cNvSpPr/>
          <p:nvPr/>
        </p:nvSpPr>
        <p:spPr>
          <a:xfrm>
            <a:off x="7556500" y="3908425"/>
            <a:ext cx="2592388" cy="1201738"/>
          </a:xfrm>
          <a:prstGeom prst="wedgeEllipseCallout">
            <a:avLst>
              <a:gd name="adj1" fmla="val -53087"/>
              <a:gd name="adj2" fmla="val -55966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Конкретні документи</a:t>
            </a:r>
          </a:p>
        </p:txBody>
      </p:sp>
      <p:pic>
        <p:nvPicPr>
          <p:cNvPr id="40968" name="Рисунок 3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1412875"/>
            <a:ext cx="1944688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Рисунок 3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8" y="4652963"/>
            <a:ext cx="1649412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" name="Овальна виноска 345"/>
          <p:cNvSpPr/>
          <p:nvPr/>
        </p:nvSpPr>
        <p:spPr>
          <a:xfrm>
            <a:off x="2459038" y="5594350"/>
            <a:ext cx="2665412" cy="1098550"/>
          </a:xfrm>
          <a:prstGeom prst="wedgeEllipseCallout">
            <a:avLst>
              <a:gd name="adj1" fmla="val 94916"/>
              <a:gd name="adj2" fmla="val -59090"/>
            </a:avLst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1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 достатній обсяг інформації? 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1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 непереобтяжений зайвою інформацією?</a:t>
            </a:r>
          </a:p>
        </p:txBody>
      </p:sp>
      <p:sp>
        <p:nvSpPr>
          <p:cNvPr id="347" name="Овальна виноска 346"/>
          <p:cNvSpPr/>
          <p:nvPr/>
        </p:nvSpPr>
        <p:spPr>
          <a:xfrm>
            <a:off x="2351088" y="3863975"/>
            <a:ext cx="2590800" cy="1157288"/>
          </a:xfrm>
          <a:prstGeom prst="wedgeEllipseCallout">
            <a:avLst>
              <a:gd name="adj1" fmla="val 47842"/>
              <a:gd name="adj2" fmla="val -76670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 sz="1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4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Часовий період  (конкретний момент часу, квартал</a:t>
            </a:r>
            <a:r>
              <a:rPr lang="uk-UA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рік)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uk-UA" sz="1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4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Прямоугольник 16"/>
          <p:cNvSpPr>
            <a:spLocks noChangeArrowheads="1"/>
          </p:cNvSpPr>
          <p:nvPr/>
        </p:nvSpPr>
        <p:spPr bwMode="auto">
          <a:xfrm>
            <a:off x="1026048" y="986972"/>
            <a:ext cx="10289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uk-UA" altLang="uk-UA" sz="2800" b="1" i="1" dirty="0">
                <a:latin typeface="Times New Roman" panose="02020603050405020304" pitchFamily="18" charset="0"/>
              </a:rPr>
              <a:t>Оцінюючи діючу систему розміщення рекламних засобів, зосереджено увагу на таких </a:t>
            </a:r>
            <a:r>
              <a:rPr lang="uk-UA" altLang="uk-UA" sz="2800" b="1" i="1" dirty="0" smtClean="0">
                <a:latin typeface="Times New Roman" panose="02020603050405020304" pitchFamily="18" charset="0"/>
              </a:rPr>
              <a:t>аспектах: </a:t>
            </a:r>
          </a:p>
          <a:p>
            <a:pPr algn="ctr"/>
            <a:r>
              <a:rPr lang="ru-RU" altLang="uk-UA" sz="1600" b="1" i="1" dirty="0" smtClean="0">
                <a:latin typeface="Times New Roman" panose="02020603050405020304" pitchFamily="18" charset="0"/>
              </a:rPr>
              <a:t>(</a:t>
            </a:r>
            <a:r>
              <a:rPr lang="ru-RU" altLang="uk-UA" sz="1600" b="1" i="1" dirty="0">
                <a:latin typeface="Times New Roman" panose="02020603050405020304" pitchFamily="18" charset="0"/>
              </a:rPr>
              <a:t>на </a:t>
            </a:r>
            <a:r>
              <a:rPr lang="ru-RU" altLang="uk-UA" sz="1600" b="1" i="1" dirty="0" err="1">
                <a:latin typeface="Times New Roman" panose="02020603050405020304" pitchFamily="18" charset="0"/>
              </a:rPr>
              <a:t>прикладі</a:t>
            </a:r>
            <a:r>
              <a:rPr lang="ru-RU" altLang="uk-UA" sz="1600" b="1" i="1" dirty="0">
                <a:latin typeface="Times New Roman" panose="02020603050405020304" pitchFamily="18" charset="0"/>
              </a:rPr>
              <a:t> </a:t>
            </a:r>
            <a:r>
              <a:rPr lang="ru-RU" altLang="uk-UA" sz="1600" b="1" i="1" dirty="0" err="1">
                <a:latin typeface="Times New Roman" panose="02020603050405020304" pitchFamily="18" charset="0"/>
              </a:rPr>
              <a:t>пілотного</a:t>
            </a:r>
            <a:r>
              <a:rPr lang="ru-RU" altLang="uk-UA" sz="1600" b="1" i="1" dirty="0">
                <a:latin typeface="Times New Roman" panose="02020603050405020304" pitchFamily="18" charset="0"/>
              </a:rPr>
              <a:t> проекту з аудиту </a:t>
            </a:r>
            <a:r>
              <a:rPr lang="uk-UA" altLang="uk-UA" sz="1600" b="1" i="1" dirty="0" smtClean="0">
                <a:latin typeface="Times New Roman" panose="02020603050405020304" pitchFamily="18" charset="0"/>
              </a:rPr>
              <a:t>ефективності</a:t>
            </a:r>
            <a:r>
              <a:rPr lang="ru-RU" altLang="uk-UA" sz="1600" b="1" i="1" dirty="0" smtClean="0">
                <a:latin typeface="Times New Roman" panose="02020603050405020304" pitchFamily="18" charset="0"/>
              </a:rPr>
              <a:t> </a:t>
            </a:r>
            <a:r>
              <a:rPr lang="ru-RU" altLang="uk-UA" sz="1600" b="1" i="1" dirty="0">
                <a:latin typeface="Times New Roman" panose="02020603050405020304" pitchFamily="18" charset="0"/>
              </a:rPr>
              <a:t>в КМДА</a:t>
            </a:r>
            <a:r>
              <a:rPr lang="ru-RU" altLang="uk-UA" sz="1600" b="1" i="1" dirty="0" smtClean="0">
                <a:latin typeface="Times New Roman" panose="02020603050405020304" pitchFamily="18" charset="0"/>
              </a:rPr>
              <a:t>)</a:t>
            </a:r>
            <a:endParaRPr lang="uk-UA" altLang="uk-UA" sz="1600" b="1" i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799192806"/>
              </p:ext>
            </p:extLst>
          </p:nvPr>
        </p:nvGraphicFramePr>
        <p:xfrm>
          <a:off x="1530629" y="1352585"/>
          <a:ext cx="9134083" cy="537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9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713436" y="1001485"/>
            <a:ext cx="9932603" cy="5337385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uk-UA" alt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Обмежувальні </a:t>
            </a:r>
            <a:r>
              <a:rPr lang="uk-UA" alt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</a:t>
            </a:r>
            <a:r>
              <a:rPr lang="uk-UA" alt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uk-UA" altLang="uk-UA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прикладі пілотного проекту з аудиту ефективності в КМДА):</a:t>
            </a:r>
            <a:endParaRPr lang="uk-UA" altLang="uk-UA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uk-UA" altLang="uk-UA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зосереджено на якості надання адміністративних послуг з видачі дозволів на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 зовнішньої реклами</a:t>
            </a:r>
            <a:r>
              <a:rPr lang="uk-UA" alt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uk-UA" alt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дослідження та підготовка рекомендацій здійснювались виходячи із того, що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 видачі дозволу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розміщення реклами становить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робочих днів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це визначено постановою Уряду.</a:t>
            </a:r>
          </a:p>
          <a:p>
            <a:pPr>
              <a:lnSpc>
                <a:spcPct val="80000"/>
              </a:lnSpc>
            </a:pPr>
            <a:endParaRPr lang="uk-UA" alt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базуються на інформації, отриманої в процесі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 інформації, документальної перевірки, інтерв’ювання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тощо.</a:t>
            </a:r>
          </a:p>
          <a:p>
            <a:pPr>
              <a:lnSpc>
                <a:spcPct val="80000"/>
              </a:lnSpc>
            </a:pPr>
            <a:endParaRPr lang="uk-UA" alt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Кількісний аналіз та вивчення статистичних даних щодо виявлених рекламних засобів, розміщених з порушенням законодавства про рекламу, здійснено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період з серпня 2015 по червень 2016 року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uk-UA" altLang="uk-U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Фактичні обстеження рекламних засобів проведені </a:t>
            </a:r>
            <a:r>
              <a:rPr lang="uk-UA" alt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вибірковим методом, зокрема стосовно наземних та фасадних рекламних конструкцій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(щити, </a:t>
            </a:r>
            <a:r>
              <a:rPr lang="uk-UA" alt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лайпостери</a:t>
            </a:r>
            <a:r>
              <a:rPr lang="uk-UA" alt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телевізійні екрани, рекламні вивіски, банери, панно, кронштейни). </a:t>
            </a:r>
          </a:p>
        </p:txBody>
      </p:sp>
      <p:pic>
        <p:nvPicPr>
          <p:cNvPr id="68612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75" y="1785764"/>
            <a:ext cx="9175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6B87D2F6-8CAA-4859-989A-AD39B146AC46}" type="slidenum">
              <a:rPr lang="ru-RU" altLang="ru-RU" sz="1400">
                <a:latin typeface="Arial" charset="0"/>
              </a:rPr>
              <a:pPr/>
              <a:t>19</a:t>
            </a:fld>
            <a:endParaRPr lang="ru-RU" altLang="ru-RU" sz="1400">
              <a:latin typeface="Arial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280163" y="0"/>
            <a:ext cx="10807337" cy="11174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30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Аудиторська</a:t>
            </a:r>
            <a:r>
              <a:rPr lang="ru-RU" sz="3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0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лійка</a:t>
            </a:r>
            <a:r>
              <a:rPr lang="ru-RU" sz="3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uk-UA" sz="3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07" y="1393462"/>
            <a:ext cx="9306265" cy="521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0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723" y="1038367"/>
            <a:ext cx="10515600" cy="1325563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190164" y="2173968"/>
            <a:ext cx="7163636" cy="435133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цілей внутрішнього аудиту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 аудиту та обсягів (масштабу) аудиту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критеріїв аудиту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изначення методів дослідження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</a:t>
            </a:fld>
            <a:endParaRPr lang="uk-U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28" y="1816348"/>
            <a:ext cx="2968724" cy="37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237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5143" y="989240"/>
            <a:ext cx="10515600" cy="1325563"/>
          </a:xfrm>
        </p:spPr>
        <p:txBody>
          <a:bodyPr anchor="t">
            <a:normAutofit/>
          </a:bodyPr>
          <a:lstStyle/>
          <a:p>
            <a:pPr algn="ctr"/>
            <a:r>
              <a:rPr lang="uk-UA" alt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чого потрібні критерії?</a:t>
            </a:r>
            <a:endParaRPr lang="nl-NL" altLang="uk-UA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499" name="Text Box 5"/>
          <p:cNvSpPr txBox="1">
            <a:spLocks noChangeArrowheads="1"/>
          </p:cNvSpPr>
          <p:nvPr/>
        </p:nvSpPr>
        <p:spPr bwMode="auto">
          <a:xfrm>
            <a:off x="532563" y="1476686"/>
            <a:ext cx="5858189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96850" indent="-1968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uk-UA" altLang="uk-UA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Аудитору потрібний інструмент вимірювання</a:t>
            </a:r>
            <a:r>
              <a:rPr lang="en-US" altLang="uk-UA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altLang="uk-UA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en-US" altLang="uk-UA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uk-UA" altLang="uk-UA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Вони попереджують розходження із керівництвом відносно аудиторських висновків/думок</a:t>
            </a:r>
            <a:r>
              <a:rPr lang="en-US" altLang="uk-UA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altLang="uk-UA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uk-UA" altLang="uk-UA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Чітке визначення ключових концепцій в аудиті попереджує неправильне трактування</a:t>
            </a:r>
            <a:endParaRPr lang="en-US" altLang="uk-UA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331" y="2150348"/>
            <a:ext cx="5053857" cy="380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7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14755" y="1216645"/>
            <a:ext cx="10515600" cy="1325563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АУДИТУ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idx="1"/>
          </p:nvPr>
        </p:nvSpPr>
        <p:spPr>
          <a:xfrm>
            <a:off x="102723" y="2200595"/>
            <a:ext cx="10028255" cy="53356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«мірило»,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якого формується думка щодо ефективності здійснення певної діяльності (функції, процесу, програми,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адмінпослуги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будуть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змінюватися в різних аудиторських дослідженнях,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їх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зазвичай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 від цілей і питань аудиту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також від професійного судження аудитора. 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Критерії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 необхідний (бажаний) стан або очікування щодо процесу, програми чи операції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</a:t>
            </a: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основою для оцінки доказів та розуміння аудиторських знахідок, висновків та рекомендацій. 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21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9707" y="1708171"/>
            <a:ext cx="1784204" cy="166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280" y="855177"/>
            <a:ext cx="11139577" cy="1325563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вибрані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розроблені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04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визначені в законах чи інших нормативно-правових актах;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встановлені в стандартах, які розроблені уповноваженими органами (професійними асоціаціями) або експертами в досліджуваній сфері;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закріплені в політиках, процедурах чи пріоритетах, встановлених посадовими особами об’єкта аудиту;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відібрані за результатами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бенчмаркінгу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(порівняння та використання прикладів (зразків, еталонів) кращої практики у цій сфері);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спеціально колективно розроблені аудиторською групою для вимірювання або оцінки об’єкта аудиту в конкретних обставинах, а також погоджені із керівництвом.</a:t>
            </a:r>
          </a:p>
          <a:p>
            <a:endParaRPr lang="uk-UA" sz="24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31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0231" y="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адміністративних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бути:</a:t>
            </a:r>
            <a:endParaRPr lang="uk-UA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32083" y="1326382"/>
            <a:ext cx="11676185" cy="5124660"/>
          </a:xfrm>
        </p:spPr>
        <p:txBody>
          <a:bodyPr>
            <a:normAutofit/>
          </a:bodyPr>
          <a:lstStyle/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результативність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задоволення потреби фізичної або юридичної особи в адміністративній послузі; </a:t>
            </a:r>
          </a:p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своєчасність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надання адміністративної послуги в установлений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законодавством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строк; </a:t>
            </a:r>
          </a:p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доступність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фактична можливість фізичних та юридичних осіб звернутися за адміністративною послугою, в тому числі: територіальну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наближеність,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 транспортного сполучення, можливість вільного (безперешкодного) доступу до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безперешкодне одержання бланків та інших формулярів, необхідних для звернення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зручність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урахування інтересів та потреб отримувачів послуг у процесі організації надання адміністративних послуг, у тому числі: можливість вибору способу звернення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наприклад, поштою, електронною поштою тощо), запровадження принципу "єдиного вікна", установлення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графіка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приймання фізичних та юридичних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 порядку оплати адміністративної послуги; </a:t>
            </a:r>
          </a:p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відкритість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безперешкодне одержання необхідної для отримання адміністративної послуги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 (процедура отримання, перелік необхідних документів, зразки цих документів, розмір плати тощо),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розміщується на  інформаційних стендах в адміністративних органах, на їх веб-сайтах друкується в офіційних виданнях та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буклетах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інших джерелах;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професійність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належний рівень кваліфікації працівників адміністративного органу.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7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77" name="Group 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65364057"/>
              </p:ext>
            </p:extLst>
          </p:nvPr>
        </p:nvGraphicFramePr>
        <p:xfrm>
          <a:off x="1195753" y="381000"/>
          <a:ext cx="10671349" cy="5897564"/>
        </p:xfrm>
        <a:graphic>
          <a:graphicData uri="http://schemas.openxmlformats.org/drawingml/2006/table">
            <a:tbl>
              <a:tblPr/>
              <a:tblGrid>
                <a:gridCol w="2070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8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5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Підпитання аудиту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Змінні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Критерії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163">
                <a:tc rowSpan="5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 Чи підтверджуються проблеми при укладанні та виконанні договорів на право тимчасового користування місцем для розміщення рекламних засобів?</a:t>
                      </a:r>
                      <a:endParaRPr kumimoji="0" lang="uk-UA" alt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Ідентичність</a:t>
                      </a:r>
                      <a:endParaRPr kumimoji="0" lang="uk-UA" alt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Договори на право тимчасового користування місцем для розміщення рекламних засобів містять однакові умови для всіх замовників </a:t>
                      </a:r>
                      <a:endParaRPr kumimoji="0" lang="uk-UA" alt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52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Системність</a:t>
                      </a:r>
                      <a:endParaRPr kumimoji="0" lang="uk-UA" alt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Після надходження  до КП "Київреклама" дозвільних документів за дорученням керівництва вказані документи передаються на опрацювання в договірний відділ</a:t>
                      </a:r>
                      <a:endParaRPr kumimoji="0" lang="uk-UA" alt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31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Працівники договірного відділу здійснюють моніторинг бази даних на предмет наявності дозволів та відсутності підписаних екземплярів договорів, та в разі наявності таких випадків повідомлять замовника про необхідність укладення договору </a:t>
                      </a:r>
                      <a:endParaRPr kumimoji="0" lang="uk-UA" alt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432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Розподіл завдань та обов'язків </a:t>
                      </a:r>
                      <a:endParaRPr kumimoji="0" lang="uk-UA" alt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Бухгалтерський відділ та фінансово-аналітичний відділ кожного дня  здійснюють моніторинг дебіторської заборгованості по розрахунках з замовниками та в разі виявлення заборгованості більше 2 місяців бухгалтерський відділ подає інформацію до юридичного відділу для подальшого направлення претензії</a:t>
                      </a:r>
                      <a:endParaRPr kumimoji="0" lang="uk-UA" alt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487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Інспектори відділу обстежень та обліку рекламних засобів перевіряють фактичну наявність рекламних засобів</a:t>
                      </a:r>
                      <a:endParaRPr kumimoji="0" lang="uk-UA" alt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2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6787" y="1041613"/>
            <a:ext cx="10515600" cy="4548372"/>
          </a:xfrm>
        </p:spPr>
        <p:txBody>
          <a:bodyPr/>
          <a:lstStyle/>
          <a:p>
            <a:pPr marL="0" indent="0" algn="just">
              <a:buNone/>
            </a:pPr>
            <a:r>
              <a:rPr lang="uk-UA" sz="2800" dirty="0" smtClean="0"/>
              <a:t>	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набір критеріїв/норм оцінки має слугувати внутрішньому аудитору моделлю для порівняння і відображати ідеальну ситуацію (як повинно бути?), з якою буде порівнюватися реальний стан об’єкта аудиту (як є?). Внутрішнім аудиторам під час визначення критеріїв аудиту необхідно брати до уваги визначені цілі аудиту.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Адекватні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оцінки та надійний аналіз даних – запорука обґрунтованого аудиторського висновку.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25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491" y="4319472"/>
            <a:ext cx="2438611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6B87D2F6-8CAA-4859-989A-AD39B146AC46}" type="slidenum">
              <a:rPr lang="ru-RU" altLang="ru-RU" sz="1400">
                <a:latin typeface="Arial" charset="0"/>
              </a:rPr>
              <a:pPr/>
              <a:t>26</a:t>
            </a:fld>
            <a:endParaRPr lang="ru-RU" altLang="ru-RU" sz="1400">
              <a:latin typeface="Arial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219879" y="696686"/>
            <a:ext cx="10807337" cy="11174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6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  <a:endParaRPr lang="uk-UA" sz="26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2652765" y="1577028"/>
            <a:ext cx="938290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uk-UA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одержує аудиторські дані, інформацію, які у подальшому формують доказову базу, шляхом застосування одного або декількох методів </a:t>
            </a:r>
            <a:r>
              <a:rPr lang="uk-UA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endParaRPr lang="uk-UA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uk-UA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–</a:t>
            </a:r>
            <a:r>
              <a:rPr lang="uk-UA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 сукупність прийомів, використовуваних для дослідження </a:t>
            </a:r>
            <a:r>
              <a:rPr lang="uk-UA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 </a:t>
            </a:r>
            <a:r>
              <a:rPr lang="uk-UA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</a:t>
            </a:r>
            <a:r>
              <a:rPr lang="uk-UA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uk-UA" altLang="ru-RU" dirty="0"/>
          </a:p>
          <a:p>
            <a:pPr algn="ctr">
              <a:buFontTx/>
              <a:buNone/>
            </a:pPr>
            <a:endParaRPr lang="uk-UA" altLang="ru-RU" dirty="0" smtClean="0"/>
          </a:p>
          <a:p>
            <a:pPr algn="ctr">
              <a:buFontTx/>
              <a:buNone/>
            </a:pPr>
            <a:endParaRPr lang="uk-UA" altLang="ru-RU" dirty="0"/>
          </a:p>
          <a:p>
            <a:pPr algn="ctr">
              <a:buFontTx/>
              <a:buNone/>
            </a:pP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41" y="2502040"/>
            <a:ext cx="2634211" cy="314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6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803" y="885374"/>
            <a:ext cx="10515600" cy="972456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2119086"/>
            <a:ext cx="10515600" cy="405787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проведення аудитів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 дуже різноманітні методи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Обираючи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такі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аудитори повинні керуватися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 аудиту та конкретними питаннями аудиту.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 чітко визначити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отримання достатніх, відповідних та надійних аудиторських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 для надання аудиторських висновків.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Аудит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ефективності, як правило,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поєднує різні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отримання даних та підтвердження результатів з різних джерел, а також поєднання якісних та кількісних даних. Така комбінація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необхідна для надання достовірних доказів, що підтверджують висновки та рекомендації, а кількісні дані надають  можливість демонстрації значущості аудиторських висновків та рекомендацій. </a:t>
            </a:r>
          </a:p>
          <a:p>
            <a:endParaRPr lang="uk-UA" sz="24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3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5760"/>
            <a:ext cx="9981363" cy="1143000"/>
          </a:xfrm>
        </p:spPr>
        <p:txBody>
          <a:bodyPr>
            <a:normAutofit/>
          </a:bodyPr>
          <a:lstStyle/>
          <a:p>
            <a:pPr algn="ctr">
              <a:lnSpc>
                <a:spcPts val="3000"/>
              </a:lnSpc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Під час планування аудиту необхідно знайти відповіді на наступні питання: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838" y="1419486"/>
            <a:ext cx="11687612" cy="5256584"/>
          </a:xfrm>
        </p:spPr>
        <p:txBody>
          <a:bodyPr>
            <a:normAutofit/>
          </a:bodyPr>
          <a:lstStyle/>
          <a:p>
            <a:pPr algn="just"/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Що?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 аналіз проблем  чи використати інший метод для визначення теми і питань аудиту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Як?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визначити методологію, яку необхідно використовувати;</a:t>
            </a:r>
          </a:p>
          <a:p>
            <a:pPr algn="just"/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Коли?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скласти план дій і встановити реалістичний графік роботи;</a:t>
            </a:r>
          </a:p>
          <a:p>
            <a:pPr algn="just"/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Хто?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визначити необхідні знання і навички для проведення аудиту, включаючи необхідність залучення експертів і вартість залучення додаткових ресурсів (у разі необхідності).</a:t>
            </a:r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794" y="4830836"/>
            <a:ext cx="5933212" cy="179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68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30" y="870856"/>
            <a:ext cx="10515600" cy="960509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 цілей внутрішнього аудиту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22569" y="1601037"/>
            <a:ext cx="10515600" cy="49638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 </a:t>
            </a:r>
            <a:r>
              <a:rPr lang="uk-UA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є основою процесу планування, оскільки саме ціль має визначати очікуваний результат аудиторського дослідження. </a:t>
            </a:r>
            <a:endParaRPr lang="uk-UA" sz="3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наслідок, саме за ступенем досягнення цілі(ей) оцінюється якість реалізації аудиторського завдання та відповідно діяльність аудиторської групи.</a:t>
            </a:r>
          </a:p>
          <a:p>
            <a:pPr marL="0" indent="0" algn="just">
              <a:buNone/>
            </a:pPr>
            <a:r>
              <a:rPr lang="uk-UA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4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420" y="4752310"/>
            <a:ext cx="3988020" cy="202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51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6B87D2F6-8CAA-4859-989A-AD39B146AC46}" type="slidenum">
              <a:rPr lang="ru-RU" altLang="ru-RU" sz="1400">
                <a:latin typeface="Arial" charset="0"/>
              </a:rPr>
              <a:pPr/>
              <a:t>5</a:t>
            </a:fld>
            <a:endParaRPr lang="ru-RU" altLang="ru-RU" sz="1400">
              <a:latin typeface="Arial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280163" y="0"/>
            <a:ext cx="10807337" cy="131633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6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</a:t>
            </a:r>
            <a:r>
              <a:rPr lang="ru-RU" sz="26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6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26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6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endParaRPr lang="ru-RU" sz="2600" b="1" spc="3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 результатами </a:t>
            </a:r>
            <a:r>
              <a:rPr lang="ru-RU" sz="18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пілотного</a:t>
            </a:r>
            <a:r>
              <a:rPr lang="ru-RU" sz="1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в </a:t>
            </a:r>
            <a:r>
              <a:rPr lang="ru-RU" sz="1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КМДА)</a:t>
            </a:r>
            <a:endParaRPr lang="uk-UA" sz="18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341643" y="1504457"/>
            <a:ext cx="931482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пераційні</a:t>
            </a:r>
            <a:r>
              <a:rPr lang="uk-UA" sz="2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цілі (цілі установи)</a:t>
            </a:r>
            <a:r>
              <a:rPr lang="uk-UA" sz="2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можна сформулювати як – забезпечення надання адміністративної послуги з видачі дозволу на розміщення зовнішньої реклами відповідно до встановлених законодавчих вимог;</a:t>
            </a:r>
            <a:endParaRPr lang="uk-UA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Водночас </a:t>
            </a:r>
            <a:r>
              <a:rPr lang="uk-UA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цілі аудиторського завдання</a:t>
            </a:r>
            <a:r>
              <a:rPr lang="uk-UA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мають бути сформульовані  у площині повноважень і відповідальності внутрішнього аудитора, наприклад - </a:t>
            </a:r>
            <a:r>
              <a:rPr lang="uk-UA" sz="2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 оцінку процесу розміщення рекламних засобів для покращення його ефективності, вдосконалення системи внутрішнього контролю, мінімізації ризиків, властивих рекламно-інформаційному </a:t>
            </a:r>
            <a:r>
              <a:rPr lang="uk-UA" sz="26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середовищу.</a:t>
            </a:r>
            <a:endParaRPr lang="uk-UA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None/>
            </a:pPr>
            <a:endParaRPr lang="ru-RU" alt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None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6369" y="1678644"/>
            <a:ext cx="2131175" cy="22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93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105" y="5058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 цілей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ефективності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356526"/>
            <a:ext cx="10515600" cy="52854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Під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визначення цілей 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враховувати можливості підвищення ефективності досліджуваної 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діяльності,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тому числі щодо: </a:t>
            </a:r>
          </a:p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 якості послуг;</a:t>
            </a:r>
          </a:p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мінімізації ресурсів;</a:t>
            </a:r>
          </a:p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 підзвітності;</a:t>
            </a:r>
          </a:p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глибший аналіз потреб користувачів та підвищення рівня їх задоволеності з огляду на наявні ресурси;</a:t>
            </a:r>
          </a:p>
          <a:p>
            <a:pPr marL="0" indent="0" algn="just">
              <a:buNone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задоволеності співробітників (зменшення плинності кадрів і, як результат, зменшення витрат на пошук нових людей; підвищення мотивації 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3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Місце для вмісту 2"/>
          <p:cNvSpPr>
            <a:spLocks noGrp="1"/>
          </p:cNvSpPr>
          <p:nvPr>
            <p:ph idx="1"/>
          </p:nvPr>
        </p:nvSpPr>
        <p:spPr>
          <a:xfrm>
            <a:off x="2672862" y="1016000"/>
            <a:ext cx="9154048" cy="5340351"/>
          </a:xfrm>
        </p:spPr>
        <p:txBody>
          <a:bodyPr/>
          <a:lstStyle/>
          <a:p>
            <a:pPr marL="0" indent="0">
              <a:buNone/>
            </a:pPr>
            <a:endParaRPr lang="uk-UA" altLang="uk-UA" sz="2400" b="1" i="1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Цілі аудиторського завдання вказують, для чого воно призначене.</a:t>
            </a:r>
          </a:p>
          <a:p>
            <a:pPr marL="0" indent="0">
              <a:buNone/>
            </a:pPr>
            <a:endParaRPr lang="uk-UA" altLang="uk-UA" sz="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alt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uk-UA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бути:</a:t>
            </a:r>
          </a:p>
          <a:p>
            <a:pPr marL="0" indent="0" algn="ctr">
              <a:buNone/>
            </a:pPr>
            <a:endParaRPr lang="uk-UA" altLang="uk-UA" sz="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i="1" dirty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-чіткими; </a:t>
            </a:r>
          </a:p>
          <a:p>
            <a:pPr marL="0" indent="0" algn="ctr">
              <a:buNone/>
            </a:pPr>
            <a:endParaRPr lang="uk-UA" altLang="uk-UA" sz="2400" b="1" i="1" dirty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i="1" dirty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-конкретними;</a:t>
            </a:r>
          </a:p>
          <a:p>
            <a:pPr marL="0" indent="0" algn="ctr">
              <a:buNone/>
            </a:pPr>
            <a:endParaRPr lang="uk-UA" altLang="uk-UA" sz="2400" b="1" i="1" dirty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i="1" dirty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пов'язаними з оцінкою ризиків;</a:t>
            </a:r>
          </a:p>
          <a:p>
            <a:pPr marL="0" indent="0" algn="ctr">
              <a:buFontTx/>
              <a:buChar char="-"/>
            </a:pPr>
            <a:endParaRPr lang="uk-UA" altLang="uk-UA" sz="2400" b="1" i="1" dirty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altLang="uk-UA" sz="2400" b="1" i="1" dirty="0">
                <a:solidFill>
                  <a:srgbClr val="1F4E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відображати очікування керівництва.</a:t>
            </a:r>
            <a:endParaRPr lang="uk-UA" altLang="uk-UA" sz="2400" dirty="0">
              <a:solidFill>
                <a:srgbClr val="1F4E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altLang="uk-UA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altLang="uk-UA" dirty="0" smtClean="0"/>
          </a:p>
        </p:txBody>
      </p:sp>
      <p:sp>
        <p:nvSpPr>
          <p:cNvPr id="39940" name="Місце для номера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4CCA2DE-F1EA-470D-B674-2630456D0B50}" type="slidenum">
              <a:rPr lang="uk-UA" altLang="uk-UA" smtClean="0">
                <a:solidFill>
                  <a:srgbClr val="898989"/>
                </a:solidFill>
              </a:rPr>
              <a:pPr/>
              <a:t>7</a:t>
            </a:fld>
            <a:endParaRPr lang="uk-UA" altLang="uk-UA" smtClean="0">
              <a:solidFill>
                <a:srgbClr val="898989"/>
              </a:solidFill>
            </a:endParaRPr>
          </a:p>
        </p:txBody>
      </p:sp>
      <p:sp>
        <p:nvSpPr>
          <p:cNvPr id="39941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altLang="uk-UA">
              <a:solidFill>
                <a:prstClr val="black"/>
              </a:solidFill>
            </a:endParaRPr>
          </a:p>
        </p:txBody>
      </p:sp>
      <p:pic>
        <p:nvPicPr>
          <p:cNvPr id="39942" name="image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06" y="1828364"/>
            <a:ext cx="18002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34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 eaLnBrk="1" fontAlgn="auto" hangingPunct="1">
              <a:spcBef>
                <a:spcPts val="1000"/>
              </a:spcBef>
              <a:spcAft>
                <a:spcPts val="0"/>
              </a:spcAft>
              <a:buNone/>
            </a:pPr>
            <a:r>
              <a:rPr lang="uk-UA" sz="6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sz="6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питань аудиту та обсягів (масштабу) </a:t>
            </a:r>
            <a:r>
              <a:rPr lang="uk-UA" sz="6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endParaRPr lang="uk-UA" sz="6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F5955-07C4-409F-9EB0-1FAC1AF53B13}" type="slidenum">
              <a:rPr lang="uk-UA" smtClean="0"/>
              <a:pPr>
                <a:defRPr/>
              </a:pPr>
              <a:t>8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179" y="3938954"/>
            <a:ext cx="3008639" cy="213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6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39167" y="1383497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uk-UA" sz="3200" dirty="0" smtClean="0">
                <a:latin typeface="Times New Roman" pitchFamily="18" charset="0"/>
                <a:cs typeface="Times New Roman" panose="02020603050405020304" pitchFamily="18" charset="0"/>
              </a:rPr>
              <a:t>	Проведення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 і 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має на меті одночасне охоплення та всебічне вивчення всіх аспектів </a:t>
            </a:r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його проведення скоріше розглядаються певні проблеми, пов’язані з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діяльністю, 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 з виявлених ключових ризиків і потреб керівництва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9</a:t>
            </a:fld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525" y="4481017"/>
            <a:ext cx="3451202" cy="22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7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nhoud bullet">
  <a:themeElements>
    <a:clrScheme name="">
      <a:dk1>
        <a:srgbClr val="000000"/>
      </a:dk1>
      <a:lt1>
        <a:srgbClr val="FFFFFF"/>
      </a:lt1>
      <a:dk2>
        <a:srgbClr val="046F96"/>
      </a:dk2>
      <a:lt2>
        <a:srgbClr val="EEECE1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Inhoud bulle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houd bullet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bullet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bullet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andaardontwerp">
  <a:themeElements>
    <a:clrScheme name="Kleurenschema Groen">
      <a:dk1>
        <a:sysClr val="windowText" lastClr="000000"/>
      </a:dk1>
      <a:lt1>
        <a:sysClr val="window" lastClr="FFFFFF"/>
      </a:lt1>
      <a:dk2>
        <a:srgbClr val="F4BBD6"/>
      </a:dk2>
      <a:lt2>
        <a:srgbClr val="EEECE1"/>
      </a:lt2>
      <a:accent1>
        <a:srgbClr val="046F96"/>
      </a:accent1>
      <a:accent2>
        <a:srgbClr val="9ACCD4"/>
      </a:accent2>
      <a:accent3>
        <a:srgbClr val="ED8FBB"/>
      </a:accent3>
      <a:accent4>
        <a:srgbClr val="900079"/>
      </a:accent4>
      <a:accent5>
        <a:srgbClr val="47145C"/>
      </a:accent5>
      <a:accent6>
        <a:srgbClr val="0E4A10"/>
      </a:accent6>
      <a:hlink>
        <a:srgbClr val="0000FF"/>
      </a:hlink>
      <a:folHlink>
        <a:srgbClr val="800080"/>
      </a:folHlink>
    </a:clrScheme>
    <a:fontScheme name="Standaardontwerp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2688</TotalTime>
  <Words>1869</Words>
  <Application>Microsoft Office PowerPoint</Application>
  <PresentationFormat>Широкий екран</PresentationFormat>
  <Paragraphs>183</Paragraphs>
  <Slides>27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27</vt:i4>
      </vt:variant>
    </vt:vector>
  </HeadingPairs>
  <TitlesOfParts>
    <vt:vector size="34" baseType="lpstr">
      <vt:lpstr>Arial</vt:lpstr>
      <vt:lpstr>Calibri</vt:lpstr>
      <vt:lpstr>Times New Roman</vt:lpstr>
      <vt:lpstr>Verdana</vt:lpstr>
      <vt:lpstr>Wingdings</vt:lpstr>
      <vt:lpstr>1_Inhoud bullet</vt:lpstr>
      <vt:lpstr>2_Standaardontwerp</vt:lpstr>
      <vt:lpstr>Презентація PowerPoint</vt:lpstr>
      <vt:lpstr>ЗМІСТ</vt:lpstr>
      <vt:lpstr>Під час планування аудиту необхідно знайти відповіді на наступні питання:</vt:lpstr>
      <vt:lpstr>Формулювання цілей внутрішнього аудиту</vt:lpstr>
      <vt:lpstr>Презентація PowerPoint</vt:lpstr>
      <vt:lpstr>Формулювання цілей аудиту ефективності</vt:lpstr>
      <vt:lpstr>Презентація PowerPoint</vt:lpstr>
      <vt:lpstr>Презентація PowerPoint</vt:lpstr>
      <vt:lpstr>Презентація PowerPoint</vt:lpstr>
      <vt:lpstr>Для визначення важливих для аудиту питань слід відповісти на такі питання:</vt:lpstr>
      <vt:lpstr>Презентація PowerPoint</vt:lpstr>
      <vt:lpstr>Питання аудиту повинні відповідати певним вимогам:</vt:lpstr>
      <vt:lpstr>Презентація PowerPoint</vt:lpstr>
      <vt:lpstr>Презентація PowerPoint</vt:lpstr>
      <vt:lpstr>Визначення обсягів (масштабу) аудиту </vt:lpstr>
      <vt:lpstr>Визначення обсягів (масштабу) аудиторського завдання </vt:lpstr>
      <vt:lpstr>Презентація PowerPoint</vt:lpstr>
      <vt:lpstr>Презентація PowerPoint</vt:lpstr>
      <vt:lpstr>Презентація PowerPoint</vt:lpstr>
      <vt:lpstr>Для чого потрібні критерії?</vt:lpstr>
      <vt:lpstr>КРИТЕРІЇ АУДИТУ</vt:lpstr>
      <vt:lpstr>Критерії можуть бути вибрані або розроблені різними способами:</vt:lpstr>
      <vt:lpstr>Критерії оцінки якості адміністративних послуг можуть бути:</vt:lpstr>
      <vt:lpstr>Презентація PowerPoint</vt:lpstr>
      <vt:lpstr>Презентація PowerPoint</vt:lpstr>
      <vt:lpstr>Презентація PowerPoint</vt:lpstr>
      <vt:lpstr>Методи дослідження </vt:lpstr>
    </vt:vector>
  </TitlesOfParts>
  <Company>Minfin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Кудрик Галина Петрівна</cp:lastModifiedBy>
  <cp:revision>343</cp:revision>
  <cp:lastPrinted>2017-09-19T11:37:29Z</cp:lastPrinted>
  <dcterms:created xsi:type="dcterms:W3CDTF">2017-06-08T12:07:24Z</dcterms:created>
  <dcterms:modified xsi:type="dcterms:W3CDTF">2020-12-16T14:12:34Z</dcterms:modified>
</cp:coreProperties>
</file>