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85" r:id="rId3"/>
    <p:sldId id="373" r:id="rId4"/>
    <p:sldId id="362" r:id="rId5"/>
    <p:sldId id="363" r:id="rId6"/>
    <p:sldId id="364" r:id="rId7"/>
    <p:sldId id="365" r:id="rId8"/>
    <p:sldId id="366" r:id="rId9"/>
    <p:sldId id="378" r:id="rId10"/>
    <p:sldId id="380" r:id="rId11"/>
    <p:sldId id="389" r:id="rId12"/>
    <p:sldId id="379" r:id="rId13"/>
    <p:sldId id="381" r:id="rId14"/>
    <p:sldId id="383" r:id="rId15"/>
    <p:sldId id="377" r:id="rId16"/>
    <p:sldId id="391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FD685"/>
    <a:srgbClr val="FFFF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58" autoAdjust="0"/>
  </p:normalViewPr>
  <p:slideViewPr>
    <p:cSldViewPr snapToGrid="0">
      <p:cViewPr varScale="1">
        <p:scale>
          <a:sx n="95" d="100"/>
          <a:sy n="95" d="100"/>
        </p:scale>
        <p:origin x="115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691E7-9D35-407F-BDA6-F278179C8574}" type="datetimeFigureOut">
              <a:rPr lang="uk-UA" smtClean="0"/>
              <a:pPr/>
              <a:t>16.12.2020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27538-C613-4A73-A2CE-2E3A38E29832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583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103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032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46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2506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50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728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85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36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31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8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39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72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/>
              <a:pPr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53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ідзаголовок 3"/>
          <p:cNvSpPr>
            <a:spLocks noGrp="1"/>
          </p:cNvSpPr>
          <p:nvPr>
            <p:ph type="subTitle" idx="1"/>
          </p:nvPr>
        </p:nvSpPr>
        <p:spPr>
          <a:xfrm>
            <a:off x="3824236" y="5587706"/>
            <a:ext cx="4696766" cy="1177835"/>
          </a:xfrm>
        </p:spPr>
        <p:txBody>
          <a:bodyPr>
            <a:noAutofit/>
          </a:bodyPr>
          <a:lstStyle/>
          <a:p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Онлайн-курс з основних засад внутрішнього контролю та внутрішнього аудиту</a:t>
            </a:r>
          </a:p>
          <a:p>
            <a:r>
              <a:rPr lang="uk-UA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грудень 2020 року</a:t>
            </a:r>
            <a:endParaRPr lang="uk-UA" sz="16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5438377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03514" y="1268412"/>
            <a:ext cx="10280301" cy="4076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uk-UA" altLang="ru-RU" sz="3600" b="1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ДОКУМЕНТУВАННЯ ВНУТРІШНЬОГО АУДИТУ.</a:t>
            </a:r>
            <a:endParaRPr lang="en-US" altLang="ru-RU" sz="3600" b="1" dirty="0" smtClean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algn="ctr" eaLnBrk="1" hangingPunct="1"/>
            <a:r>
              <a:rPr lang="uk-UA" altLang="ru-RU" sz="3600" b="1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ПІДГОТОВКА АУДИТОРСЬКОГО ЗВІТУ</a:t>
            </a:r>
            <a:r>
              <a:rPr lang="uk-UA" altLang="ru-RU" sz="36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/>
            </a:r>
            <a:br>
              <a:rPr lang="uk-UA" altLang="ru-RU" sz="3600" b="1" dirty="0">
                <a:solidFill>
                  <a:schemeClr val="accent1"/>
                </a:solidFill>
                <a:cs typeface="Times New Roman" panose="02020603050405020304" pitchFamily="18" charset="0"/>
              </a:rPr>
            </a:br>
            <a:endParaRPr lang="ru-RU" altLang="uk-UA" sz="3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3759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366" y="365125"/>
            <a:ext cx="10691447" cy="890919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«Стислість – сестра таланту»</a:t>
            </a:r>
            <a:endParaRPr lang="uk-UA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508945"/>
            <a:ext cx="3696369" cy="4929484"/>
          </a:xfrm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10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5566787" y="1939332"/>
            <a:ext cx="560698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«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підготовку 10-хвилинної промови мені потрібен тиждень; на  15-хвилинну – три дні; на півгодинну – два дні; а промову на годину я можу виголосити хоч зараз».</a:t>
            </a:r>
          </a:p>
          <a:p>
            <a:endParaRPr lang="uk-UA" dirty="0"/>
          </a:p>
          <a:p>
            <a:pPr algn="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Вудро Вільсон, 28-й американський президент</a:t>
            </a: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389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82" y="365125"/>
            <a:ext cx="10190018" cy="807893"/>
          </a:xfrm>
        </p:spPr>
        <p:txBody>
          <a:bodyPr/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Інтелект-карти на допомогу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8055" y="2382982"/>
            <a:ext cx="6945745" cy="3672320"/>
          </a:xfrm>
          <a:prstGeom prst="rect">
            <a:avLst/>
          </a:prstGeom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11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7449127" y="4178631"/>
            <a:ext cx="863600" cy="288434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050" dirty="0" smtClean="0">
                <a:solidFill>
                  <a:srgbClr val="2F2B20"/>
                </a:solidFill>
                <a:latin typeface="Comic Sans MS" pitchFamily="66" charset="0"/>
                <a:cs typeface="Arial" charset="0"/>
              </a:rPr>
              <a:t>Предмет</a:t>
            </a:r>
            <a:endParaRPr lang="uk-UA" sz="1050" dirty="0">
              <a:solidFill>
                <a:srgbClr val="2F2B2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69891" y="3195782"/>
            <a:ext cx="492760" cy="184727"/>
          </a:xfrm>
          <a:prstGeom prst="roundRect">
            <a:avLst/>
          </a:prstGeom>
          <a:solidFill>
            <a:srgbClr val="FF9933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900" dirty="0" smtClean="0">
                <a:latin typeface="Comic Sans MS" pitchFamily="66" charset="0"/>
              </a:rPr>
              <a:t>Тема</a:t>
            </a:r>
            <a:endParaRPr lang="uk-UA" sz="9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49818" y="4193309"/>
            <a:ext cx="683491" cy="232064"/>
          </a:xfrm>
          <a:prstGeom prst="roundRect">
            <a:avLst/>
          </a:prstGeom>
          <a:solidFill>
            <a:srgbClr val="0066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900" dirty="0" smtClean="0">
                <a:solidFill>
                  <a:schemeClr val="bg1"/>
                </a:solidFill>
                <a:latin typeface="Comic Sans MS" pitchFamily="66" charset="0"/>
              </a:rPr>
              <a:t>Тема</a:t>
            </a:r>
            <a:endParaRPr lang="uk-UA" sz="9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9287" y="5190836"/>
            <a:ext cx="473364" cy="147781"/>
          </a:xfrm>
          <a:prstGeom prst="roundRect">
            <a:avLst/>
          </a:prstGeom>
          <a:solidFill>
            <a:srgbClr val="A81C30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900" dirty="0" smtClean="0">
                <a:solidFill>
                  <a:schemeClr val="bg1"/>
                </a:solidFill>
                <a:latin typeface="Comic Sans MS" pitchFamily="66" charset="0"/>
              </a:rPr>
              <a:t>Тема</a:t>
            </a:r>
            <a:endParaRPr lang="uk-UA" sz="9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85563" y="5203824"/>
            <a:ext cx="492760" cy="184727"/>
          </a:xfrm>
          <a:prstGeom prst="roundRect">
            <a:avLst/>
          </a:prstGeom>
          <a:solidFill>
            <a:srgbClr val="FF9933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900" dirty="0" smtClean="0">
                <a:latin typeface="Comic Sans MS" pitchFamily="66" charset="0"/>
              </a:rPr>
              <a:t>Тема</a:t>
            </a:r>
            <a:endParaRPr lang="uk-UA" sz="9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4832" y="3195782"/>
            <a:ext cx="683491" cy="242455"/>
          </a:xfrm>
          <a:prstGeom prst="roundRect">
            <a:avLst/>
          </a:prstGeom>
          <a:solidFill>
            <a:srgbClr val="0066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900" dirty="0" smtClean="0">
                <a:solidFill>
                  <a:schemeClr val="bg1"/>
                </a:solidFill>
                <a:latin typeface="Comic Sans MS" pitchFamily="66" charset="0"/>
              </a:rPr>
              <a:t>Тема</a:t>
            </a:r>
            <a:endParaRPr lang="uk-UA" sz="9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76327" y="4224813"/>
            <a:ext cx="473364" cy="147781"/>
          </a:xfrm>
          <a:prstGeom prst="roundRect">
            <a:avLst/>
          </a:prstGeom>
          <a:solidFill>
            <a:srgbClr val="A81C30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900" dirty="0" smtClean="0">
                <a:solidFill>
                  <a:schemeClr val="bg1"/>
                </a:solidFill>
                <a:latin typeface="Comic Sans MS" pitchFamily="66" charset="0"/>
              </a:rPr>
              <a:t>Тема</a:t>
            </a:r>
            <a:endParaRPr lang="uk-UA" sz="9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0038" y="2826328"/>
            <a:ext cx="502762" cy="304800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Примітки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01673" y="3186532"/>
            <a:ext cx="591127" cy="184727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Ідея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7782" y="3439393"/>
            <a:ext cx="591127" cy="227444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Ключове слово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11838" y="4818422"/>
            <a:ext cx="502762" cy="281709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Примітки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71964" y="4170271"/>
            <a:ext cx="591127" cy="193963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Ідея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7782" y="4407500"/>
            <a:ext cx="591127" cy="182973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Ключове слово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0038" y="4849943"/>
            <a:ext cx="502762" cy="281709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Примітки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3437" y="5209415"/>
            <a:ext cx="591127" cy="176238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Ідея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0309" y="5429993"/>
            <a:ext cx="591127" cy="187368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Ключове слово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68256" y="2879423"/>
            <a:ext cx="546944" cy="251705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Примітки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24073" y="3200021"/>
            <a:ext cx="591127" cy="184727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Ідея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68256" y="3400546"/>
            <a:ext cx="591127" cy="227444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Ключове слово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252983" y="3909436"/>
            <a:ext cx="502762" cy="235526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Примітки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68256" y="4250645"/>
            <a:ext cx="679252" cy="121949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Ідея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069256" y="4478277"/>
            <a:ext cx="591127" cy="182973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Ключове слово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16146" y="3788558"/>
            <a:ext cx="502762" cy="351137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Примітки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011838" y="5224895"/>
            <a:ext cx="679252" cy="121949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Ідея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061638" y="5422064"/>
            <a:ext cx="591127" cy="182973"/>
          </a:xfrm>
          <a:prstGeom prst="roundRect">
            <a:avLst/>
          </a:prstGeom>
          <a:solidFill>
            <a:srgbClr val="FFE5FF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latin typeface="Comic Sans MS" pitchFamily="66" charset="0"/>
              </a:rPr>
              <a:t>Ключове слово</a:t>
            </a:r>
            <a:endParaRPr lang="uk-UA" sz="600" dirty="0"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25637" y="2753529"/>
            <a:ext cx="676254" cy="145598"/>
          </a:xfrm>
          <a:prstGeom prst="roundRect">
            <a:avLst/>
          </a:prstGeom>
          <a:solidFill>
            <a:srgbClr val="A81C30"/>
          </a:solidFill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uk-UA" sz="600" dirty="0" smtClean="0">
                <a:solidFill>
                  <a:schemeClr val="bg1"/>
                </a:solidFill>
                <a:latin typeface="Comic Sans MS" pitchFamily="66" charset="0"/>
              </a:rPr>
              <a:t>Зв’язок</a:t>
            </a:r>
            <a:endParaRPr lang="uk-UA" sz="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204" y="2836091"/>
            <a:ext cx="37061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 в нас є час подумати  про те, що ми збираємося написати,  нас часто «паралізує» від неймовірної кількості думок про все, що можна було б  включити в звіт. І в процесі написання ми часто забуваємо про основну думку, яку ми б хотіли донести в тексті.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328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464" y="365125"/>
            <a:ext cx="10218336" cy="941161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аудиторського звіту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93336" y="1436914"/>
            <a:ext cx="11294348" cy="5174901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резюме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(зазначається  основна проблема, головні знахідки, висновки та рекомендації);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(розкриває причини проведення аудиту, проблеми аудиту, містить фонову інформацію);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 об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єкта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(основна інформація про об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єкт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езультати аудиту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(викладаються результати дослідження за кожним питанням аудиту та описуються аудиторські кроки, проведені у процесі дослідження);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исновки;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екомендації.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241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034" y="365125"/>
            <a:ext cx="10099766" cy="941161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Великобританії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319350"/>
            <a:ext cx="11114314" cy="499001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  <a:defRPr/>
            </a:pPr>
            <a:r>
              <a:rPr lang="uk-UA" altLang="en-US" sz="3400" b="1" u="sng" dirty="0" smtClean="0">
                <a:latin typeface="Times New Roman" pitchFamily="18" charset="0"/>
                <a:cs typeface="Times New Roman" pitchFamily="18" charset="0"/>
              </a:rPr>
              <a:t>Структура звіту часто така:</a:t>
            </a:r>
            <a:endParaRPr lang="uk-UA" altLang="en-US" sz="3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Заголовок</a:t>
            </a:r>
            <a:endParaRPr lang="en-GB" altLang="en-US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 (мета проведення аудиту).</a:t>
            </a:r>
            <a:endParaRPr lang="en-GB" alt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Обсяги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сфери, аудит яких проводився, характер і глибина аудиту, обмеження, що витікають з обсягів).</a:t>
            </a: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Ввідна інформація </a:t>
            </a: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короткий опис сфери діяльності або пояснення процесу, аудит якого проводився).</a:t>
            </a: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altLang="en-US" sz="3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Схвалення 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(позитивні моменти дослідженої сфери або подяка за співпрацю).</a:t>
            </a:r>
            <a:endParaRPr lang="en-GB" alt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Рейтинг стану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 (оцінка побаченого, напр., «добре», «задовільно», «незадовільно», «пройшов / не пройшов аудит»)</a:t>
            </a: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 (підсумкові міркування за результатами виконаного завдання чи його оцінка, часто із зазначенням найважливіших спостережень).</a:t>
            </a:r>
            <a:endParaRPr lang="en-GB" alt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  <a:defRPr/>
            </a:pPr>
            <a:r>
              <a:rPr lang="en-GB" altLang="en-US" sz="3400" dirty="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uk-UA" altLang="en-US" sz="3400" b="1" dirty="0" smtClean="0">
                <a:latin typeface="Times New Roman" pitchFamily="18" charset="0"/>
                <a:cs typeface="Times New Roman" pitchFamily="18" charset="0"/>
              </a:rPr>
              <a:t>Спостереження</a:t>
            </a:r>
            <a:r>
              <a:rPr lang="uk-UA" altLang="en-US" sz="3400" dirty="0" smtClean="0">
                <a:latin typeface="Times New Roman" pitchFamily="18" charset="0"/>
                <a:cs typeface="Times New Roman" pitchFamily="18" charset="0"/>
              </a:rPr>
              <a:t> (які ще можуть називатися «встановленими фактами», «знахідки»), викладені у порядку важливості (і, якщо доречно, розбиті на групи).</a:t>
            </a: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endParaRPr lang="uk-UA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13</a:t>
            </a:fld>
            <a:endParaRPr lang="uk-UA"/>
          </a:p>
        </p:txBody>
      </p:sp>
      <p:pic>
        <p:nvPicPr>
          <p:cNvPr id="1026" name="Picture 2" descr="C:\Users\Admin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154" y="0"/>
            <a:ext cx="2584405" cy="1162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3743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034" y="365125"/>
            <a:ext cx="10099766" cy="941161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Великобританії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319350"/>
            <a:ext cx="11114314" cy="499001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  <a:defRPr/>
            </a:pPr>
            <a:r>
              <a:rPr lang="uk-UA" altLang="en-US" sz="3000" b="1" dirty="0" smtClean="0">
                <a:latin typeface="Times New Roman" pitchFamily="18" charset="0"/>
                <a:cs typeface="Times New Roman" pitchFamily="18" charset="0"/>
              </a:rPr>
              <a:t>Аудиторське спостереження здебільшого складається із</a:t>
            </a:r>
            <a:r>
              <a:rPr lang="en-GB" altLang="en-US" sz="3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14300" indent="0">
              <a:buFont typeface="Wingdings" pitchFamily="2" charset="2"/>
              <a:buChar char="ü"/>
              <a:defRPr/>
            </a:pPr>
            <a:r>
              <a:rPr lang="en-GB" alt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заголовку і короткого опису;</a:t>
            </a:r>
            <a:endParaRPr lang="en-GB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Font typeface="Wingdings" pitchFamily="2" charset="2"/>
              <a:buChar char="ü"/>
              <a:defRPr/>
            </a:pPr>
            <a:r>
              <a:rPr lang="en-GB" alt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оцінки критичності (ступеня значущості ризику, напр., «високий», «середній», «низький» або «критичний», «значний»);</a:t>
            </a:r>
          </a:p>
          <a:p>
            <a:pPr marL="114300" indent="0">
              <a:buFont typeface="Wingdings" pitchFamily="2" charset="2"/>
              <a:buChar char="ü"/>
              <a:defRPr/>
            </a:pP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перерахування фактів (стан, критерії, причини, наслідки / ризики), які можна підкріпити відповідними прикладами, даними, аналітикою, таблицями чи діаграмами;</a:t>
            </a:r>
            <a:endParaRPr lang="en-GB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Font typeface="Wingdings" pitchFamily="2" charset="2"/>
              <a:buChar char="ü"/>
              <a:defRPr/>
            </a:pP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аудиторські рекомендації (</a:t>
            </a:r>
            <a:r>
              <a:rPr lang="uk-UA" altLang="en-US" sz="3000" dirty="0" err="1" smtClean="0">
                <a:latin typeface="Times New Roman" pitchFamily="18" charset="0"/>
                <a:cs typeface="Times New Roman" pitchFamily="18" charset="0"/>
              </a:rPr>
              <a:t>коригуючі</a:t>
            </a: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 заходи із пом’якшення виявлених у ході спостереження ризиків);</a:t>
            </a:r>
            <a:endParaRPr lang="en-GB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Font typeface="Wingdings" pitchFamily="2" charset="2"/>
              <a:buChar char="ü"/>
              <a:defRPr/>
            </a:pPr>
            <a:r>
              <a:rPr lang="en-GB" alt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плани заходів керівництва (</a:t>
            </a:r>
            <a:r>
              <a:rPr lang="uk-UA" altLang="en-US" sz="3000" dirty="0" err="1" smtClean="0">
                <a:latin typeface="Times New Roman" pitchFamily="18" charset="0"/>
                <a:cs typeface="Times New Roman" pitchFamily="18" charset="0"/>
              </a:rPr>
              <a:t>коригуючі</a:t>
            </a:r>
            <a:r>
              <a:rPr lang="uk-UA" altLang="en-US" sz="3000" dirty="0" smtClean="0">
                <a:latin typeface="Times New Roman" pitchFamily="18" charset="0"/>
                <a:cs typeface="Times New Roman" pitchFamily="18" charset="0"/>
              </a:rPr>
              <a:t> заходи, відповідальна особа, термін виконання).</a:t>
            </a:r>
            <a:endParaRPr lang="en-GB" alt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endParaRPr lang="uk-UA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14</a:t>
            </a:fld>
            <a:endParaRPr lang="uk-UA"/>
          </a:p>
        </p:txBody>
      </p:sp>
      <p:pic>
        <p:nvPicPr>
          <p:cNvPr id="1026" name="Picture 2" descr="C:\Users\Admin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6217" y="0"/>
            <a:ext cx="2584405" cy="1162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3743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512" y="321548"/>
            <a:ext cx="10520624" cy="914400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допомогти читачеві відслідкувати структуру та логіку звіту 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15</a:t>
            </a:fld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837363" y="1654856"/>
            <a:ext cx="636027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  <a:defRPr/>
            </a:pPr>
            <a:r>
              <a:rPr lang="uk-UA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Переконатися, що цілі аудиту та запитання для аудиту чітко сформульовані, а подана доказова база покриває всі запитання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SzPct val="80000"/>
              <a:defRPr/>
            </a:pPr>
            <a:endParaRPr lang="en-US" altLang="ru-RU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  <a:defRPr/>
            </a:pPr>
            <a:r>
              <a:rPr lang="uk-UA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Переконатися, що знахідки підтверджені доказовою базою, та що висновки та рекомендації є пов'язані із запитаннями для аудиту та знахідками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  <a:defRPr/>
            </a:pPr>
            <a:endParaRPr lang="en-US" altLang="ru-RU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  <a:defRPr/>
            </a:pPr>
            <a:r>
              <a:rPr lang="uk-UA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 звіт на предмет: речення чи цифри є чіткими, логічними, доведеними та необхідними для формулювання висновків. В іншому випадку вони повинні бути прибрані зі звіту або переписані</a:t>
            </a:r>
          </a:p>
        </p:txBody>
      </p:sp>
      <p:pic>
        <p:nvPicPr>
          <p:cNvPr id="1026" name="Picture 2" descr="C:\Users\Admin\Desktop\yak-zapam-yatati-velikiy-obsyag-informaciy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7121" y="1698171"/>
            <a:ext cx="4762500" cy="4441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257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65125"/>
            <a:ext cx="10134599" cy="807893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від  Річарда </a:t>
            </a:r>
            <a:r>
              <a:rPr lang="uk-UA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Чемберса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Місце для вмісту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39435">
            <a:off x="3462656" y="2238477"/>
            <a:ext cx="1497417" cy="1311367"/>
          </a:xfrm>
          <a:prstGeom prst="rect">
            <a:avLst/>
          </a:prstGeom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16</a:t>
            </a:fld>
            <a:endParaRPr lang="uk-UA"/>
          </a:p>
        </p:txBody>
      </p:sp>
      <p:sp>
        <p:nvSpPr>
          <p:cNvPr id="6" name="AutoShape 18"/>
          <p:cNvSpPr/>
          <p:nvPr/>
        </p:nvSpPr>
        <p:spPr>
          <a:xfrm>
            <a:off x="937598" y="3134177"/>
            <a:ext cx="1870258" cy="1948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21600" y="9391"/>
                </a:moveTo>
                <a:cubicBezTo>
                  <a:pt x="21600" y="9887"/>
                  <a:pt x="21473" y="10321"/>
                  <a:pt x="21219" y="10697"/>
                </a:cubicBezTo>
                <a:cubicBezTo>
                  <a:pt x="20964" y="11073"/>
                  <a:pt x="20648" y="11314"/>
                  <a:pt x="20264" y="11428"/>
                </a:cubicBezTo>
                <a:lnTo>
                  <a:pt x="20264" y="16611"/>
                </a:lnTo>
                <a:cubicBezTo>
                  <a:pt x="20264" y="17201"/>
                  <a:pt x="20088" y="17709"/>
                  <a:pt x="19730" y="18128"/>
                </a:cubicBezTo>
                <a:cubicBezTo>
                  <a:pt x="19375" y="18551"/>
                  <a:pt x="18952" y="18759"/>
                  <a:pt x="18460" y="18759"/>
                </a:cubicBezTo>
                <a:cubicBezTo>
                  <a:pt x="17928" y="18123"/>
                  <a:pt x="17287" y="17506"/>
                  <a:pt x="16538" y="16905"/>
                </a:cubicBezTo>
                <a:cubicBezTo>
                  <a:pt x="15786" y="16306"/>
                  <a:pt x="14981" y="15757"/>
                  <a:pt x="14117" y="15255"/>
                </a:cubicBezTo>
                <a:cubicBezTo>
                  <a:pt x="13255" y="14756"/>
                  <a:pt x="12364" y="14325"/>
                  <a:pt x="11450" y="13970"/>
                </a:cubicBezTo>
                <a:cubicBezTo>
                  <a:pt x="10536" y="13615"/>
                  <a:pt x="9648" y="13380"/>
                  <a:pt x="8788" y="13268"/>
                </a:cubicBezTo>
                <a:cubicBezTo>
                  <a:pt x="8453" y="13380"/>
                  <a:pt x="8179" y="13565"/>
                  <a:pt x="7968" y="13829"/>
                </a:cubicBezTo>
                <a:cubicBezTo>
                  <a:pt x="7758" y="14093"/>
                  <a:pt x="7613" y="14387"/>
                  <a:pt x="7535" y="14707"/>
                </a:cubicBezTo>
                <a:cubicBezTo>
                  <a:pt x="7457" y="15029"/>
                  <a:pt x="7449" y="15361"/>
                  <a:pt x="7510" y="15699"/>
                </a:cubicBezTo>
                <a:cubicBezTo>
                  <a:pt x="7574" y="16036"/>
                  <a:pt x="7719" y="16341"/>
                  <a:pt x="7946" y="16611"/>
                </a:cubicBezTo>
                <a:cubicBezTo>
                  <a:pt x="7750" y="16993"/>
                  <a:pt x="7660" y="17348"/>
                  <a:pt x="7677" y="17674"/>
                </a:cubicBezTo>
                <a:cubicBezTo>
                  <a:pt x="7692" y="17994"/>
                  <a:pt x="7772" y="18308"/>
                  <a:pt x="7917" y="18607"/>
                </a:cubicBezTo>
                <a:cubicBezTo>
                  <a:pt x="8059" y="18909"/>
                  <a:pt x="8255" y="19194"/>
                  <a:pt x="8497" y="19470"/>
                </a:cubicBezTo>
                <a:cubicBezTo>
                  <a:pt x="8737" y="19746"/>
                  <a:pt x="8996" y="20021"/>
                  <a:pt x="9271" y="20292"/>
                </a:cubicBezTo>
                <a:cubicBezTo>
                  <a:pt x="9114" y="20697"/>
                  <a:pt x="8842" y="21002"/>
                  <a:pt x="8455" y="21213"/>
                </a:cubicBezTo>
                <a:cubicBezTo>
                  <a:pt x="8069" y="21424"/>
                  <a:pt x="7655" y="21542"/>
                  <a:pt x="7212" y="21571"/>
                </a:cubicBezTo>
                <a:cubicBezTo>
                  <a:pt x="6771" y="21600"/>
                  <a:pt x="6340" y="21551"/>
                  <a:pt x="5917" y="21424"/>
                </a:cubicBezTo>
                <a:cubicBezTo>
                  <a:pt x="5496" y="21295"/>
                  <a:pt x="5163" y="21093"/>
                  <a:pt x="4923" y="20811"/>
                </a:cubicBezTo>
                <a:cubicBezTo>
                  <a:pt x="4781" y="20242"/>
                  <a:pt x="4624" y="19658"/>
                  <a:pt x="4453" y="19056"/>
                </a:cubicBezTo>
                <a:cubicBezTo>
                  <a:pt x="4281" y="18454"/>
                  <a:pt x="4139" y="17844"/>
                  <a:pt x="4032" y="17225"/>
                </a:cubicBezTo>
                <a:cubicBezTo>
                  <a:pt x="3921" y="16600"/>
                  <a:pt x="3868" y="15954"/>
                  <a:pt x="3868" y="15282"/>
                </a:cubicBezTo>
                <a:cubicBezTo>
                  <a:pt x="3868" y="14616"/>
                  <a:pt x="3961" y="13906"/>
                  <a:pt x="4149" y="13154"/>
                </a:cubicBezTo>
                <a:lnTo>
                  <a:pt x="1804" y="13154"/>
                </a:lnTo>
                <a:cubicBezTo>
                  <a:pt x="1312" y="13154"/>
                  <a:pt x="888" y="12946"/>
                  <a:pt x="533" y="12523"/>
                </a:cubicBezTo>
                <a:cubicBezTo>
                  <a:pt x="176" y="12101"/>
                  <a:pt x="0" y="11593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1" y="4821"/>
                  <a:pt x="12537" y="4399"/>
                  <a:pt x="13512" y="3873"/>
                </a:cubicBezTo>
                <a:cubicBezTo>
                  <a:pt x="14489" y="3342"/>
                  <a:pt x="15409" y="2744"/>
                  <a:pt x="16273" y="2071"/>
                </a:cubicBezTo>
                <a:cubicBezTo>
                  <a:pt x="17135" y="1405"/>
                  <a:pt x="17865" y="713"/>
                  <a:pt x="18460" y="0"/>
                </a:cubicBezTo>
                <a:cubicBezTo>
                  <a:pt x="18952" y="0"/>
                  <a:pt x="19375" y="214"/>
                  <a:pt x="19730" y="633"/>
                </a:cubicBezTo>
                <a:cubicBezTo>
                  <a:pt x="20088" y="1056"/>
                  <a:pt x="20264" y="1567"/>
                  <a:pt x="20264" y="2165"/>
                </a:cubicBezTo>
                <a:lnTo>
                  <a:pt x="20264" y="7334"/>
                </a:lnTo>
                <a:cubicBezTo>
                  <a:pt x="20648" y="7445"/>
                  <a:pt x="20964" y="7692"/>
                  <a:pt x="21219" y="8070"/>
                </a:cubicBezTo>
                <a:cubicBezTo>
                  <a:pt x="21473" y="8454"/>
                  <a:pt x="21600" y="8895"/>
                  <a:pt x="21600" y="9391"/>
                </a:cubicBezTo>
                <a:moveTo>
                  <a:pt x="18460" y="2855"/>
                </a:moveTo>
                <a:cubicBezTo>
                  <a:pt x="17865" y="3407"/>
                  <a:pt x="17216" y="3941"/>
                  <a:pt x="16513" y="4451"/>
                </a:cubicBezTo>
                <a:cubicBezTo>
                  <a:pt x="15811" y="4962"/>
                  <a:pt x="15066" y="5423"/>
                  <a:pt x="14281" y="5834"/>
                </a:cubicBezTo>
                <a:cubicBezTo>
                  <a:pt x="13495" y="6245"/>
                  <a:pt x="12694" y="6608"/>
                  <a:pt x="11879" y="6922"/>
                </a:cubicBezTo>
                <a:cubicBezTo>
                  <a:pt x="11061" y="7237"/>
                  <a:pt x="10255" y="7462"/>
                  <a:pt x="9457" y="7603"/>
                </a:cubicBezTo>
                <a:lnTo>
                  <a:pt x="9457" y="11173"/>
                </a:lnTo>
                <a:cubicBezTo>
                  <a:pt x="10255" y="11326"/>
                  <a:pt x="11061" y="11555"/>
                  <a:pt x="11879" y="11863"/>
                </a:cubicBezTo>
                <a:cubicBezTo>
                  <a:pt x="12694" y="12171"/>
                  <a:pt x="13495" y="12538"/>
                  <a:pt x="14281" y="12957"/>
                </a:cubicBezTo>
                <a:cubicBezTo>
                  <a:pt x="15066" y="13380"/>
                  <a:pt x="15813" y="13844"/>
                  <a:pt x="16525" y="14348"/>
                </a:cubicBezTo>
                <a:cubicBezTo>
                  <a:pt x="17235" y="14856"/>
                  <a:pt x="17882" y="15381"/>
                  <a:pt x="18460" y="15921"/>
                </a:cubicBezTo>
                <a:lnTo>
                  <a:pt x="18460" y="2855"/>
                </a:ln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72000" tIns="72000" rIns="72000" bIns="72000" anchor="ctr"/>
          <a:lstStyle/>
          <a:p>
            <a:pPr hangingPunct="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 sz="9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AutoShape 12"/>
          <p:cNvSpPr/>
          <p:nvPr/>
        </p:nvSpPr>
        <p:spPr>
          <a:xfrm rot="21182710">
            <a:off x="3101676" y="1374369"/>
            <a:ext cx="1481511" cy="1305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07" y="0"/>
                </a:moveTo>
                <a:cubicBezTo>
                  <a:pt x="11525" y="0"/>
                  <a:pt x="8622" y="3300"/>
                  <a:pt x="8622" y="7373"/>
                </a:cubicBezTo>
                <a:cubicBezTo>
                  <a:pt x="8622" y="8639"/>
                  <a:pt x="8929" y="9812"/>
                  <a:pt x="9423" y="10853"/>
                </a:cubicBezTo>
                <a:lnTo>
                  <a:pt x="0" y="21600"/>
                </a:lnTo>
                <a:lnTo>
                  <a:pt x="11039" y="13079"/>
                </a:lnTo>
                <a:cubicBezTo>
                  <a:pt x="12154" y="14110"/>
                  <a:pt x="13557" y="14752"/>
                  <a:pt x="15107" y="14752"/>
                </a:cubicBezTo>
                <a:lnTo>
                  <a:pt x="15111" y="14752"/>
                </a:lnTo>
                <a:cubicBezTo>
                  <a:pt x="18693" y="14752"/>
                  <a:pt x="21600" y="11447"/>
                  <a:pt x="21600" y="7373"/>
                </a:cubicBezTo>
                <a:cubicBezTo>
                  <a:pt x="21600" y="3300"/>
                  <a:pt x="18693" y="0"/>
                  <a:pt x="15111" y="0"/>
                </a:cubicBezTo>
                <a:lnTo>
                  <a:pt x="15107" y="0"/>
                </a:lnTo>
                <a:close/>
              </a:path>
            </a:pathLst>
          </a:custGeom>
          <a:solidFill>
            <a:srgbClr val="FAE232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Місце для вмісту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49611">
            <a:off x="3552222" y="3243742"/>
            <a:ext cx="1542862" cy="1414064"/>
          </a:xfrm>
          <a:prstGeom prst="rect">
            <a:avLst/>
          </a:prstGeom>
        </p:spPr>
      </p:pic>
      <p:pic>
        <p:nvPicPr>
          <p:cNvPr id="10" name="Місце для вмісту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36396">
            <a:off x="3505720" y="4315290"/>
            <a:ext cx="1411289" cy="1447637"/>
          </a:xfrm>
          <a:prstGeom prst="rect">
            <a:avLst/>
          </a:prstGeom>
        </p:spPr>
      </p:pic>
      <p:pic>
        <p:nvPicPr>
          <p:cNvPr id="12" name="Місце для вмісту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929936">
            <a:off x="3180254" y="5291843"/>
            <a:ext cx="1323366" cy="144362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52739" y="1388186"/>
            <a:ext cx="6501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 поточні комунікації з відповідальними за діяльність щодо зібраних даних, знахідок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2956" y="2487278"/>
            <a:ext cx="64605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Зрозуміло та лаконічно передавати умови, причини та наслідки в письмовому звіті 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8705" y="3596831"/>
            <a:ext cx="64605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Підсумовувати ключові дані  в підсумковому  висновку на початку звіту  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11856" y="4892854"/>
            <a:ext cx="64605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 оціночну систему для певних виявлених даних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51602" y="6044121"/>
            <a:ext cx="6202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Ніколи не дозволяти письмовим звітам бути останнім словом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5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6989" y="333376"/>
            <a:ext cx="7850187" cy="758825"/>
          </a:xfrm>
        </p:spPr>
        <p:txBody>
          <a:bodyPr/>
          <a:lstStyle/>
          <a:p>
            <a:pPr>
              <a:defRPr/>
            </a:pP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endParaRPr lang="uk-UA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Місце для вмісту 2"/>
          <p:cNvSpPr>
            <a:spLocks noGrp="1"/>
          </p:cNvSpPr>
          <p:nvPr>
            <p:ph idx="1"/>
          </p:nvPr>
        </p:nvSpPr>
        <p:spPr>
          <a:xfrm>
            <a:off x="2031999" y="1588656"/>
            <a:ext cx="8562109" cy="4767696"/>
          </a:xfrm>
        </p:spPr>
        <p:txBody>
          <a:bodyPr/>
          <a:lstStyle/>
          <a:p>
            <a:pPr marL="0" indent="0">
              <a:buNone/>
            </a:pP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 документального оформлення внутрішнього аудиту. </a:t>
            </a: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підготовки якісного аудиторського звіту.</a:t>
            </a: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досвід формування аудиторських звітів.</a:t>
            </a: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Місце для номера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36F3DF8-569F-4ABC-9157-F3FDC09D4BA3}" type="slidenum">
              <a:rPr lang="uk-UA" altLang="uk-UA" smtClean="0">
                <a:solidFill>
                  <a:srgbClr val="898989"/>
                </a:solidFill>
              </a:rPr>
              <a:pPr/>
              <a:t>2</a:t>
            </a:fld>
            <a:endParaRPr lang="uk-UA" altLang="uk-UA" smtClean="0">
              <a:solidFill>
                <a:srgbClr val="898989"/>
              </a:solidFill>
            </a:endParaRPr>
          </a:p>
        </p:txBody>
      </p:sp>
      <p:pic>
        <p:nvPicPr>
          <p:cNvPr id="17413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109" y="3747799"/>
            <a:ext cx="367188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63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754" y="365126"/>
            <a:ext cx="10158046" cy="870822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Документальне оформлення внутрішнього аудиту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557496"/>
            <a:ext cx="10515600" cy="4619468"/>
          </a:xfrm>
        </p:spPr>
        <p:txBody>
          <a:bodyPr/>
          <a:lstStyle/>
          <a:p>
            <a:pPr marL="0" indent="0">
              <a:buNone/>
            </a:pP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3</a:t>
            </a:fld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5039918" y="1698174"/>
            <a:ext cx="2059912" cy="9545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Документування ВА</a:t>
            </a:r>
            <a:endParaRPr lang="uk-UA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2783393" y="3098531"/>
            <a:ext cx="1818752" cy="6193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Робочі документи</a:t>
            </a:r>
            <a:endParaRPr lang="uk-UA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7475135" y="3058337"/>
            <a:ext cx="1928446" cy="6997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 звіт</a:t>
            </a:r>
            <a:endParaRPr lang="uk-UA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2202893" y="3959050"/>
            <a:ext cx="3205004" cy="2217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Записи (форми, таблиці, схеми), за допомогою яких працівник підрозділу внутрішнього аудиту фіксує результати застосованих методів і процедур під час планування та виконання аудиторського завдання й аудиторські докази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6893169" y="3959050"/>
            <a:ext cx="3185328" cy="2217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Офіційним документ, складений за результатами проведеного внутрішнього аудиту і містить: резюме; основну частину - цілі, обсяг і результати виконання аудиторського завдання;</a:t>
            </a:r>
          </a:p>
          <a:p>
            <a:pPr algn="ctr"/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висновки та рекомендації.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 зі стрілкою 12"/>
          <p:cNvCxnSpPr/>
          <p:nvPr/>
        </p:nvCxnSpPr>
        <p:spPr>
          <a:xfrm flipH="1">
            <a:off x="3808325" y="2140299"/>
            <a:ext cx="1257719" cy="958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зі стрілкою 14"/>
          <p:cNvCxnSpPr>
            <a:stCxn id="5" idx="3"/>
          </p:cNvCxnSpPr>
          <p:nvPr/>
        </p:nvCxnSpPr>
        <p:spPr>
          <a:xfrm>
            <a:off x="7099830" y="2175470"/>
            <a:ext cx="1324708" cy="882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зі стрілкою 16"/>
          <p:cNvCxnSpPr>
            <a:stCxn id="6" idx="2"/>
          </p:cNvCxnSpPr>
          <p:nvPr/>
        </p:nvCxnSpPr>
        <p:spPr>
          <a:xfrm>
            <a:off x="3692769" y="3717890"/>
            <a:ext cx="5024" cy="241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зі стрілкою 18"/>
          <p:cNvCxnSpPr>
            <a:stCxn id="7" idx="2"/>
          </p:cNvCxnSpPr>
          <p:nvPr/>
        </p:nvCxnSpPr>
        <p:spPr>
          <a:xfrm>
            <a:off x="8439358" y="3758083"/>
            <a:ext cx="11306" cy="200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63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464" y="365126"/>
            <a:ext cx="10218336" cy="921064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 звіт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06109"/>
            <a:ext cx="2743200" cy="365125"/>
          </a:xfrm>
        </p:spPr>
        <p:txBody>
          <a:bodyPr/>
          <a:lstStyle/>
          <a:p>
            <a:fld id="{F7C5D663-84F4-46BE-95C8-A990D879E497}" type="slidenum">
              <a:rPr lang="uk-UA" smtClean="0"/>
              <a:pPr/>
              <a:t>4</a:t>
            </a:fld>
            <a:endParaRPr lang="uk-UA" dirty="0"/>
          </a:p>
        </p:txBody>
      </p:sp>
      <p:pic>
        <p:nvPicPr>
          <p:cNvPr id="1026" name="Picture 2" descr="Ð ÐµÐ·ÑÐ»ÑÑÐ°Ñ Ð¿Ð¾ÑÑÐºÑ Ð·Ð¾Ð±ÑÐ°Ð¶ÐµÐ½Ñ Ð·Ð° Ð·Ð°Ð¿Ð¸ÑÐ¾Ð¼ &quot;Ð¾ÑÑÐµÑÑ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22" y="1415021"/>
            <a:ext cx="5334855" cy="454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5858189" y="1498597"/>
            <a:ext cx="5948624" cy="459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uk-UA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Навіть найкраще проведений аудит не буде добре оцінено, якщо ми не зуміємо представити результати нашої праці.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uk-UA" altLang="ru-RU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uk-UA" altLang="ru-RU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uk-UA" altLang="ru-RU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uk-UA" altLang="ru-RU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None/>
            </a:pPr>
            <a:endParaRPr lang="uk-UA" altLang="ru-RU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FontTx/>
              <a:buNone/>
            </a:pPr>
            <a:r>
              <a:rPr lang="uk-UA" altLang="ru-RU" sz="3200" b="1" dirty="0" smtClean="0">
                <a:solidFill>
                  <a:srgbClr val="7030A0"/>
                </a:solidFill>
                <a:latin typeface="Segoe Print" pitchFamily="2" charset="0"/>
                <a:ea typeface="Segoe UI Emoji" panose="020B0502040204020203" pitchFamily="34" charset="0"/>
                <a:cs typeface="Times New Roman" panose="02020603050405020304" pitchFamily="18" charset="0"/>
              </a:rPr>
              <a:t>Добре </a:t>
            </a:r>
            <a:r>
              <a:rPr lang="uk-UA" altLang="ru-RU" sz="3200" b="1" dirty="0">
                <a:solidFill>
                  <a:srgbClr val="7030A0"/>
                </a:solidFill>
                <a:latin typeface="Segoe Print" pitchFamily="2" charset="0"/>
                <a:ea typeface="Segoe UI Emoji" panose="020B0502040204020203" pitchFamily="34" charset="0"/>
                <a:cs typeface="Times New Roman" panose="02020603050405020304" pitchFamily="18" charset="0"/>
              </a:rPr>
              <a:t>підготовлений звіт максимізує вплив результатів аудиту</a:t>
            </a:r>
            <a:r>
              <a:rPr lang="uk-UA" altLang="ru-RU" sz="3200" dirty="0">
                <a:solidFill>
                  <a:srgbClr val="7030A0"/>
                </a:solidFill>
                <a:latin typeface="Segoe Print" pitchFamily="2" charset="0"/>
                <a:ea typeface="Segoe UI Emoji" panose="020B0502040204020203" pitchFamily="34" charset="0"/>
                <a:cs typeface="Times New Roman" panose="02020603050405020304" pitchFamily="18" charset="0"/>
              </a:rPr>
              <a:t> </a:t>
            </a:r>
            <a:endParaRPr lang="nl-NL" altLang="ru-RU" sz="3200" dirty="0">
              <a:solidFill>
                <a:srgbClr val="7030A0"/>
              </a:solidFill>
              <a:latin typeface="Segoe Print" pitchFamily="2" charset="0"/>
              <a:ea typeface="Segoe UI Emoji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32819" y="2840863"/>
            <a:ext cx="1949381" cy="184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704" y="365125"/>
            <a:ext cx="10168095" cy="1098707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Цілі аудиторського звіту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Місце для вмісту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8365" y="2396531"/>
            <a:ext cx="3343275" cy="3235570"/>
          </a:xfrm>
          <a:prstGeom prst="rect">
            <a:avLst/>
          </a:prstGeom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5</a:t>
            </a:fld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5822599" y="1677743"/>
            <a:ext cx="3979147" cy="11730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інформувати керівництво установи щодо результатів аудиту та стану об'єкта аудиту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5822599" y="3267417"/>
            <a:ext cx="4019341" cy="12660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переконати керівництво установи, що аудиторські висновки (знахідки) та рекомендації дієві й важливі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5802501" y="5067687"/>
            <a:ext cx="3999245" cy="11957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переконати керівництво установи вжити відповідні дії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 сполучна лінія 10"/>
          <p:cNvCxnSpPr/>
          <p:nvPr/>
        </p:nvCxnSpPr>
        <p:spPr>
          <a:xfrm flipH="1">
            <a:off x="4767523" y="2396531"/>
            <a:ext cx="1055076" cy="988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 сполучна лінія 12"/>
          <p:cNvCxnSpPr>
            <a:stCxn id="8" idx="1"/>
          </p:cNvCxnSpPr>
          <p:nvPr/>
        </p:nvCxnSpPr>
        <p:spPr>
          <a:xfrm flipH="1" flipV="1">
            <a:off x="4750357" y="3773595"/>
            <a:ext cx="1072242" cy="126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 flipH="1" flipV="1">
            <a:off x="4582048" y="4444268"/>
            <a:ext cx="1220453" cy="1148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69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704" y="365125"/>
            <a:ext cx="10168095" cy="1325563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підготовки якісного звіту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93820" y="1446963"/>
            <a:ext cx="6590880" cy="4730000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ct val="20000"/>
              </a:spcBef>
              <a:buNone/>
            </a:pPr>
            <a:r>
              <a:rPr lang="uk-UA" altLang="ru-RU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 1.</a:t>
            </a:r>
            <a:r>
              <a:rPr lang="uk-UA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Важливість аудиторського </a:t>
            </a:r>
            <a:r>
              <a:rPr lang="uk-UA" alt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звіту:</a:t>
            </a:r>
            <a:endParaRPr lang="uk-UA" alt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None/>
            </a:pPr>
            <a:endParaRPr lang="uk-UA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uk-UA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важливість </a:t>
            </a:r>
            <a:r>
              <a:rPr lang="uk-UA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актуальність теми аудиту (проблеми);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uk-UA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uk-UA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покриває ті етапи державного управління (процесу), які мають особливе значення для проблеми;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uk-UA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uk-UA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відповідати потребам читача (керівника, який ставить завдання);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uk-UA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uk-UA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додавати цінності.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6</a:t>
            </a:fld>
            <a:endParaRPr lang="uk-UA"/>
          </a:p>
        </p:txBody>
      </p:sp>
      <p:pic>
        <p:nvPicPr>
          <p:cNvPr id="5" name="Picture 4" descr="bl04acclead_JPG_1101840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102" y="1446963"/>
            <a:ext cx="3969099" cy="47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29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5899" y="291403"/>
            <a:ext cx="10611059" cy="914400"/>
          </a:xfrm>
        </p:spPr>
        <p:txBody>
          <a:bodyPr/>
          <a:lstStyle/>
          <a:p>
            <a:pPr algn="ctr"/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підготовки якісного звіту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416818"/>
            <a:ext cx="6748305" cy="49395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alt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 2. </a:t>
            </a:r>
            <a:r>
              <a:rPr lang="uk-UA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Звіт повинен бути об'єктивним, справедливим та </a:t>
            </a:r>
            <a:r>
              <a:rPr lang="uk-UA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надійним: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</a:t>
            </a: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знахідки, висновки та рекомендації повинні бути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чіткими;</a:t>
            </a:r>
            <a:endParaRPr lang="uk-UA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повним;</a:t>
            </a:r>
            <a:endParaRPr lang="uk-UA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лаконічним;</a:t>
            </a:r>
            <a:endParaRPr lang="uk-UA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точним; </a:t>
            </a:r>
            <a:endParaRPr lang="uk-UA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об'єктивним та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справедливим;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звіт повинен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конструктивним і своєчасним.</a:t>
            </a:r>
          </a:p>
          <a:p>
            <a:pPr>
              <a:buFont typeface="Wingdings" panose="05000000000000000000" pitchFamily="2" charset="2"/>
              <a:buChar char="ü"/>
            </a:pPr>
            <a:endParaRPr lang="uk-UA" altLang="ru-RU" dirty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7</a:t>
            </a:fld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0708" y="1895126"/>
            <a:ext cx="42862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56" y="365126"/>
            <a:ext cx="10178143" cy="870822"/>
          </a:xfrm>
        </p:spPr>
        <p:txBody>
          <a:bodyPr/>
          <a:lstStyle/>
          <a:p>
            <a:pPr algn="ctr"/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підготовки якісного звіту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64727" y="2713055"/>
            <a:ext cx="5301343" cy="1537399"/>
          </a:xfrm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SzPct val="80000"/>
              <a:buNone/>
            </a:pPr>
            <a:r>
              <a:rPr lang="uk-UA" altLang="ru-RU" sz="2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 </a:t>
            </a:r>
            <a:r>
              <a:rPr lang="uk-UA" altLang="ru-RU" sz="2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alt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 </a:t>
            </a:r>
            <a:r>
              <a:rPr lang="uk-UA" alt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читабельним та добре </a:t>
            </a:r>
            <a:r>
              <a:rPr lang="uk-UA" alt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структурованим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SzPct val="80000"/>
              <a:buNone/>
            </a:pPr>
            <a:endParaRPr lang="uk-UA" altLang="ru-RU" sz="2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uk-UA" dirty="0">
              <a:latin typeface="+mj-lt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8</a:t>
            </a:fld>
            <a:endParaRPr lang="uk-UA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2175" y="1527349"/>
            <a:ext cx="5600282" cy="48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41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464" y="365126"/>
            <a:ext cx="10218335" cy="82058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Читабельність аудиторського звіту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pPr/>
              <a:t>9</a:t>
            </a:fld>
            <a:endParaRPr lang="uk-UA"/>
          </a:p>
        </p:txBody>
      </p:sp>
      <p:sp>
        <p:nvSpPr>
          <p:cNvPr id="8" name="Місце для вмісту 7"/>
          <p:cNvSpPr>
            <a:spLocks noGrp="1"/>
          </p:cNvSpPr>
          <p:nvPr>
            <p:ph idx="1"/>
          </p:nvPr>
        </p:nvSpPr>
        <p:spPr>
          <a:xfrm>
            <a:off x="572757" y="1306286"/>
            <a:ext cx="11344588" cy="5415189"/>
          </a:xfrm>
        </p:spPr>
        <p:txBody>
          <a:bodyPr>
            <a:normAutofit/>
          </a:bodyPr>
          <a:lstStyle/>
          <a:p>
            <a:pPr marL="4023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є чіткою, як в цілому звіті, так і в кожній частині, абзаці,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реченні.</a:t>
            </a:r>
            <a:endParaRPr lang="uk-UA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3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 параграф розпочинається із чіткого повідомлення, яке пояснює читачу зміст параграфу. Після цього ідуть деталі, пояснення, ілюстрації, приклади і </a:t>
            </a:r>
            <a:r>
              <a:rPr lang="uk-UA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3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Важливе повідомлення не повинно бути заховане у деталях. Деталі можуть міститися у нотатках, додатках тощо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02300" lvl="0" indent="-3429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80000"/>
              <a:defRPr/>
            </a:pPr>
            <a:r>
              <a:rPr lang="uk-UA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Логічне викладення аргументів, а не завуальованих припущень</a:t>
            </a:r>
            <a:r>
              <a:rPr lang="uk-UA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300" lvl="0" indent="-3429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80000"/>
              <a:defRPr/>
            </a:pPr>
            <a:r>
              <a:rPr lang="uk-UA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використовується мова жаргону. Речення короткі та чіткі</a:t>
            </a:r>
            <a:r>
              <a:rPr lang="uk-UA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300" lvl="0" indent="-3429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80000"/>
              <a:defRPr/>
            </a:pPr>
            <a:r>
              <a:rPr lang="uk-UA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Цифри виносять у таблиці, щоб не переобтяжувати читача із </a:t>
            </a:r>
            <a:r>
              <a:rPr lang="uk-UA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інформацією.</a:t>
            </a:r>
            <a:endParaRPr lang="uk-UA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300" lvl="0" indent="-3429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80000"/>
              <a:defRPr/>
            </a:pPr>
            <a:r>
              <a:rPr lang="uk-UA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Розведення знахідок та </a:t>
            </a:r>
            <a:r>
              <a:rPr lang="uk-UA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висновків.</a:t>
            </a:r>
            <a:endParaRPr lang="uk-UA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2300" lvl="0" indent="-34290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80000"/>
              <a:defRPr/>
            </a:pPr>
            <a:r>
              <a:rPr lang="uk-UA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Помірне використання </a:t>
            </a:r>
            <a:r>
              <a:rPr lang="uk-UA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скорочень.</a:t>
            </a:r>
            <a:endParaRPr lang="uk-UA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uk-UA" altLang="ru-RU" dirty="0" smtClean="0"/>
          </a:p>
          <a:p>
            <a:pPr>
              <a:defRPr/>
            </a:pPr>
            <a:endParaRPr lang="uk-UA" altLang="ru-RU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8776" y="5069234"/>
            <a:ext cx="2143648" cy="149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3549</TotalTime>
  <Words>991</Words>
  <Application>Microsoft Office PowerPoint</Application>
  <PresentationFormat>Широкий екран</PresentationFormat>
  <Paragraphs>142</Paragraphs>
  <Slides>16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Segoe Print</vt:lpstr>
      <vt:lpstr>Segoe UI Emoji</vt:lpstr>
      <vt:lpstr>Times New Roman</vt:lpstr>
      <vt:lpstr>Wingdings</vt:lpstr>
      <vt:lpstr>Тема Office</vt:lpstr>
      <vt:lpstr>Презентація PowerPoint</vt:lpstr>
      <vt:lpstr>Зміст</vt:lpstr>
      <vt:lpstr>Документальне оформлення внутрішнього аудиту</vt:lpstr>
      <vt:lpstr>Аудиторський звіт</vt:lpstr>
      <vt:lpstr>Цілі аудиторського звіту</vt:lpstr>
      <vt:lpstr>Критерії підготовки якісного звіту</vt:lpstr>
      <vt:lpstr>Критерії підготовки якісного звіту</vt:lpstr>
      <vt:lpstr>Критерії підготовки якісного звіту</vt:lpstr>
      <vt:lpstr>Читабельність аудиторського звіту</vt:lpstr>
      <vt:lpstr>«Стислість – сестра таланту»</vt:lpstr>
      <vt:lpstr>Інтелект-карти на допомогу</vt:lpstr>
      <vt:lpstr>Структура аудиторського звіту</vt:lpstr>
      <vt:lpstr>Досвід Великобританії</vt:lpstr>
      <vt:lpstr>Досвід Великобританії</vt:lpstr>
      <vt:lpstr>Як допомогти читачеві відслідкувати структуру та логіку звіту </vt:lpstr>
      <vt:lpstr>Рекомендації від  Річарда Чемберса</vt:lpstr>
    </vt:vector>
  </TitlesOfParts>
  <Company>Minfin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Трощій Ірина Олегівна</dc:creator>
  <cp:lastModifiedBy>Кудрик Галина Петрівна</cp:lastModifiedBy>
  <cp:revision>408</cp:revision>
  <dcterms:created xsi:type="dcterms:W3CDTF">2017-06-08T12:07:24Z</dcterms:created>
  <dcterms:modified xsi:type="dcterms:W3CDTF">2020-12-16T14:14:56Z</dcterms:modified>
</cp:coreProperties>
</file>