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72" r:id="rId2"/>
    <p:sldId id="259" r:id="rId3"/>
    <p:sldId id="273" r:id="rId4"/>
    <p:sldId id="348" r:id="rId5"/>
    <p:sldId id="301" r:id="rId6"/>
    <p:sldId id="275" r:id="rId7"/>
    <p:sldId id="302" r:id="rId8"/>
    <p:sldId id="303" r:id="rId9"/>
    <p:sldId id="333" r:id="rId10"/>
    <p:sldId id="335" r:id="rId11"/>
    <p:sldId id="334" r:id="rId12"/>
    <p:sldId id="336" r:id="rId13"/>
    <p:sldId id="337" r:id="rId14"/>
    <p:sldId id="338" r:id="rId15"/>
    <p:sldId id="350" r:id="rId16"/>
    <p:sldId id="349" r:id="rId17"/>
    <p:sldId id="306" r:id="rId18"/>
    <p:sldId id="308" r:id="rId19"/>
    <p:sldId id="345" r:id="rId20"/>
    <p:sldId id="279" r:id="rId21"/>
    <p:sldId id="312" r:id="rId22"/>
    <p:sldId id="278" r:id="rId2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9AAEF-3786-48A4-8B2A-4B460C072BA0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19E9F-9B53-45DB-A3A1-53BB075F7D3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6825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7797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33306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B15CEE-FB56-4E73-BCAB-F9509906BE3B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7967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6021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3954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8206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3852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7197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0676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0954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>
                <a:solidFill>
                  <a:prstClr val="black"/>
                </a:solidFill>
              </a:rPr>
              <a:pPr/>
              <a:t>15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271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852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153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609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92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41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339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009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955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478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79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02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344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990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D260A-0936-4E2E-8985-74C5B626AF50}" type="datetimeFigureOut">
              <a:rPr lang="uk-UA" smtClean="0"/>
              <a:t>16.12.2020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07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fu-logo-V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" y="-1536"/>
            <a:ext cx="4239572" cy="1205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4697" y="1401037"/>
            <a:ext cx="10911840" cy="3391888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5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СИСТЕМИ ВНУТРІШНЬОГО КОНТРОЛЮ</a:t>
            </a:r>
            <a:endParaRPr lang="uk-UA" sz="5000" b="1" i="1" spc="3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imag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4792925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6" name="TextBox 5"/>
          <p:cNvSpPr txBox="1"/>
          <p:nvPr/>
        </p:nvSpPr>
        <p:spPr>
          <a:xfrm>
            <a:off x="7431726" y="4669815"/>
            <a:ext cx="3485440" cy="16215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71437" tIns="71437" rIns="71437" bIns="71437" numCol="1" spcCol="38100" rtlCol="0" anchor="ctr">
            <a:spAutoFit/>
          </a:bodyPr>
          <a:lstStyle/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uk-UA" sz="1600" dirty="0" smtClean="0">
              <a:solidFill>
                <a:srgbClr val="929292"/>
              </a:solidFill>
              <a:latin typeface="Times New Roman" panose="02020603050405020304" pitchFamily="18" charset="0"/>
              <a:ea typeface="Muller Narrow Light"/>
              <a:cs typeface="Times New Roman" panose="02020603050405020304" pitchFamily="18" charset="0"/>
              <a:sym typeface="Helvetica Neue"/>
            </a:endParaRP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Департамент гармонізації державного</a:t>
            </a: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внутрішнього фінансового контролю</a:t>
            </a: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Міністерства фінансів України</a:t>
            </a: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uk-UA" sz="1600" dirty="0" smtClean="0">
              <a:solidFill>
                <a:srgbClr val="929292"/>
              </a:solidFill>
              <a:latin typeface="Times New Roman" panose="02020603050405020304" pitchFamily="18" charset="0"/>
              <a:ea typeface="Muller Narrow Light"/>
              <a:cs typeface="Times New Roman" panose="02020603050405020304" pitchFamily="18" charset="0"/>
              <a:sym typeface="Helvetica Neue"/>
            </a:endParaRP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Київ, 2020</a:t>
            </a:r>
            <a:endParaRPr lang="uk-UA" sz="1600" dirty="0">
              <a:solidFill>
                <a:srgbClr val="929292"/>
              </a:solidFill>
              <a:latin typeface="Times New Roman" panose="02020603050405020304" pitchFamily="18" charset="0"/>
              <a:ea typeface="Muller Narrow Ligh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7130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60" y="0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4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Оцінка ризиків</a:t>
            </a:r>
            <a:endParaRPr lang="uk-UA" sz="40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3" descr="imag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6295277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10</a:t>
            </a:fld>
            <a:endParaRPr lang="uk-UA"/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838199" y="1273629"/>
            <a:ext cx="11249297" cy="502164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Ке</a:t>
            </a:r>
            <a:r>
              <a:rPr lang="uk-UA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рівництво </a:t>
            </a:r>
            <a:r>
              <a:rPr lang="uk-UA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 </a:t>
            </a:r>
            <a:r>
              <a:rPr lang="uk-UA" sz="3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інформується</a:t>
            </a:r>
            <a:r>
              <a:rPr lang="uk-UA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щодо сфер діяльності установи з "високою" ймовірністю виникнення ризиків та їх "високим" ступенем впливу (пріоритетні/ключові) </a:t>
            </a:r>
            <a:endParaRPr lang="uk-UA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altLang="uk-UA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altLang="uk-UA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Рішення </a:t>
            </a:r>
            <a:r>
              <a:rPr lang="uk-UA" altLang="uk-UA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щодо способів реагування </a:t>
            </a:r>
            <a:r>
              <a:rPr lang="uk-UA" altLang="uk-UA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ризики з меншою ймовірністю та ступенем впливу, а також </a:t>
            </a:r>
            <a:r>
              <a:rPr lang="uk-UA" altLang="uk-UA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вжиття заходів </a:t>
            </a:r>
            <a:r>
              <a:rPr lang="uk-UA" altLang="uk-UA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їх зменшенню можуть </a:t>
            </a:r>
            <a:r>
              <a:rPr lang="uk-UA" altLang="uk-UA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прийматися керівниками структурних підрозділів установи в межах їх повноважень </a:t>
            </a:r>
            <a:r>
              <a:rPr lang="uk-UA" altLang="uk-UA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uk-UA" altLang="uk-UA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компетенції з подальшим інформуванням керівництва установи про прийняті рішення </a:t>
            </a:r>
            <a:r>
              <a:rPr lang="uk-UA" altLang="uk-UA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 разі потреби)</a:t>
            </a:r>
            <a:endParaRPr lang="uk-UA" altLang="uk-UA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uk-UA" altLang="uk-UA" sz="3600" dirty="0" smtClean="0"/>
          </a:p>
          <a:p>
            <a:pPr algn="ctr">
              <a:buNone/>
            </a:pPr>
            <a:endParaRPr lang="uk-UA" altLang="uk-UA" sz="3600" dirty="0"/>
          </a:p>
          <a:p>
            <a:pPr marL="0" indent="0" algn="ctr">
              <a:buNone/>
            </a:pPr>
            <a:endParaRPr lang="uk-UA" sz="3600" kern="0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04530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4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Способи реагування на ризики:</a:t>
            </a:r>
            <a:endParaRPr lang="uk-UA" sz="40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11</a:t>
            </a:fld>
            <a:endParaRPr lang="uk-UA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03775" y="5828514"/>
            <a:ext cx="11454663" cy="8929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uk-UA" altLang="zh-CN" sz="2200" i="1" u="sng" dirty="0" smtClean="0">
                <a:latin typeface="Times New Roman" pitchFamily="18" charset="0"/>
              </a:rPr>
              <a:t>Залишкові </a:t>
            </a:r>
            <a:r>
              <a:rPr lang="uk-UA" altLang="zh-CN" sz="2200" i="1" u="sng" dirty="0">
                <a:latin typeface="Times New Roman" pitchFamily="18" charset="0"/>
              </a:rPr>
              <a:t>ризики – це ризики, які залишаються після вжитих керівництвом установи заходів щодо зменшення впливу ризиків та ймовірності настання негативних </a:t>
            </a:r>
            <a:r>
              <a:rPr lang="uk-UA" altLang="zh-CN" sz="2200" i="1" u="sng" dirty="0" smtClean="0">
                <a:latin typeface="Times New Roman" pitchFamily="18" charset="0"/>
              </a:rPr>
              <a:t>подій</a:t>
            </a:r>
          </a:p>
        </p:txBody>
      </p:sp>
      <p:pic>
        <p:nvPicPr>
          <p:cNvPr id="8" name="Picture 5" descr="take-a-risk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30" y="1174457"/>
            <a:ext cx="1948024" cy="92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999367" y="1354975"/>
            <a:ext cx="10008701" cy="43522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altLang="zh-CN" sz="2600" b="1" dirty="0" smtClean="0">
                <a:solidFill>
                  <a:srgbClr val="3D3DB7"/>
                </a:solidFill>
                <a:latin typeface="Times New Roman" pitchFamily="18" charset="0"/>
              </a:rPr>
              <a:t>Прийняття</a:t>
            </a:r>
            <a:r>
              <a:rPr lang="uk-UA" altLang="zh-CN" sz="2600" b="1" dirty="0" smtClean="0">
                <a:latin typeface="Times New Roman" pitchFamily="18" charset="0"/>
              </a:rPr>
              <a:t> </a:t>
            </a:r>
            <a:r>
              <a:rPr lang="uk-UA" altLang="zh-CN" sz="2600" dirty="0" smtClean="0">
                <a:solidFill>
                  <a:srgbClr val="000000"/>
                </a:solidFill>
                <a:latin typeface="Times New Roman" pitchFamily="18" charset="0"/>
              </a:rPr>
              <a:t>– жодних дій відносно ризику не здійснюється;</a:t>
            </a:r>
          </a:p>
          <a:p>
            <a:pPr algn="just"/>
            <a:endParaRPr lang="uk-UA" altLang="zh-CN" sz="2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uk-UA" altLang="zh-CN" sz="2600" b="1" dirty="0" smtClean="0">
                <a:solidFill>
                  <a:srgbClr val="3D3DB7"/>
                </a:solidFill>
                <a:latin typeface="Times New Roman" pitchFamily="18" charset="0"/>
              </a:rPr>
              <a:t>Зменшення </a:t>
            </a:r>
            <a:r>
              <a:rPr lang="uk-UA" altLang="zh-CN" sz="2600" dirty="0" smtClean="0">
                <a:solidFill>
                  <a:srgbClr val="000000"/>
                </a:solidFill>
                <a:latin typeface="Times New Roman" pitchFamily="18" charset="0"/>
              </a:rPr>
              <a:t>– означає вжиття заходів, які сприяють зменшенню або повне усунення ймовірності виникнення ризиків та/або їх впливу;</a:t>
            </a:r>
          </a:p>
          <a:p>
            <a:pPr algn="just"/>
            <a:endParaRPr lang="ru-RU" altLang="zh-CN" sz="800" dirty="0" smtClean="0"/>
          </a:p>
          <a:p>
            <a:pPr algn="just"/>
            <a:r>
              <a:rPr lang="uk-UA" altLang="zh-CN" sz="2600" b="1" dirty="0" smtClean="0">
                <a:solidFill>
                  <a:srgbClr val="3D3DB7"/>
                </a:solidFill>
                <a:latin typeface="Times New Roman" pitchFamily="18" charset="0"/>
              </a:rPr>
              <a:t>Розділення </a:t>
            </a:r>
            <a:r>
              <a:rPr lang="uk-UA" altLang="zh-CN" sz="2600" dirty="0" smtClean="0">
                <a:solidFill>
                  <a:srgbClr val="000000"/>
                </a:solidFill>
                <a:latin typeface="Times New Roman" pitchFamily="18" charset="0"/>
              </a:rPr>
              <a:t>(передача) – означає зменшення ймовірності або впливу ризику шляхом поділу цього ризику із іншими зацікавленими сторонами, або перенесення частини ризику;</a:t>
            </a:r>
            <a:r>
              <a:rPr lang="ru-RU" altLang="zh-CN" sz="2600" dirty="0" smtClean="0"/>
              <a:t> </a:t>
            </a:r>
          </a:p>
          <a:p>
            <a:pPr algn="just"/>
            <a:endParaRPr lang="ru-RU" altLang="zh-CN" sz="800" dirty="0" smtClean="0"/>
          </a:p>
          <a:p>
            <a:pPr algn="just"/>
            <a:r>
              <a:rPr lang="uk-UA" altLang="zh-CN" sz="2600" b="1" dirty="0" smtClean="0">
                <a:solidFill>
                  <a:srgbClr val="3D3DB7"/>
                </a:solidFill>
                <a:latin typeface="Times New Roman" pitchFamily="18" charset="0"/>
              </a:rPr>
              <a:t>Уникнення</a:t>
            </a:r>
            <a:r>
              <a:rPr lang="uk-UA" altLang="zh-CN" sz="2600" b="1" dirty="0" smtClean="0">
                <a:latin typeface="Times New Roman" pitchFamily="18" charset="0"/>
              </a:rPr>
              <a:t> </a:t>
            </a:r>
            <a:r>
              <a:rPr lang="uk-UA" altLang="zh-CN" sz="2600" dirty="0" smtClean="0">
                <a:solidFill>
                  <a:srgbClr val="000000"/>
                </a:solidFill>
                <a:latin typeface="Times New Roman" pitchFamily="18" charset="0"/>
              </a:rPr>
              <a:t>– </a:t>
            </a:r>
            <a:r>
              <a:rPr lang="uk-UA" altLang="uk-UA" sz="2600" dirty="0" smtClean="0">
                <a:solidFill>
                  <a:srgbClr val="000000"/>
                </a:solidFill>
                <a:latin typeface="Times New Roman" pitchFamily="18" charset="0"/>
              </a:rPr>
              <a:t>означає призупинення (припинення) діяльності (функції, процесу, операції), що призводить до підвищення ризику.</a:t>
            </a:r>
            <a:endParaRPr lang="ru-RU" altLang="uk-UA" sz="2600" dirty="0" smtClean="0"/>
          </a:p>
        </p:txBody>
      </p:sp>
      <p:pic>
        <p:nvPicPr>
          <p:cNvPr id="10" name="Picture 6" descr="pill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17" y="2277740"/>
            <a:ext cx="1830650" cy="859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business-insuran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42" y="3170758"/>
            <a:ext cx="1414392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dluciv_Fire_Extinguish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75" y="4627678"/>
            <a:ext cx="14763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111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4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Способи реагування на ризики</a:t>
            </a:r>
            <a:endParaRPr lang="uk-UA" sz="40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12</a:t>
            </a:fld>
            <a:endParaRPr lang="uk-UA"/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299951" y="1635836"/>
            <a:ext cx="8310649" cy="490307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прийнятті рішення щодо способу реагування на ризик </a:t>
            </a:r>
            <a:r>
              <a:rPr lang="uk-UA" sz="3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звертається увага на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endPara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Courier New" panose="02070309020205020404" pitchFamily="49" charset="0"/>
              <a:buChar char="o"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оцінку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ймовірності та впливу ризику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Font typeface="Courier New" panose="02070309020205020404" pitchFamily="49" charset="0"/>
              <a:buChar char="o"/>
            </a:pP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Courier New" panose="02070309020205020404" pitchFamily="49" charset="0"/>
              <a:buChar char="o"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витрати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пов’язані з реагуванням на ризик, 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порівнянні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отриманою вигодою від його зменшення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Font typeface="Courier New" panose="02070309020205020404" pitchFamily="49" charset="0"/>
              <a:buChar char="o"/>
            </a:pP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Courier New" panose="02070309020205020404" pitchFamily="49" charset="0"/>
              <a:buChar char="o"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чи не створює обраний спосіб реагування на ризик додаткових 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2346" y="1956295"/>
            <a:ext cx="3105150" cy="311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0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4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Способи </a:t>
            </a:r>
            <a:r>
              <a:rPr lang="uk-UA" sz="4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реагування на </a:t>
            </a:r>
            <a:r>
              <a:rPr lang="uk-UA" sz="4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ризики</a:t>
            </a:r>
            <a:endParaRPr lang="uk-UA" sz="40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13</a:t>
            </a:fld>
            <a:endParaRPr lang="uk-UA"/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1895302" y="1453274"/>
            <a:ext cx="10192194" cy="490307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uk-UA" alt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Важливим аспектом визначення форми реагування на ризик є ставлення установи до ризиків – </a:t>
            </a:r>
            <a:r>
              <a:rPr lang="uk-UA" alt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"ризиковий апетит"</a:t>
            </a:r>
            <a:r>
              <a:rPr lang="uk-UA" alt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(або апетит на ризики), який стосується рівня ризиків, які установа готова прийняти, та ризиків, на які будуть розроблятися відповідні </a:t>
            </a:r>
            <a:r>
              <a:rPr lang="uk-UA" alt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заходи контролю.</a:t>
            </a: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допустимого рівня ризику є суб'єктивним процесом, однак залишається важливим аспектом управління ризиками.</a:t>
            </a:r>
            <a:endParaRPr lang="uk-UA" sz="3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58" y="4184187"/>
            <a:ext cx="24384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78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3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3800" b="1" spc="3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іяльність</a:t>
            </a:r>
            <a:r>
              <a:rPr lang="ru-RU" sz="3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8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 </a:t>
            </a:r>
            <a:r>
              <a:rPr lang="ru-RU" sz="3800" b="1" spc="300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управління</a:t>
            </a:r>
            <a:r>
              <a:rPr lang="ru-RU" sz="38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800" b="1" spc="3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ризиками</a:t>
            </a:r>
            <a:r>
              <a:rPr lang="ru-RU" sz="38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8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4000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4000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40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14</a:t>
            </a:fld>
            <a:endParaRPr lang="uk-UA"/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731561" y="1416389"/>
            <a:ext cx="10907111" cy="46508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Керівник установи повинен встановити відповідальних за забезпечення:</a:t>
            </a:r>
          </a:p>
          <a:p>
            <a:pPr algn="just"/>
            <a:r>
              <a:rPr lang="uk-UA" altLang="zh-CN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документування </a:t>
            </a:r>
            <a:r>
              <a:rPr lang="uk-UA" altLang="zh-C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 та способів реагування на них;</a:t>
            </a:r>
          </a:p>
          <a:p>
            <a:pPr algn="just"/>
            <a:r>
              <a:rPr lang="uk-UA" altLang="zh-C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та провадження на практиці ефективних способів реагування на ризики;</a:t>
            </a:r>
          </a:p>
          <a:p>
            <a:pPr algn="just"/>
            <a:r>
              <a:rPr lang="uk-UA" altLang="zh-CN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перегляд на регулярній основі оцінки ризиків і врахування відповідних змін та обставин</a:t>
            </a:r>
          </a:p>
          <a:p>
            <a:pPr marL="0" indent="0" algn="just">
              <a:buNone/>
            </a:pPr>
            <a:endParaRPr lang="uk-UA" sz="3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3523" y="4716203"/>
            <a:ext cx="2639593" cy="200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9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Роль внутрішнього аудиту </a:t>
            </a:r>
            <a:br>
              <a:rPr lang="uk-UA" sz="29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9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управлінні ризиками</a:t>
            </a:r>
            <a:r>
              <a:rPr lang="uk-UA" sz="29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9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9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4000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4000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40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866803" y="1481960"/>
            <a:ext cx="8400765" cy="50341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Внутрішній 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аудитор:</a:t>
            </a:r>
          </a:p>
          <a:p>
            <a:pPr algn="just">
              <a:buFontTx/>
              <a:buChar char="-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оцінку ефективності 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 з управління ризиками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надає рекомендації керівнику щодо удосконалення зазначеної діяльності;</a:t>
            </a:r>
          </a:p>
          <a:p>
            <a:pPr algn="just">
              <a:buFontTx/>
              <a:buChar char="-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 до уваги систему управління ризиками, що функціонує в установі, під час планування діяльності з внутрішнього аудиту та при </a:t>
            </a:r>
            <a:r>
              <a:rPr lang="uk-UA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 аудиторських досліджень.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4406" y="1820562"/>
            <a:ext cx="2498125" cy="388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90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9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Роль внутрішнього аудиту </a:t>
            </a:r>
            <a:br>
              <a:rPr lang="uk-UA" sz="29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9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управлінні ризиками</a:t>
            </a:r>
            <a:r>
              <a:rPr lang="uk-UA" sz="29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9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9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4000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4000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40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16</a:t>
            </a:fld>
            <a:endParaRPr lang="uk-UA" dirty="0"/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866803" y="1481959"/>
            <a:ext cx="10907111" cy="487765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Внутрішній 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</a:t>
            </a:r>
            <a:r>
              <a:rPr lang="uk-UA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несе </a:t>
            </a:r>
            <a:r>
              <a:rPr lang="uk-UA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відповідальність!!!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заходи, що здійснюються керівником установи для забезпечення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функціонування системи внутрішнього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контролю;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розробку та впровадження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 з метою впливу на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ризики.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Отже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оцінці діяльності з управління ризиками внутрішні аудитори </a:t>
            </a:r>
            <a:r>
              <a:rPr lang="uk-UA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 утримуватись</a:t>
            </a:r>
            <a:r>
              <a:rPr lang="uk-UA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 прийняття на себе управлінських обов’язків, тобто від фактичного управління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ризиками.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37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 СИСТЕМИ 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ЗАХОДИ КОНТРОЛЮ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b="1" dirty="0">
              <a:solidFill>
                <a:srgbClr val="E7E6E6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3" descr="imag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6233034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17</a:t>
            </a:fld>
            <a:endParaRPr lang="uk-UA"/>
          </a:p>
        </p:txBody>
      </p:sp>
      <p:sp>
        <p:nvSpPr>
          <p:cNvPr id="5" name="Прямокутник 4"/>
          <p:cNvSpPr/>
          <p:nvPr/>
        </p:nvSpPr>
        <p:spPr>
          <a:xfrm>
            <a:off x="1195626" y="1253572"/>
            <a:ext cx="10518153" cy="4684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anose="02020603050405020304" pitchFamily="18" charset="0"/>
              </a:rPr>
              <a:t>Заходи контролю –</a:t>
            </a:r>
          </a:p>
          <a:p>
            <a:pPr marL="342900" marR="0" lvl="0" indent="-342900" algn="ctr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zh-CN" sz="32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anose="02020603050405020304" pitchFamily="18" charset="0"/>
              </a:rPr>
              <a:t>сукупність </a:t>
            </a:r>
            <a:r>
              <a:rPr kumimoji="0" lang="uk-UA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anose="02020603050405020304" pitchFamily="18" charset="0"/>
              </a:rPr>
              <a:t>запроваджених в установі </a:t>
            </a:r>
            <a:r>
              <a:rPr kumimoji="0" lang="uk-UA" altLang="zh-CN" sz="32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anose="02020603050405020304" pitchFamily="18" charset="0"/>
              </a:rPr>
              <a:t>управлінських дій</a:t>
            </a:r>
            <a:r>
              <a:rPr kumimoji="0" lang="uk-UA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anose="02020603050405020304" pitchFamily="18" charset="0"/>
              </a:rPr>
              <a:t>, які здійснюються керівництвом усіх рівнів та працівниками для впливу на ризики з метою досягнення мети та стратегічних цілей установи</a:t>
            </a:r>
            <a:r>
              <a:rPr lang="en-US" altLang="zh-CN" sz="3200" b="1" kern="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.</a:t>
            </a:r>
            <a:endParaRPr kumimoji="0" lang="uk-UA" altLang="zh-CN" sz="3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anose="02020603050405020304" pitchFamily="18" charset="0"/>
            </a:endParaRPr>
          </a:p>
          <a:p>
            <a:pPr marL="342900" marR="0" lvl="0" indent="-342900" algn="ctr" defTabSz="91440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uk-UA" sz="2800" b="1" i="1" u="none" strike="noStrike" kern="0" cap="none" spc="0" normalizeH="0" baseline="0" noProof="0" dirty="0" smtClean="0">
              <a:ln>
                <a:noFill/>
              </a:ln>
              <a:solidFill>
                <a:srgbClr val="3D3DB7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342900" marR="0" lvl="0" indent="-342900" algn="ctr" defTabSz="91440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3D3DB7"/>
                </a:solidFill>
                <a:effectLst/>
                <a:uLnTx/>
                <a:uFillTx/>
                <a:latin typeface="Times New Roman" pitchFamily="18" charset="0"/>
              </a:rPr>
              <a:t>Заходи контролю здійснюються </a:t>
            </a:r>
          </a:p>
          <a:p>
            <a:pPr marL="342900" marR="0" lvl="0" indent="-342900" algn="ctr" defTabSz="91440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3D3DB7"/>
                </a:solidFill>
                <a:effectLst/>
                <a:uLnTx/>
                <a:uFillTx/>
                <a:latin typeface="Times New Roman" pitchFamily="18" charset="0"/>
              </a:rPr>
              <a:t>на всіх рівнях діяльності установи та</a:t>
            </a:r>
          </a:p>
          <a:p>
            <a:pPr marL="342900" marR="0" lvl="0" indent="-342900" algn="ctr" defTabSz="91440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3D3DB7"/>
                </a:solidFill>
                <a:effectLst/>
                <a:uLnTx/>
                <a:uFillTx/>
                <a:latin typeface="Times New Roman" pitchFamily="18" charset="0"/>
              </a:rPr>
              <a:t>щодо усіх функцій і завдань</a:t>
            </a:r>
          </a:p>
          <a:p>
            <a:pPr marL="342900" marR="0" lvl="0" indent="-342900" algn="ctr" defTabSz="91440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3D3DB7"/>
                </a:solidFill>
                <a:effectLst/>
                <a:uLnTx/>
                <a:uFillTx/>
                <a:latin typeface="Times New Roman" pitchFamily="18" charset="0"/>
              </a:rPr>
              <a:t>та включають відповідні правила і процедури</a:t>
            </a:r>
            <a:r>
              <a:rPr kumimoji="0" lang="en-US" altLang="uk-UA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3D3DB7"/>
                </a:solidFill>
                <a:effectLst/>
                <a:uLnTx/>
                <a:uFillTx/>
                <a:latin typeface="Times New Roman" pitchFamily="18" charset="0"/>
              </a:rPr>
              <a:t>.</a:t>
            </a:r>
            <a:endParaRPr kumimoji="0" lang="ru-RU" altLang="zh-CN" sz="3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808" y="3713215"/>
            <a:ext cx="2706859" cy="168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08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 СИСТЕМИ 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ЗАХОДИ </a:t>
            </a: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</a:t>
            </a:r>
            <a:endParaRPr lang="uk-UA" sz="2400" b="1" dirty="0">
              <a:solidFill>
                <a:srgbClr val="E7E6E6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3" descr="imag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6233034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18</a:t>
            </a:fld>
            <a:endParaRPr lang="uk-UA"/>
          </a:p>
        </p:txBody>
      </p:sp>
      <p:sp>
        <p:nvSpPr>
          <p:cNvPr id="7" name="Прямокутник 6"/>
          <p:cNvSpPr/>
          <p:nvPr/>
        </p:nvSpPr>
        <p:spPr>
          <a:xfrm>
            <a:off x="1053737" y="1296580"/>
            <a:ext cx="108965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uk-UA" altLang="uk-UA" sz="3000" dirty="0">
                <a:solidFill>
                  <a:srgbClr val="CC003D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Для того, щоб бути ефективними, заходи контролю </a:t>
            </a:r>
            <a:endParaRPr lang="uk-UA" altLang="uk-UA" sz="3000" dirty="0" smtClean="0">
              <a:solidFill>
                <a:srgbClr val="CC003D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uk-UA" altLang="uk-UA" sz="3000" b="1" u="sng" dirty="0" smtClean="0">
                <a:solidFill>
                  <a:srgbClr val="CC003D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повинні </a:t>
            </a:r>
            <a:r>
              <a:rPr lang="uk-UA" altLang="uk-UA" sz="3000" b="1" u="sng" dirty="0">
                <a:solidFill>
                  <a:srgbClr val="CC003D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бути:</a:t>
            </a:r>
            <a:endParaRPr lang="en-US" altLang="uk-UA" sz="3000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1114021" y="2652770"/>
            <a:ext cx="107759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uk-UA" altLang="uk-UA" sz="3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Доцільними</a:t>
            </a:r>
            <a:r>
              <a:rPr lang="uk-UA" altLang="uk-UA" sz="3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uk-UA" sz="3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uk-UA" altLang="uk-UA" sz="3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Послідовними </a:t>
            </a:r>
            <a:r>
              <a:rPr lang="uk-UA" altLang="uk-UA" sz="3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періодичними;</a:t>
            </a:r>
            <a:endParaRPr lang="ru-RU" altLang="uk-UA" sz="3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uk-UA" altLang="uk-UA" sz="3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Економними</a:t>
            </a:r>
            <a:r>
              <a:rPr lang="uk-UA" altLang="uk-UA" sz="3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uk-UA" sz="3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uk-UA" altLang="uk-UA" sz="3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Повними</a:t>
            </a:r>
            <a:r>
              <a:rPr lang="uk-UA" altLang="uk-UA" sz="3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обґрунтованими та безпосередньо стосуватись цілей </a:t>
            </a:r>
            <a:r>
              <a:rPr lang="uk-UA" altLang="uk-UA" sz="3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 установи</a:t>
            </a:r>
            <a:endParaRPr lang="uk-UA" altLang="uk-UA" sz="3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88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4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Заходи контролю</a:t>
            </a:r>
            <a:r>
              <a:rPr lang="uk-UA" sz="2800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8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19</a:t>
            </a:fld>
            <a:endParaRPr lang="uk-UA"/>
          </a:p>
        </p:txBody>
      </p:sp>
      <p:graphicFrame>
        <p:nvGraphicFramePr>
          <p:cNvPr id="2" name="Об'єкт 1"/>
          <p:cNvGraphicFramePr>
            <a:graphicFrameLocks noChangeAspect="1"/>
          </p:cNvGraphicFramePr>
          <p:nvPr>
            <p:extLst/>
          </p:nvPr>
        </p:nvGraphicFramePr>
        <p:xfrm>
          <a:off x="3700757" y="2522044"/>
          <a:ext cx="5739715" cy="2917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Drawing" r:id="rId3" imgW="7058160" imgH="3591000" progId="WPDraw30.Drawing">
                  <p:embed/>
                </p:oleObj>
              </mc:Choice>
              <mc:Fallback>
                <p:oleObj name="Drawing" r:id="rId3" imgW="7058160" imgH="3591000" progId="WPDraw30.Drawing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0757" y="2522044"/>
                        <a:ext cx="5739715" cy="29170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738648" y="1824869"/>
            <a:ext cx="182414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alt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endParaRPr lang="en-US" altLang="uk-U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697420" y="4742261"/>
            <a:ext cx="182414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alt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endParaRPr lang="en-US" altLang="uk-U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9454056" y="4748840"/>
            <a:ext cx="182414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alt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Користь</a:t>
            </a:r>
            <a:endParaRPr lang="en-US" altLang="uk-U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25146" y="5738500"/>
            <a:ext cx="98530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uk-UA" i="1" dirty="0">
                <a:latin typeface="Arial" charset="0"/>
              </a:rPr>
              <a:t> </a:t>
            </a:r>
            <a:r>
              <a:rPr lang="uk-UA" altLang="uk-UA" sz="1800" i="1" dirty="0" smtClean="0">
                <a:latin typeface="Arial" charset="0"/>
              </a:rPr>
              <a:t>Вартість заходів контролю </a:t>
            </a:r>
            <a:r>
              <a:rPr lang="uk-UA" altLang="uk-UA" sz="1800" i="1" dirty="0">
                <a:latin typeface="Arial" charset="0"/>
              </a:rPr>
              <a:t>не </a:t>
            </a:r>
            <a:r>
              <a:rPr lang="uk-UA" altLang="uk-UA" sz="1800" i="1" dirty="0" smtClean="0">
                <a:latin typeface="Arial" charset="0"/>
              </a:rPr>
              <a:t>повинна перевищувати </a:t>
            </a:r>
            <a:r>
              <a:rPr lang="uk-UA" altLang="uk-UA" sz="1800" i="1" dirty="0">
                <a:latin typeface="Arial" charset="0"/>
              </a:rPr>
              <a:t>користь від </a:t>
            </a:r>
            <a:r>
              <a:rPr lang="uk-UA" altLang="uk-UA" sz="1800" i="1" dirty="0" smtClean="0">
                <a:latin typeface="Arial" charset="0"/>
              </a:rPr>
              <a:t>їх запровадження</a:t>
            </a:r>
            <a:endParaRPr lang="en-US" altLang="uk-UA" sz="18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96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>
          <a:xfrm>
            <a:off x="764930" y="1389186"/>
            <a:ext cx="11183815" cy="4840840"/>
          </a:xfrm>
        </p:spPr>
        <p:txBody>
          <a:bodyPr>
            <a:normAutofit/>
          </a:bodyPr>
          <a:lstStyle/>
          <a:p>
            <a:pPr marL="179388" lvl="1" indent="0" algn="ctr">
              <a:buNone/>
            </a:pPr>
            <a:endParaRPr lang="uk-UA" altLang="uk-UA" sz="800" b="1" dirty="0">
              <a:latin typeface="Times New Roman" panose="02020603050405020304" pitchFamily="18" charset="0"/>
            </a:endParaRPr>
          </a:p>
          <a:p>
            <a:pPr marL="179388" lvl="1" indent="0" algn="ctr">
              <a:buNone/>
            </a:pPr>
            <a:r>
              <a:rPr lang="uk-UA" altLang="uk-UA" sz="2600" b="1" dirty="0" smtClean="0">
                <a:latin typeface="Times New Roman" panose="02020603050405020304" pitchFamily="18" charset="0"/>
              </a:rPr>
              <a:t>СИСТЕМА ВНУТРІШНЬОГО КОНТРОЛЮ</a:t>
            </a:r>
            <a:endParaRPr lang="uk-UA" altLang="uk-UA" sz="2600" i="1" dirty="0">
              <a:latin typeface="Times New Roman" panose="02020603050405020304" pitchFamily="18" charset="0"/>
            </a:endParaRPr>
          </a:p>
          <a:p>
            <a:pPr marL="179388" lvl="1" indent="0">
              <a:buNone/>
            </a:pPr>
            <a:endParaRPr lang="uk-UA" altLang="uk-UA" b="1" dirty="0" smtClean="0">
              <a:latin typeface="Times New Roman" panose="02020603050405020304" pitchFamily="18" charset="0"/>
            </a:endParaRPr>
          </a:p>
          <a:p>
            <a:pPr marL="179388" lvl="1" indent="0" algn="just">
              <a:buNone/>
            </a:pPr>
            <a:r>
              <a:rPr lang="uk-UA" altLang="uk-UA" b="1" dirty="0" smtClean="0">
                <a:latin typeface="Times New Roman" panose="02020603050405020304" pitchFamily="18" charset="0"/>
              </a:rPr>
              <a:t>розглядається як взаємопов'язані між собою п'ять </a:t>
            </a:r>
            <a:r>
              <a:rPr lang="uk-UA" altLang="uk-UA" b="1" dirty="0">
                <a:latin typeface="Times New Roman" panose="02020603050405020304" pitchFamily="18" charset="0"/>
              </a:rPr>
              <a:t>елементів </a:t>
            </a:r>
            <a:r>
              <a:rPr lang="uk-UA" altLang="uk-UA" b="1" dirty="0" smtClean="0">
                <a:latin typeface="Times New Roman" panose="02020603050405020304" pitchFamily="18" charset="0"/>
              </a:rPr>
              <a:t>(модель </a:t>
            </a:r>
            <a:r>
              <a:rPr lang="en-US" altLang="uk-UA" b="1" dirty="0" smtClean="0">
                <a:latin typeface="Times New Roman" panose="02020603050405020304" pitchFamily="18" charset="0"/>
              </a:rPr>
              <a:t>COSO)</a:t>
            </a:r>
            <a:r>
              <a:rPr lang="uk-UA" altLang="uk-UA" b="1" dirty="0" smtClean="0">
                <a:latin typeface="Times New Roman" panose="02020603050405020304" pitchFamily="18" charset="0"/>
              </a:rPr>
              <a:t>:</a:t>
            </a:r>
          </a:p>
          <a:p>
            <a:pPr marL="522288" lvl="1" indent="-342900">
              <a:buFontTx/>
              <a:buChar char="-"/>
            </a:pPr>
            <a:endParaRPr lang="uk-UA" altLang="uk-UA" b="1" dirty="0">
              <a:latin typeface="Times New Roman" panose="02020603050405020304" pitchFamily="18" charset="0"/>
            </a:endParaRPr>
          </a:p>
          <a:p>
            <a:pPr marL="179388" lvl="1" indent="0">
              <a:buFont typeface="Wingdings" panose="05000000000000000000" pitchFamily="2" charset="2"/>
              <a:buChar char="q"/>
            </a:pPr>
            <a:r>
              <a:rPr lang="uk-UA" altLang="uk-UA" sz="2600" i="1" dirty="0" smtClean="0">
                <a:latin typeface="Times New Roman" panose="02020603050405020304" pitchFamily="18" charset="0"/>
              </a:rPr>
              <a:t> внутрішнє середовище (середовище контролю);</a:t>
            </a:r>
          </a:p>
          <a:p>
            <a:pPr marL="179388" lvl="1" indent="0">
              <a:buFont typeface="Wingdings" panose="05000000000000000000" pitchFamily="2" charset="2"/>
              <a:buChar char="q"/>
            </a:pPr>
            <a:r>
              <a:rPr lang="uk-UA" altLang="uk-UA" sz="2600" i="1" dirty="0" smtClean="0">
                <a:latin typeface="Times New Roman" panose="02020603050405020304" pitchFamily="18" charset="0"/>
              </a:rPr>
              <a:t> управління ризиками;</a:t>
            </a:r>
          </a:p>
          <a:p>
            <a:pPr marL="179388" lvl="1" indent="0">
              <a:buFont typeface="Wingdings" panose="05000000000000000000" pitchFamily="2" charset="2"/>
              <a:buChar char="q"/>
            </a:pPr>
            <a:r>
              <a:rPr lang="uk-UA" altLang="uk-UA" sz="2600" i="1" dirty="0" smtClean="0">
                <a:latin typeface="Times New Roman" panose="02020603050405020304" pitchFamily="18" charset="0"/>
              </a:rPr>
              <a:t> заходи контролю;</a:t>
            </a:r>
          </a:p>
          <a:p>
            <a:pPr marL="179388" lvl="1" indent="0">
              <a:buFont typeface="Wingdings" panose="05000000000000000000" pitchFamily="2" charset="2"/>
              <a:buChar char="q"/>
            </a:pPr>
            <a:r>
              <a:rPr lang="en-US" altLang="uk-UA" sz="2600" i="1" dirty="0" smtClean="0">
                <a:latin typeface="Times New Roman" panose="02020603050405020304" pitchFamily="18" charset="0"/>
              </a:rPr>
              <a:t> </a:t>
            </a:r>
            <a:r>
              <a:rPr lang="uk-UA" altLang="uk-UA" sz="2600" i="1" dirty="0" smtClean="0">
                <a:latin typeface="Times New Roman" panose="02020603050405020304" pitchFamily="18" charset="0"/>
              </a:rPr>
              <a:t>інформація та комунікація;</a:t>
            </a:r>
          </a:p>
          <a:p>
            <a:pPr marL="179388" lvl="1" indent="0">
              <a:buFont typeface="Wingdings" panose="05000000000000000000" pitchFamily="2" charset="2"/>
              <a:buChar char="q"/>
            </a:pPr>
            <a:r>
              <a:rPr lang="uk-UA" altLang="uk-UA" sz="2600" i="1" dirty="0" smtClean="0">
                <a:latin typeface="Times New Roman" panose="02020603050405020304" pitchFamily="18" charset="0"/>
              </a:rPr>
              <a:t> моніторинг</a:t>
            </a:r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E698-2E52-4EBC-BAB1-5A3FDBEF139E}" type="slidenum">
              <a:rPr lang="ru-RU" altLang="uk-UA"/>
              <a:pPr/>
              <a:t>2</a:t>
            </a:fld>
            <a:endParaRPr lang="ru-RU" altLang="uk-UA"/>
          </a:p>
        </p:txBody>
      </p:sp>
      <p:sp>
        <p:nvSpPr>
          <p:cNvPr id="6" name="Заголовок 21"/>
          <p:cNvSpPr txBox="1">
            <a:spLocks/>
          </p:cNvSpPr>
          <p:nvPr/>
        </p:nvSpPr>
        <p:spPr>
          <a:xfrm>
            <a:off x="1178169" y="9852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ПОБУДОВА СИСТЕМИ ВНУТРІШНЬОГО КОНТРОЛЮ</a:t>
            </a:r>
            <a:endParaRPr lang="uk-UA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9821" y="3426006"/>
            <a:ext cx="3194581" cy="245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003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7754" y="1484670"/>
            <a:ext cx="11071123" cy="4973279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ct val="0"/>
              </a:spcBef>
              <a:spcAft>
                <a:spcPts val="750"/>
              </a:spcAft>
              <a:buNone/>
            </a:pPr>
            <a:r>
              <a:rPr lang="uk-UA" altLang="uk-UA" sz="4400" b="1" u="sng" dirty="0">
                <a:latin typeface="Times New Roman" panose="02020603050405020304" pitchFamily="18" charset="0"/>
              </a:rPr>
              <a:t>Інформаційний та комунікаційний обмін в установі</a:t>
            </a:r>
            <a:r>
              <a:rPr lang="uk-UA" altLang="uk-UA" sz="4400" b="1" dirty="0">
                <a:latin typeface="Times New Roman" panose="02020603050405020304" pitchFamily="18" charset="0"/>
              </a:rPr>
              <a:t> </a:t>
            </a:r>
            <a:r>
              <a:rPr lang="uk-UA" altLang="uk-UA" sz="4400" b="1" dirty="0" smtClean="0">
                <a:latin typeface="Times New Roman" panose="02020603050405020304" pitchFamily="18" charset="0"/>
              </a:rPr>
              <a:t>- </a:t>
            </a:r>
            <a:r>
              <a:rPr lang="uk-UA" altLang="uk-UA" sz="4400" dirty="0" smtClean="0">
                <a:latin typeface="Times New Roman" panose="02020603050405020304" pitchFamily="18" charset="0"/>
              </a:rPr>
              <a:t>створення </a:t>
            </a:r>
            <a:r>
              <a:rPr lang="uk-UA" altLang="uk-UA" sz="4400" dirty="0">
                <a:latin typeface="Times New Roman" panose="02020603050405020304" pitchFamily="18" charset="0"/>
              </a:rPr>
              <a:t>інформації, здійснення її збору, документування, проведення аналізу, передача інформації та користування нею керівництвом і працівниками установи для виконання і оцінювання результатів виконання завдань та </a:t>
            </a:r>
            <a:r>
              <a:rPr lang="uk-UA" altLang="uk-UA" sz="4400" dirty="0" smtClean="0">
                <a:latin typeface="Times New Roman" panose="02020603050405020304" pitchFamily="18" charset="0"/>
              </a:rPr>
              <a:t>функцій</a:t>
            </a:r>
            <a:r>
              <a:rPr lang="en-US" altLang="uk-UA" sz="4400" dirty="0">
                <a:latin typeface="Times New Roman" panose="02020603050405020304" pitchFamily="18" charset="0"/>
              </a:rPr>
              <a:t>.</a:t>
            </a:r>
            <a:endParaRPr lang="uk-UA" altLang="uk-UA" sz="4400" dirty="0" smtClean="0">
              <a:latin typeface="Times New Roman" panose="02020603050405020304" pitchFamily="18" charset="0"/>
            </a:endParaRPr>
          </a:p>
          <a:p>
            <a:pPr marL="0" indent="0" algn="just">
              <a:spcBef>
                <a:spcPct val="0"/>
              </a:spcBef>
              <a:spcAft>
                <a:spcPts val="750"/>
              </a:spcAft>
              <a:buNone/>
            </a:pPr>
            <a:endParaRPr lang="uk-UA" altLang="uk-UA" sz="4400" b="1" dirty="0" smtClean="0">
              <a:latin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spcAft>
                <a:spcPts val="750"/>
              </a:spcAft>
              <a:buNone/>
            </a:pPr>
            <a:r>
              <a:rPr lang="uk-UA" altLang="uk-UA" sz="4400" dirty="0" smtClean="0">
                <a:latin typeface="Times New Roman" panose="02020603050405020304" pitchFamily="18" charset="0"/>
              </a:rPr>
              <a:t>Ефективна </a:t>
            </a:r>
            <a:r>
              <a:rPr lang="uk-UA" altLang="uk-UA" sz="4400" dirty="0">
                <a:latin typeface="Times New Roman" panose="02020603050405020304" pitchFamily="18" charset="0"/>
              </a:rPr>
              <a:t>система інформаційного та комунікаційного обміну передбачає надання </a:t>
            </a:r>
            <a:r>
              <a:rPr lang="uk-UA" altLang="uk-UA" sz="4400" b="1" u="sng" dirty="0">
                <a:latin typeface="Times New Roman" panose="02020603050405020304" pitchFamily="18" charset="0"/>
              </a:rPr>
              <a:t>повної, своєчасної та достовірної</a:t>
            </a:r>
            <a:r>
              <a:rPr lang="uk-UA" altLang="uk-UA" sz="4400" b="1" dirty="0">
                <a:latin typeface="Times New Roman" panose="02020603050405020304" pitchFamily="18" charset="0"/>
              </a:rPr>
              <a:t> </a:t>
            </a:r>
            <a:r>
              <a:rPr lang="uk-UA" altLang="uk-UA" sz="4400" dirty="0">
                <a:latin typeface="Times New Roman" panose="02020603050405020304" pitchFamily="18" charset="0"/>
              </a:rPr>
              <a:t>інформації:</a:t>
            </a: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spcAft>
                <a:spcPts val="750"/>
              </a:spcAft>
              <a:buNone/>
            </a:pPr>
            <a:r>
              <a:rPr lang="uk-UA" altLang="uk-UA" sz="4400" b="1" u="sng" dirty="0">
                <a:latin typeface="Times New Roman" panose="02020603050405020304" pitchFamily="18" charset="0"/>
              </a:rPr>
              <a:t>керівництву усіх рівнів</a:t>
            </a:r>
            <a:r>
              <a:rPr lang="uk-UA" altLang="uk-UA" sz="4400" b="1" dirty="0">
                <a:latin typeface="Times New Roman" panose="02020603050405020304" pitchFamily="18" charset="0"/>
              </a:rPr>
              <a:t> </a:t>
            </a:r>
            <a:r>
              <a:rPr lang="uk-UA" altLang="uk-UA" sz="4400" dirty="0">
                <a:latin typeface="Times New Roman" panose="02020603050405020304" pitchFamily="18" charset="0"/>
              </a:rPr>
              <a:t>– щодо виконання завдань і функцій, ідентифікації та оцінки ризиків, стану реалізації </a:t>
            </a:r>
            <a:r>
              <a:rPr lang="uk-UA" altLang="uk-UA" sz="4400" dirty="0" smtClean="0">
                <a:latin typeface="Times New Roman" panose="02020603050405020304" pitchFamily="18" charset="0"/>
              </a:rPr>
              <a:t>заходів контролю </a:t>
            </a:r>
            <a:r>
              <a:rPr lang="uk-UA" altLang="uk-UA" sz="4400" dirty="0">
                <a:latin typeface="Times New Roman" panose="02020603050405020304" pitchFamily="18" charset="0"/>
              </a:rPr>
              <a:t>та моніторингу, впровадження їх результатів, впровадження рекомендацій за результатами внутрішніх аудитів та обов'язкових вимог за результатами контрольних заходів зовнішніх контролюючих органів;</a:t>
            </a: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spcAft>
                <a:spcPts val="750"/>
              </a:spcAft>
              <a:buNone/>
            </a:pPr>
            <a:r>
              <a:rPr lang="uk-UA" altLang="uk-UA" sz="4400" b="1" u="sng" dirty="0">
                <a:latin typeface="Times New Roman" panose="02020603050405020304" pitchFamily="18" charset="0"/>
              </a:rPr>
              <a:t>працівникам</a:t>
            </a:r>
            <a:r>
              <a:rPr lang="uk-UA" altLang="uk-UA" sz="4400" dirty="0">
                <a:latin typeface="Times New Roman" panose="02020603050405020304" pitchFamily="18" charset="0"/>
              </a:rPr>
              <a:t> – для забезпечення належної реалізації ними завдань та функцій, покладених на структурні </a:t>
            </a:r>
            <a:r>
              <a:rPr lang="uk-UA" altLang="uk-UA" sz="4400" dirty="0" smtClean="0">
                <a:latin typeface="Times New Roman" panose="02020603050405020304" pitchFamily="18" charset="0"/>
              </a:rPr>
              <a:t>підрозділи</a:t>
            </a:r>
            <a:r>
              <a:rPr lang="en-US" altLang="uk-UA" sz="4400" dirty="0" smtClean="0">
                <a:latin typeface="Times New Roman" panose="02020603050405020304" pitchFamily="18" charset="0"/>
              </a:rPr>
              <a:t>.</a:t>
            </a:r>
            <a:endParaRPr lang="uk-UA" altLang="uk-UA" sz="4400" dirty="0">
              <a:latin typeface="Times New Roman" panose="02020603050405020304" pitchFamily="18" charset="0"/>
            </a:endParaRPr>
          </a:p>
          <a:p>
            <a:pPr marL="0" indent="0" algn="just">
              <a:spcBef>
                <a:spcPct val="0"/>
              </a:spcBef>
              <a:spcAft>
                <a:spcPts val="750"/>
              </a:spcAft>
              <a:buNone/>
            </a:pPr>
            <a:endParaRPr lang="uk-UA" altLang="uk-UA" dirty="0">
              <a:solidFill>
                <a:srgbClr val="3D3DB7"/>
              </a:solidFill>
              <a:latin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spcAft>
                <a:spcPts val="750"/>
              </a:spcAft>
              <a:buNone/>
            </a:pPr>
            <a:endParaRPr lang="ru-RU" altLang="uk-UA" sz="2400" b="1" dirty="0">
              <a:solidFill>
                <a:srgbClr val="3D3DB7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Заголовок 21"/>
          <p:cNvSpPr txBox="1">
            <a:spLocks/>
          </p:cNvSpPr>
          <p:nvPr/>
        </p:nvSpPr>
        <p:spPr>
          <a:xfrm>
            <a:off x="1178169" y="9852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 СИСТЕМИ 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КОНТРОЛЮ – </a:t>
            </a:r>
          </a:p>
          <a:p>
            <a:pPr marL="0" marR="0" lvl="0" indent="0" algn="ctr" fontAlgn="auto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 ТА КОМУНІКАЦІЯ (І</a:t>
            </a:r>
            <a:r>
              <a:rPr lang="en-US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3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 СИСТЕМИ 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 ТА КОМУНІКАЦІЯ </a:t>
            </a:r>
          </a:p>
        </p:txBody>
      </p:sp>
      <p:pic>
        <p:nvPicPr>
          <p:cNvPr id="12" name="Picture 3" descr="imag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5912944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21</a:t>
            </a:fld>
            <a:endParaRPr lang="uk-UA"/>
          </a:p>
        </p:txBody>
      </p:sp>
      <p:sp>
        <p:nvSpPr>
          <p:cNvPr id="5" name="Прямокутник 4"/>
          <p:cNvSpPr/>
          <p:nvPr/>
        </p:nvSpPr>
        <p:spPr>
          <a:xfrm>
            <a:off x="583324" y="1379571"/>
            <a:ext cx="11331803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uk-UA" altLang="uk-UA" sz="3800" u="sng" dirty="0" smtClean="0">
                <a:solidFill>
                  <a:srgbClr val="CC00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 повинна бути:</a:t>
            </a:r>
          </a:p>
          <a:p>
            <a:pPr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uk-UA" altLang="uk-UA" sz="3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Доцільною </a:t>
            </a:r>
            <a:r>
              <a:rPr lang="uk-UA" altLang="uk-UA" sz="3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(чи наявна необхідна інформація?); </a:t>
            </a:r>
            <a:endParaRPr lang="nl-NL" altLang="uk-UA" sz="3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uk-UA" altLang="uk-UA" sz="3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Своєчасною </a:t>
            </a:r>
            <a:r>
              <a:rPr lang="uk-UA" altLang="uk-UA" sz="3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(чи є вона тоді, коли необхідна?);</a:t>
            </a:r>
            <a:endParaRPr lang="nl-NL" altLang="uk-UA" sz="3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uk-UA" altLang="uk-UA" sz="3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Актуальною </a:t>
            </a:r>
            <a:r>
              <a:rPr lang="uk-UA" altLang="uk-UA" sz="3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(чи є це остання інформація?);</a:t>
            </a:r>
            <a:endParaRPr lang="nl-NL" altLang="uk-UA" sz="3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uk-UA" altLang="uk-UA" sz="3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Чіткою </a:t>
            </a:r>
            <a:r>
              <a:rPr lang="uk-UA" altLang="uk-UA" sz="3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(чи є вона вірною?);</a:t>
            </a:r>
            <a:endParaRPr lang="nl-NL" altLang="uk-UA" sz="3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uk-UA" altLang="uk-UA" sz="3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Доступною </a:t>
            </a:r>
            <a:r>
              <a:rPr lang="uk-UA" altLang="uk-UA" sz="3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(чи можуть відповідні учасники процесу її легко отримати</a:t>
            </a:r>
            <a:r>
              <a:rPr lang="uk-UA" altLang="uk-UA" sz="3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?)</a:t>
            </a:r>
            <a:endParaRPr lang="uk-UA" altLang="uk-UA" sz="3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91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4750" y="1354667"/>
            <a:ext cx="10975120" cy="5248355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uk-UA" altLang="uk-UA" sz="2400" b="1" dirty="0" smtClean="0">
                <a:latin typeface="Times New Roman" panose="02020603050405020304" pitchFamily="18" charset="0"/>
              </a:rPr>
              <a:t>Моніторинг -</a:t>
            </a:r>
          </a:p>
          <a:p>
            <a:pPr algn="ctr">
              <a:spcBef>
                <a:spcPct val="0"/>
              </a:spcBef>
              <a:buNone/>
            </a:pPr>
            <a:r>
              <a:rPr lang="uk-UA" altLang="uk-UA" sz="2400" dirty="0" smtClean="0">
                <a:latin typeface="Times New Roman" panose="02020603050405020304" pitchFamily="18" charset="0"/>
              </a:rPr>
              <a:t>відстеження стану організації та функціонування системи внутрішнього контролю в цілому та / або окремих його</a:t>
            </a:r>
            <a:r>
              <a:rPr lang="ru-RU" altLang="uk-UA" sz="2400" dirty="0" smtClean="0">
                <a:latin typeface="Times New Roman" panose="02020603050405020304" pitchFamily="18" charset="0"/>
              </a:rPr>
              <a:t> </a:t>
            </a:r>
            <a:r>
              <a:rPr lang="uk-UA" altLang="uk-UA" sz="2400" dirty="0" smtClean="0">
                <a:latin typeface="Times New Roman" panose="02020603050405020304" pitchFamily="18" charset="0"/>
              </a:rPr>
              <a:t>елементів</a:t>
            </a:r>
            <a:r>
              <a:rPr lang="en-US" altLang="uk-UA" sz="2400" dirty="0">
                <a:latin typeface="Times New Roman" panose="02020603050405020304" pitchFamily="18" charset="0"/>
              </a:rPr>
              <a:t>.</a:t>
            </a:r>
            <a:endParaRPr lang="uk-UA" altLang="uk-UA" sz="4200" b="1" dirty="0" smtClean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 smtClean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 smtClean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 smtClean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 smtClean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 smtClean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>
              <a:latin typeface="Times New Roman" panose="02020603050405020304" pitchFamily="18" charset="0"/>
            </a:endParaRPr>
          </a:p>
          <a:p>
            <a:pPr marL="0" indent="0" algn="ctr">
              <a:lnSpc>
                <a:spcPct val="70000"/>
              </a:lnSpc>
              <a:buNone/>
            </a:pPr>
            <a:r>
              <a:rPr lang="uk-UA" altLang="zh-CN" sz="2200" dirty="0" smtClean="0">
                <a:latin typeface="Times New Roman" panose="02020603050405020304" pitchFamily="18" charset="0"/>
              </a:rPr>
              <a:t>Інформування керівництва установи щодо недоліків у системі внутрішнього контролю, виявлених за результатами здійснення моніторингу</a:t>
            </a:r>
            <a:r>
              <a:rPr lang="en-US" altLang="zh-CN" sz="2200" dirty="0" smtClean="0">
                <a:latin typeface="Times New Roman" panose="02020603050405020304" pitchFamily="18" charset="0"/>
              </a:rPr>
              <a:t>.</a:t>
            </a:r>
            <a:endParaRPr lang="uk-UA" altLang="zh-CN" sz="2200" dirty="0" smtClean="0">
              <a:latin typeface="Times New Roman" panose="02020603050405020304" pitchFamily="18" charset="0"/>
            </a:endParaRPr>
          </a:p>
        </p:txBody>
      </p:sp>
      <p:sp>
        <p:nvSpPr>
          <p:cNvPr id="5" name="Заголовок 21"/>
          <p:cNvSpPr txBox="1">
            <a:spLocks/>
          </p:cNvSpPr>
          <p:nvPr/>
        </p:nvSpPr>
        <p:spPr>
          <a:xfrm>
            <a:off x="1178169" y="9852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 СИСТЕМИ 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КОНТРОЛЮ –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МОНІТОРИНГ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246407" y="2595318"/>
            <a:ext cx="5638801" cy="576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D3DB7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Моніторинг полягає у здійсненні:</a:t>
            </a:r>
            <a:endParaRPr kumimoji="0" lang="ru-RU" altLang="uk-UA" sz="2800" b="1" i="0" u="none" strike="noStrike" kern="1200" cap="none" spc="0" normalizeH="0" baseline="0" noProof="0" dirty="0">
              <a:ln>
                <a:noFill/>
              </a:ln>
              <a:solidFill>
                <a:srgbClr val="3D3DB7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+mj-cs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139458" y="3241918"/>
            <a:ext cx="5172852" cy="3361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buNone/>
            </a:pPr>
            <a:r>
              <a:rPr kumimoji="0" lang="uk-UA" altLang="uk-UA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постійного моніторингу</a:t>
            </a:r>
            <a:r>
              <a:rPr kumimoji="0" lang="uk-UA" altLang="uk-UA" sz="2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kumimoji="0" lang="uk-UA" alt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uk-UA" altLang="uk-UA" sz="2200" dirty="0">
                <a:solidFill>
                  <a:prstClr val="black"/>
                </a:solidFill>
                <a:latin typeface="Times New Roman" panose="02020603050405020304" pitchFamily="18" charset="0"/>
              </a:rPr>
              <a:t>під час поточної діяльності установи (управлінські та наглядові заходи керівників та працівників установи під час виконання ними своїх обов’язків для визначення та коригування відхилень</a:t>
            </a:r>
            <a:r>
              <a:rPr lang="uk-UA" altLang="uk-UA" sz="22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)</a:t>
            </a:r>
            <a:r>
              <a:rPr lang="en-US" altLang="uk-UA" sz="2200" dirty="0">
                <a:solidFill>
                  <a:prstClr val="black"/>
                </a:solidFill>
                <a:latin typeface="Times New Roman" panose="02020603050405020304" pitchFamily="18" charset="0"/>
              </a:rPr>
              <a:t>;</a:t>
            </a:r>
            <a:endParaRPr kumimoji="0" lang="ru-RU" altLang="uk-UA" sz="2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6762776" y="3241918"/>
            <a:ext cx="4940047" cy="3431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spcBef>
                <a:spcPct val="0"/>
              </a:spcBef>
              <a:buNone/>
            </a:pPr>
            <a:r>
              <a:rPr kumimoji="0" lang="uk-UA" altLang="uk-UA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періодичних оцінок</a:t>
            </a:r>
            <a:r>
              <a:rPr kumimoji="0" lang="uk-UA" alt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lang="uk-UA" altLang="uk-UA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передбачають виконання окремих завдань та функцій (зокрема працівниками, які не несуть відповідальності за їх виконання, </a:t>
            </a:r>
            <a:r>
              <a:rPr lang="uk-UA" altLang="uk-UA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та/або </a:t>
            </a:r>
            <a:r>
              <a:rPr lang="uk-UA" altLang="uk-UA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підрозділом внутрішнього аудиту установи) для проведення аналізу результативності системи внутрішнього </a:t>
            </a:r>
            <a:r>
              <a:rPr lang="uk-UA" altLang="uk-UA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</a:t>
            </a:r>
            <a:r>
              <a:rPr lang="en-US" altLang="uk-UA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uk-UA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29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47347" y="1468316"/>
            <a:ext cx="11166230" cy="437051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endParaRPr lang="uk-UA" altLang="uk-UA" sz="1000" b="1" dirty="0">
              <a:latin typeface="Times New Roman" panose="02020603050405020304" pitchFamily="18" charset="0"/>
            </a:endParaRPr>
          </a:p>
          <a:p>
            <a:pPr marL="0" indent="0" algn="just">
              <a:lnSpc>
                <a:spcPct val="17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uk-UA" altLang="uk-UA" sz="8000" b="1" dirty="0" smtClean="0">
                <a:latin typeface="Times New Roman" panose="02020603050405020304" pitchFamily="18" charset="0"/>
              </a:rPr>
              <a:t>Внутрішнє середовище – </a:t>
            </a:r>
            <a:r>
              <a:rPr lang="uk-UA" altLang="uk-UA" sz="8000" dirty="0">
                <a:latin typeface="Times New Roman" panose="02020603050405020304" pitchFamily="18" charset="0"/>
              </a:rPr>
              <a:t>процеси, операції, регламенти, структури та розподіл повноважень щодо їх виконання, правила та принципи управління людськими ресурсами, спрямовані на забезпечення виконання установою завдань і функцій та досягнення встановлених мети (місії), стратегічних та інших цілей, планів і вимог щодо діяльності установи</a:t>
            </a:r>
            <a:endParaRPr lang="uk-UA" altLang="uk-UA" sz="80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ct val="0"/>
              </a:spcBef>
              <a:buFont typeface="Arial" panose="020B0604020202020204" pitchFamily="34" charset="0"/>
              <a:buNone/>
            </a:pPr>
            <a:endParaRPr lang="uk-UA" altLang="uk-UA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ct val="0"/>
              </a:spcBef>
              <a:buFont typeface="Arial" panose="020B0604020202020204" pitchFamily="34" charset="0"/>
              <a:buNone/>
            </a:pPr>
            <a:endParaRPr lang="uk-UA" altLang="uk-UA" sz="8000" b="1" u="sng" dirty="0">
              <a:latin typeface="Times New Roman" panose="02020603050405020304" pitchFamily="18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uk-UA" altLang="uk-UA" sz="8000" b="1" dirty="0">
              <a:latin typeface="Times New Roman" panose="02020603050405020304" pitchFamily="18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uk-UA" altLang="uk-UA" sz="8000" b="1" dirty="0" smtClean="0">
              <a:latin typeface="Times New Roman" panose="02020603050405020304" pitchFamily="18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uk-UA" altLang="uk-UA" sz="2600" b="1" dirty="0">
              <a:latin typeface="Times New Roman" panose="02020603050405020304" pitchFamily="18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uk-UA" altLang="uk-UA" sz="2600" b="1" dirty="0" smtClean="0">
              <a:latin typeface="Times New Roman" panose="02020603050405020304" pitchFamily="18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uk-UA" altLang="uk-UA" sz="2600" b="1" dirty="0">
              <a:latin typeface="Times New Roman" panose="02020603050405020304" pitchFamily="18" charset="0"/>
            </a:endParaRPr>
          </a:p>
        </p:txBody>
      </p:sp>
      <p:sp>
        <p:nvSpPr>
          <p:cNvPr id="4" name="Заголовок 21"/>
          <p:cNvSpPr txBox="1">
            <a:spLocks/>
          </p:cNvSpPr>
          <p:nvPr/>
        </p:nvSpPr>
        <p:spPr>
          <a:xfrm>
            <a:off x="1178169" y="9852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ЕЛЕМЕНТ СИСТЕМИ ВНУТРІШНЬОГО КОНТРОЛЮ –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ВНУТРІШНЄ СЕРЕДОВИЩЕ (І)</a:t>
            </a: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79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24195" y="1225689"/>
            <a:ext cx="1161288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Стратегічні </a:t>
            </a:r>
            <a:r>
              <a:rPr lang="uk-UA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цілі</a:t>
            </a:r>
            <a:r>
              <a:rPr lang="uk-UA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являють собою </a:t>
            </a: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завдання вищого порядку, досягнення яких повинно сприяти меті діяльності організації.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Керівництво визначає стратегічні цілі, формулює стратегію, після чого на їх основі розробляються операційні цілі. </a:t>
            </a:r>
            <a:endParaRPr lang="uk-UA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Symbol" panose="05050102010706020507" pitchFamily="18" charset="2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uk-UA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Symbol" panose="05050102010706020507" pitchFamily="18" charset="2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Операційні </a:t>
            </a:r>
            <a:r>
              <a:rPr lang="uk-UA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цілі</a:t>
            </a:r>
            <a:r>
              <a:rPr lang="uk-UA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– цілі, які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стосуються </a:t>
            </a: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ефективності та результативності </a:t>
            </a:r>
            <a:r>
              <a:rPr lang="uk-UA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операцій організації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, включаючи виконання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завдань і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захист ресурсів від втрат. Операційні цілі повинні відображати певне середовище, в якому функціонує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організація. 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uk-UA" dirty="0">
              <a:solidFill>
                <a:srgbClr val="000000"/>
              </a:solidFill>
              <a:latin typeface="Symbol" panose="05050102010706020507" pitchFamily="18" charset="2"/>
              <a:ea typeface="Times New Roman" panose="02020603050405020304" pitchFamily="18" charset="0"/>
              <a:cs typeface="Symbol" panose="05050102010706020507" pitchFamily="18" charset="2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Цілі звітування</a:t>
            </a:r>
            <a:r>
              <a:rPr lang="uk-UA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– цілі, які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стосуються </a:t>
            </a:r>
            <a:r>
              <a:rPr lang="uk-UA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надійності звітування і можуть включати в себе як фінансові, так і не фінансові дані.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 Основною </a:t>
            </a: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метою надійного звітування є надання керівництву точної та повної інформації про стан реалізації визначених операційних цілей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. До того ж такі цілі мають забезпечувати </a:t>
            </a: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всебічне інформування зовнішніх сторін </a:t>
            </a:r>
            <a:r>
              <a:rPr lang="uk-U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і </a:t>
            </a: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відповідно прозорість </a:t>
            </a:r>
            <a:r>
              <a:rPr lang="uk-U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діяльності. 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uk-UA" b="1" dirty="0">
              <a:solidFill>
                <a:srgbClr val="000000"/>
              </a:solidFill>
              <a:latin typeface="Symbol" panose="05050102010706020507" pitchFamily="18" charset="2"/>
              <a:ea typeface="Times New Roman" panose="02020603050405020304" pitchFamily="18" charset="0"/>
              <a:cs typeface="Symbol" panose="05050102010706020507" pitchFamily="18" charset="2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Цілі </a:t>
            </a:r>
            <a:r>
              <a:rPr lang="uk-UA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відповідності</a:t>
            </a:r>
            <a:r>
              <a:rPr lang="uk-UA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– цілі, які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стосуються </a:t>
            </a: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відповідності законодавству та </a:t>
            </a:r>
            <a:r>
              <a:rPr lang="uk-U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іншим нормативно-правовим </a:t>
            </a: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актам. </a:t>
            </a:r>
            <a:endParaRPr lang="uk-UA" b="1" dirty="0">
              <a:solidFill>
                <a:srgbClr val="000000"/>
              </a:solidFill>
              <a:latin typeface="Symbol" panose="05050102010706020507" pitchFamily="18" charset="2"/>
              <a:ea typeface="Times New Roman" panose="02020603050405020304" pitchFamily="18" charset="0"/>
              <a:cs typeface="Symbol" panose="05050102010706020507" pitchFamily="18" charset="2"/>
            </a:endParaRPr>
          </a:p>
          <a:p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Кожна </a:t>
            </a:r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ціль (незалежно від рівня) може бути стартовою точкою для управління ризиками, оскільки як самі ризики, так і способи реагування на них напряму залежать від визначених цілей </a:t>
            </a:r>
            <a:r>
              <a:rPr lang="uk-UA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і змінюються у разі коригування цілей.</a:t>
            </a:r>
            <a:endParaRPr lang="uk-UA" i="1" dirty="0"/>
          </a:p>
        </p:txBody>
      </p:sp>
      <p:sp>
        <p:nvSpPr>
          <p:cNvPr id="3" name="Заголовок 21"/>
          <p:cNvSpPr txBox="1">
            <a:spLocks/>
          </p:cNvSpPr>
          <p:nvPr/>
        </p:nvSpPr>
        <p:spPr>
          <a:xfrm>
            <a:off x="1130531" y="-1"/>
            <a:ext cx="11061469" cy="1147157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 СИСТЕМИ 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КОНТРОЛЮ – </a:t>
            </a:r>
          </a:p>
          <a:p>
            <a:pPr marR="0" lvl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ВНУТРІШНЄ СЕРЕДОВИЩЕ </a:t>
            </a: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ЦІЛІ (І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b="1" dirty="0">
              <a:solidFill>
                <a:srgbClr val="E7E6E6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00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378334" y="1314130"/>
            <a:ext cx="687995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uk-UA" altLang="ru-RU" sz="28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Цілі повинні бути чітко визначені та відповідати критеріям </a:t>
            </a:r>
            <a:r>
              <a:rPr lang="en-US" altLang="ru-RU" sz="28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</a:t>
            </a:r>
            <a:r>
              <a:rPr lang="uk-UA" altLang="ru-RU" sz="28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71500" indent="-571500" algn="ctr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uk-UA" alt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Конкретні</a:t>
            </a:r>
            <a:endParaRPr lang="uk-UA" altLang="ru-RU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ctr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GB" altLang="ru-RU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Вимірювані</a:t>
            </a:r>
            <a:r>
              <a:rPr lang="en-GB" alt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altLang="ru-RU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ctr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uk-UA" alt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Досяжні</a:t>
            </a:r>
            <a:endParaRPr lang="uk-UA" altLang="ru-RU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ctr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uk-UA" alt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Реалістичні</a:t>
            </a:r>
            <a:endParaRPr lang="uk-UA" altLang="ru-RU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ctr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uk-UA" alt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Визначені </a:t>
            </a:r>
            <a:r>
              <a:rPr lang="uk-UA" altLang="ru-RU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alt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часі</a:t>
            </a:r>
            <a:endParaRPr lang="en-US" altLang="ru-RU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21"/>
          <p:cNvSpPr txBox="1">
            <a:spLocks/>
          </p:cNvSpPr>
          <p:nvPr/>
        </p:nvSpPr>
        <p:spPr>
          <a:xfrm>
            <a:off x="1178169" y="9852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 СИСТЕМИ 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КОНТРОЛЮ – </a:t>
            </a:r>
          </a:p>
          <a:p>
            <a:pPr marR="0" lvl="0" indent="0" algn="ctr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ВНУТРІШНЄ СЕРЕДОВИЩЕ (І)</a:t>
            </a: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15" y="2809703"/>
            <a:ext cx="5770161" cy="331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58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7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414058" y="1332154"/>
            <a:ext cx="7370832" cy="5185024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altLang="uk-UA" sz="3200" b="1" dirty="0" smtClean="0">
                <a:latin typeface="Times New Roman" panose="02020603050405020304" pitchFamily="18" charset="0"/>
                <a:ea typeface="+mn-ea"/>
                <a:cs typeface="+mn-cs"/>
              </a:rPr>
              <a:t>Управління ризиками </a:t>
            </a:r>
            <a:r>
              <a:rPr lang="uk-UA" altLang="uk-UA" sz="3200" dirty="0">
                <a:latin typeface="Times New Roman" panose="02020603050405020304" pitchFamily="18" charset="0"/>
                <a:ea typeface="+mn-ea"/>
                <a:cs typeface="+mn-cs"/>
              </a:rPr>
              <a:t>– діяльність керівництва та працівників установи з </a:t>
            </a:r>
            <a:r>
              <a:rPr lang="uk-UA" altLang="uk-UA" sz="3200" u="sng" dirty="0">
                <a:latin typeface="Times New Roman" panose="02020603050405020304" pitchFamily="18" charset="0"/>
                <a:ea typeface="+mn-ea"/>
                <a:cs typeface="+mn-cs"/>
              </a:rPr>
              <a:t>ідентифікації</a:t>
            </a:r>
            <a:r>
              <a:rPr lang="uk-UA" altLang="uk-UA" sz="3200" dirty="0">
                <a:latin typeface="Times New Roman" panose="02020603050405020304" pitchFamily="18" charset="0"/>
                <a:ea typeface="+mn-ea"/>
                <a:cs typeface="+mn-cs"/>
              </a:rPr>
              <a:t> ризиків, проведення </a:t>
            </a:r>
            <a:r>
              <a:rPr lang="uk-UA" altLang="uk-UA" sz="3200" u="sng" dirty="0">
                <a:latin typeface="Times New Roman" panose="02020603050405020304" pitchFamily="18" charset="0"/>
                <a:ea typeface="+mn-ea"/>
                <a:cs typeface="+mn-cs"/>
              </a:rPr>
              <a:t>їх оцінки</a:t>
            </a:r>
            <a:r>
              <a:rPr lang="uk-UA" altLang="uk-UA" sz="3200" dirty="0"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lang="uk-UA" altLang="uk-UA" sz="3200" u="sng" dirty="0">
                <a:latin typeface="Times New Roman" panose="02020603050405020304" pitchFamily="18" charset="0"/>
                <a:ea typeface="+mn-ea"/>
                <a:cs typeface="+mn-cs"/>
              </a:rPr>
              <a:t>визначення способів реагування </a:t>
            </a:r>
            <a:r>
              <a:rPr lang="uk-UA" altLang="uk-UA" sz="3200" dirty="0">
                <a:latin typeface="Times New Roman" panose="02020603050405020304" pitchFamily="18" charset="0"/>
                <a:ea typeface="+mn-ea"/>
                <a:cs typeface="+mn-cs"/>
              </a:rPr>
              <a:t>на ідентифіковані та оцінені ризики, здійснення перегляду ідентифікованих та оцінених </a:t>
            </a:r>
            <a:r>
              <a:rPr lang="uk-UA" altLang="uk-UA" sz="3200" dirty="0" smtClean="0">
                <a:latin typeface="Times New Roman" panose="02020603050405020304" pitchFamily="18" charset="0"/>
                <a:ea typeface="+mn-ea"/>
                <a:cs typeface="+mn-cs"/>
              </a:rPr>
              <a:t>ризиків </a:t>
            </a:r>
            <a:r>
              <a:rPr lang="uk-UA" altLang="uk-UA" sz="3200" dirty="0">
                <a:latin typeface="Times New Roman" panose="02020603050405020304" pitchFamily="18" charset="0"/>
                <a:ea typeface="+mn-ea"/>
                <a:cs typeface="+mn-cs"/>
              </a:rPr>
              <a:t>для виявлення нових </a:t>
            </a:r>
            <a:r>
              <a:rPr lang="uk-UA" altLang="uk-UA" sz="3200" dirty="0" smtClean="0">
                <a:latin typeface="Times New Roman" panose="02020603050405020304" pitchFamily="18" charset="0"/>
                <a:ea typeface="+mn-ea"/>
                <a:cs typeface="+mn-cs"/>
              </a:rPr>
              <a:t>і </a:t>
            </a:r>
            <a:r>
              <a:rPr lang="uk-UA" altLang="uk-UA" sz="3200" dirty="0">
                <a:latin typeface="Times New Roman" panose="02020603050405020304" pitchFamily="18" charset="0"/>
                <a:ea typeface="+mn-ea"/>
                <a:cs typeface="+mn-cs"/>
              </a:rPr>
              <a:t>таких, що зазнали </a:t>
            </a:r>
            <a:r>
              <a:rPr lang="uk-UA" altLang="uk-UA" sz="3200" dirty="0" smtClean="0">
                <a:latin typeface="Times New Roman" panose="02020603050405020304" pitchFamily="18" charset="0"/>
                <a:ea typeface="+mn-ea"/>
                <a:cs typeface="+mn-cs"/>
              </a:rPr>
              <a:t>змін</a:t>
            </a:r>
            <a:endParaRPr lang="ru-RU" altLang="uk-UA" sz="3200" dirty="0"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Заголовок 21"/>
          <p:cNvSpPr txBox="1">
            <a:spLocks/>
          </p:cNvSpPr>
          <p:nvPr/>
        </p:nvSpPr>
        <p:spPr>
          <a:xfrm>
            <a:off x="1178169" y="9852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 СИСТЕМИ 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КОНТРОЛЮ –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РИЗИКАМИ (ІІ)</a:t>
            </a: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93" y="1998172"/>
            <a:ext cx="402336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47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166948" y="0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 СИСТЕМИ 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РИЗИКАМИ (ІІ)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b="1" dirty="0">
              <a:solidFill>
                <a:srgbClr val="E7E6E6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310150" y="1388144"/>
            <a:ext cx="9174672" cy="5333331"/>
          </a:xfrm>
        </p:spPr>
        <p:txBody>
          <a:bodyPr>
            <a:norm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uk-UA" altLang="uk-UA" sz="26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Ризик </a:t>
            </a:r>
            <a:r>
              <a:rPr lang="uk-UA" altLang="uk-UA" sz="26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можливість настання </a:t>
            </a:r>
            <a:r>
              <a:rPr lang="uk-UA" altLang="uk-UA" sz="2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події, </a:t>
            </a:r>
            <a:r>
              <a:rPr lang="uk-UA" altLang="uk-UA" sz="26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матиме вплив на здатність установи виконувати завдання і функції та досягати визначеної мети (місії), стратегічних та інших цілей діяльності установи;</a:t>
            </a:r>
            <a:endParaRPr lang="uk-UA" altLang="uk-UA" sz="2400" u="sng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lang="uk-UA" altLang="uk-UA" sz="1900" b="1" kern="0" dirty="0" smtClean="0">
              <a:solidFill>
                <a:srgbClr val="3D3DB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uk-UA" altLang="uk-UA" sz="2600" b="1" kern="0" dirty="0" smtClean="0">
                <a:solidFill>
                  <a:srgbClr val="3D3D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Ідентифікація </a:t>
            </a:r>
            <a:r>
              <a:rPr lang="uk-UA" altLang="uk-UA" sz="2600" b="1" kern="0" dirty="0">
                <a:solidFill>
                  <a:srgbClr val="3D3D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 неможлива без визначення </a:t>
            </a:r>
            <a:r>
              <a:rPr lang="uk-UA" altLang="uk-UA" sz="2600" b="1" kern="0" dirty="0" smtClean="0">
                <a:solidFill>
                  <a:srgbClr val="3D3D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стратегічних та операційних цілей</a:t>
            </a:r>
            <a:r>
              <a:rPr lang="uk-UA" altLang="uk-UA" sz="2600" b="1" kern="0" dirty="0">
                <a:solidFill>
                  <a:srgbClr val="3D3D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uk-UA" altLang="uk-UA" sz="26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lang="uk-UA" altLang="uk-UA" sz="8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uk-UA" altLang="uk-UA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Ідентифікація ризиків</a:t>
            </a:r>
            <a:r>
              <a:rPr lang="uk-UA" altLang="uk-UA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altLang="uk-UA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ймовірних подій, які негативно впливають/вплинуть на здатність установи виконувати визначені актами законодавства завдання і функції для досягнення мети та стратегічних цілей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lang="uk-UA" altLang="uk-UA" sz="8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lang="uk-UA" altLang="uk-UA" sz="8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uk-UA" altLang="uk-UA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Визначаючи ризики, корисно задавати питання "що може відбутися не так?"</a:t>
            </a:r>
            <a:endParaRPr lang="ru-RU" altLang="uk-UA" sz="2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7</a:t>
            </a:fld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5600" y="4202729"/>
            <a:ext cx="2825867" cy="233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41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 СИСТЕМИ 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РИЗИКАМИ (ІІ)</a:t>
            </a:r>
          </a:p>
        </p:txBody>
      </p:sp>
      <p:pic>
        <p:nvPicPr>
          <p:cNvPr id="12" name="Picture 3" descr="imag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6295277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8</a:t>
            </a:fld>
            <a:endParaRPr lang="uk-UA"/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1959154" y="1422480"/>
            <a:ext cx="10128342" cy="490333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altLang="uk-UA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uk-UA" alt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uk-UA" alt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</a:t>
            </a:r>
            <a:r>
              <a:rPr lang="uk-UA" alt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здійснюватися за критеріями ймовірності виникнення ідентифікованих ризиків </a:t>
            </a:r>
            <a:r>
              <a:rPr lang="uk-UA" alt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uk-UA" alt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 їх впливу на здатність установи виконувати визначені </a:t>
            </a:r>
            <a:r>
              <a:rPr lang="uk-UA" alt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</a:t>
            </a:r>
            <a:r>
              <a:rPr lang="uk-UA" alt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функції для досягнення нею мети та стратегічних </a:t>
            </a:r>
            <a:r>
              <a:rPr lang="uk-UA" alt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</a:p>
          <a:p>
            <a:pPr algn="ctr">
              <a:buNone/>
            </a:pPr>
            <a:endParaRPr lang="en-US" alt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uk-UA" alt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ризиків здійснюється </a:t>
            </a:r>
            <a:r>
              <a:rPr lang="uk-UA" altLang="uk-UA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критеріями: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Font typeface="Wingdings" panose="05000000000000000000" pitchFamily="2" charset="2"/>
              <a:buChar char="ü"/>
            </a:pPr>
            <a:endParaRPr lang="uk-UA" altLang="uk-UA" sz="2600" b="1" i="1" u="sng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Font typeface="Wingdings" panose="05000000000000000000" pitchFamily="2" charset="2"/>
              <a:buChar char="ü"/>
            </a:pPr>
            <a:r>
              <a:rPr lang="uk-UA" altLang="uk-UA" sz="2600" b="1" i="1" u="sng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ймовірності</a:t>
            </a:r>
            <a:r>
              <a:rPr lang="uk-UA" altLang="uk-UA" sz="2600" i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altLang="uk-UA" sz="26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означає вірогідність, можливість виникнення того чи іншого ризику у певний проміжок </a:t>
            </a:r>
            <a:r>
              <a:rPr lang="uk-UA" altLang="uk-UA" sz="2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часу;</a:t>
            </a:r>
            <a:endParaRPr lang="uk-UA" altLang="uk-UA" sz="2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Font typeface="Wingdings" panose="05000000000000000000" pitchFamily="2" charset="2"/>
              <a:buChar char="ü"/>
            </a:pPr>
            <a:endParaRPr lang="uk-UA" altLang="uk-UA" sz="2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Font typeface="Wingdings" panose="05000000000000000000" pitchFamily="2" charset="2"/>
              <a:buChar char="ü"/>
            </a:pPr>
            <a:r>
              <a:rPr lang="uk-UA" altLang="uk-UA" sz="2600" b="1" i="1" u="sng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uk-UA" altLang="uk-UA" sz="2600" i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altLang="uk-UA" sz="26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 представляє собою </a:t>
            </a:r>
            <a:r>
              <a:rPr lang="uk-UA" altLang="uk-UA" sz="2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суттєвість, </a:t>
            </a:r>
            <a:r>
              <a:rPr lang="uk-UA" altLang="uk-UA" sz="26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 якою </a:t>
            </a:r>
            <a:r>
              <a:rPr lang="uk-UA" altLang="uk-UA" sz="2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ризик </a:t>
            </a:r>
            <a:r>
              <a:rPr lang="uk-UA" altLang="uk-UA" sz="26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 вплинути на спроможність установи досягати поставлені </a:t>
            </a:r>
            <a:r>
              <a:rPr lang="uk-UA" altLang="uk-UA" sz="2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endParaRPr lang="uk-UA" sz="3600" kern="0" dirty="0">
              <a:latin typeface="Verdan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26575"/>
            <a:ext cx="1959153" cy="302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44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4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Оцінка ризиків</a:t>
            </a:r>
            <a:endParaRPr lang="uk-UA" sz="40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3" descr="imag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6295277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9</a:t>
            </a:fld>
            <a:endParaRPr lang="uk-UA"/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838200" y="1952368"/>
            <a:ext cx="5562600" cy="42245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alt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 до критеріїв ймовірності виникнення та суттєвості їх впливу ризикам присвоюються значення:</a:t>
            </a:r>
          </a:p>
          <a:p>
            <a:pPr algn="just">
              <a:buFontTx/>
              <a:buChar char="-"/>
            </a:pPr>
            <a:r>
              <a:rPr lang="uk-UA" altLang="uk-UA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"високий"                                            </a:t>
            </a:r>
          </a:p>
          <a:p>
            <a:pPr algn="just">
              <a:buFontTx/>
              <a:buChar char="-"/>
            </a:pPr>
            <a:r>
              <a:rPr lang="uk-UA" altLang="uk-UA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"середній"</a:t>
            </a:r>
          </a:p>
          <a:p>
            <a:pPr algn="just">
              <a:buFontTx/>
              <a:buChar char="-"/>
            </a:pPr>
            <a:r>
              <a:rPr lang="uk-UA" altLang="uk-UA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"низький" </a:t>
            </a:r>
          </a:p>
          <a:p>
            <a:pPr marL="0" indent="0" algn="just">
              <a:buNone/>
            </a:pPr>
            <a:endParaRPr lang="uk-UA" altLang="uk-UA" sz="2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uk-UA" altLang="uk-UA" sz="3600" dirty="0" smtClean="0"/>
          </a:p>
          <a:p>
            <a:pPr algn="ctr">
              <a:buNone/>
            </a:pPr>
            <a:endParaRPr lang="uk-UA" altLang="uk-UA" sz="3600" dirty="0"/>
          </a:p>
          <a:p>
            <a:pPr marL="0" indent="0" algn="ctr">
              <a:buNone/>
            </a:pPr>
            <a:endParaRPr lang="uk-UA" sz="3600" kern="0" dirty="0">
              <a:latin typeface="Verdan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531" y="2948152"/>
            <a:ext cx="5562435" cy="3432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 descr="NEW-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966" y="2900622"/>
            <a:ext cx="4500690" cy="2974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7137055" y="2938817"/>
            <a:ext cx="4450601" cy="2936291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US" altLang="uk-UA"/>
          </a:p>
        </p:txBody>
      </p:sp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7136117" y="2938465"/>
            <a:ext cx="4450289" cy="2936642"/>
            <a:chOff x="1284" y="575"/>
            <a:chExt cx="3563" cy="3122"/>
          </a:xfrm>
        </p:grpSpPr>
        <p:sp>
          <p:nvSpPr>
            <p:cNvPr id="19" name="Line 6"/>
            <p:cNvSpPr>
              <a:spLocks noChangeShapeType="1"/>
            </p:cNvSpPr>
            <p:nvPr/>
          </p:nvSpPr>
          <p:spPr bwMode="auto">
            <a:xfrm>
              <a:off x="2576" y="585"/>
              <a:ext cx="0" cy="31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0" name="Line 7"/>
            <p:cNvSpPr>
              <a:spLocks noChangeShapeType="1"/>
            </p:cNvSpPr>
            <p:nvPr/>
          </p:nvSpPr>
          <p:spPr bwMode="auto">
            <a:xfrm rot="16200000">
              <a:off x="3066" y="935"/>
              <a:ext cx="0" cy="3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1" name="Line 8"/>
            <p:cNvSpPr>
              <a:spLocks noChangeShapeType="1"/>
            </p:cNvSpPr>
            <p:nvPr/>
          </p:nvSpPr>
          <p:spPr bwMode="auto">
            <a:xfrm>
              <a:off x="3712" y="575"/>
              <a:ext cx="0" cy="3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22" name="Line 7"/>
          <p:cNvSpPr>
            <a:spLocks noChangeShapeType="1"/>
          </p:cNvSpPr>
          <p:nvPr/>
        </p:nvSpPr>
        <p:spPr bwMode="auto">
          <a:xfrm rot="16200000">
            <a:off x="9361886" y="1650365"/>
            <a:ext cx="0" cy="445028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7220690" y="5208588"/>
            <a:ext cx="1475389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 algn="ctr">
              <a:spcBef>
                <a:spcPct val="20000"/>
              </a:spcBef>
              <a:buSzPct val="100000"/>
            </a:pPr>
            <a:r>
              <a:rPr lang="uk-UA" altLang="uk-UA" sz="1200" b="1" dirty="0">
                <a:latin typeface="Arial" charset="0"/>
              </a:rPr>
              <a:t>НИЗЬКИЙ </a:t>
            </a:r>
            <a:r>
              <a:rPr lang="uk-UA" altLang="uk-UA" sz="1200" b="1" dirty="0" smtClean="0">
                <a:latin typeface="Arial" charset="0"/>
              </a:rPr>
              <a:t> РИЗИК</a:t>
            </a:r>
            <a:endParaRPr lang="en-US" altLang="uk-UA" sz="1200" b="1" dirty="0">
              <a:latin typeface="Arial" charset="0"/>
            </a:endParaRPr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8749862" y="4278138"/>
            <a:ext cx="1475389" cy="49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 algn="ctr">
              <a:spcBef>
                <a:spcPct val="20000"/>
              </a:spcBef>
              <a:buSzPct val="100000"/>
            </a:pPr>
            <a:r>
              <a:rPr lang="uk-UA" altLang="uk-UA" sz="1200" b="1" dirty="0" smtClean="0">
                <a:latin typeface="Arial" charset="0"/>
              </a:rPr>
              <a:t>СЕРЕДНІЙ </a:t>
            </a:r>
            <a:r>
              <a:rPr lang="uk-UA" altLang="uk-UA" sz="1200" b="1" dirty="0">
                <a:latin typeface="Arial" charset="0"/>
              </a:rPr>
              <a:t>РИЗИК</a:t>
            </a:r>
            <a:endParaRPr lang="en-US" altLang="uk-UA" sz="1200" b="1" dirty="0">
              <a:latin typeface="Arial" charset="0"/>
            </a:endParaRPr>
          </a:p>
        </p:txBody>
      </p:sp>
      <p:sp>
        <p:nvSpPr>
          <p:cNvPr id="25" name="Rectangle 17"/>
          <p:cNvSpPr>
            <a:spLocks noChangeArrowheads="1"/>
          </p:cNvSpPr>
          <p:nvPr/>
        </p:nvSpPr>
        <p:spPr bwMode="auto">
          <a:xfrm>
            <a:off x="10168759" y="3324109"/>
            <a:ext cx="1475389" cy="49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 algn="ctr">
              <a:spcBef>
                <a:spcPct val="20000"/>
              </a:spcBef>
              <a:buSzPct val="100000"/>
            </a:pPr>
            <a:r>
              <a:rPr lang="uk-UA" altLang="uk-UA" sz="1200" b="1" dirty="0" smtClean="0">
                <a:latin typeface="Arial" charset="0"/>
              </a:rPr>
              <a:t>ВИСОКИЙ РИЗИК</a:t>
            </a:r>
            <a:endParaRPr lang="en-US" altLang="uk-UA" sz="1200" b="1" dirty="0">
              <a:latin typeface="Arial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7220690" y="1959908"/>
            <a:ext cx="45074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uk-UA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МАТРИЦЯ РИЗИКІВ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22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1963</TotalTime>
  <Words>1515</Words>
  <Application>Microsoft Office PowerPoint</Application>
  <PresentationFormat>Широкий екран</PresentationFormat>
  <Paragraphs>194</Paragraphs>
  <Slides>22</Slides>
  <Notes>11</Notes>
  <HiddenSlides>0</HiddenSlides>
  <MMClips>0</MMClips>
  <ScaleCrop>false</ScaleCrop>
  <HeadingPairs>
    <vt:vector size="8" baseType="variant">
      <vt:variant>
        <vt:lpstr>Використані шрифти</vt:lpstr>
      </vt:variant>
      <vt:variant>
        <vt:i4>11</vt:i4>
      </vt:variant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22</vt:i4>
      </vt:variant>
    </vt:vector>
  </HeadingPairs>
  <TitlesOfParts>
    <vt:vector size="35" baseType="lpstr">
      <vt:lpstr>宋体</vt:lpstr>
      <vt:lpstr>Arial</vt:lpstr>
      <vt:lpstr>Calibri</vt:lpstr>
      <vt:lpstr>Calibri Light</vt:lpstr>
      <vt:lpstr>Courier New</vt:lpstr>
      <vt:lpstr>Helvetica Neue</vt:lpstr>
      <vt:lpstr>Muller Narrow Light</vt:lpstr>
      <vt:lpstr>Symbol</vt:lpstr>
      <vt:lpstr>Times New Roman</vt:lpstr>
      <vt:lpstr>Verdana</vt:lpstr>
      <vt:lpstr>Wingdings</vt:lpstr>
      <vt:lpstr>1_Тема Office</vt:lpstr>
      <vt:lpstr>Drawing</vt:lpstr>
      <vt:lpstr>ЕЛЕМЕНТИ СИСТЕМИ ВНУТРІШНЬОГО КОНТРОЛЮ</vt:lpstr>
      <vt:lpstr>Презентація PowerPoint</vt:lpstr>
      <vt:lpstr>Презентація PowerPoint</vt:lpstr>
      <vt:lpstr>Презентація PowerPoint</vt:lpstr>
      <vt:lpstr>Презентація PowerPoint</vt:lpstr>
      <vt:lpstr>Управління ризиками – діяльність керівництва та працівників установи з ідентифікації ризиків, проведення їх оцінки, визначення способів реагування на ідентифіковані та оцінені ризики, здійснення перегляду ідентифікованих та оцінених ризиків для виявлення нових і таких, що зазнали змін</vt:lpstr>
      <vt:lpstr> ЕЛЕМЕНТ СИСТЕМИ ВНУТРІШНЬОГО КОНТРОЛЮ –  УПРАВЛІННЯ РИЗИКАМИ (ІІ) </vt:lpstr>
      <vt:lpstr>ЕЛЕМЕНТ СИСТЕМИ ВНУТРІШНЬОГО КОНТРОЛЮ –  УПРАВЛІННЯ РИЗИКАМИ (ІІ)</vt:lpstr>
      <vt:lpstr> Оцінка ризиків</vt:lpstr>
      <vt:lpstr>Оцінка ризиків</vt:lpstr>
      <vt:lpstr>Способи реагування на ризики:</vt:lpstr>
      <vt:lpstr>Способи реагування на ризики</vt:lpstr>
      <vt:lpstr>Способи реагування на ризики</vt:lpstr>
      <vt:lpstr>   Діяльність з управління ризиками  </vt:lpstr>
      <vt:lpstr>    Роль внутрішнього аудиту  в управлінні ризиками   </vt:lpstr>
      <vt:lpstr>    Роль внутрішнього аудиту  в управлінні ризиками   </vt:lpstr>
      <vt:lpstr> ЕЛЕМЕНТ СИСТЕМИ ВНУТРІШНЬОГО КОНТРОЛЮ –  ЗАХОДИ КОНТРОЛЮ  </vt:lpstr>
      <vt:lpstr>ЕЛЕМЕНТ СИСТЕМИ ВНУТРІШНЬОГО КОНТРОЛЮ –  ЗАХОДИ КОНТРОЛЮ</vt:lpstr>
      <vt:lpstr> Заходи контролю </vt:lpstr>
      <vt:lpstr>Презентація PowerPoint</vt:lpstr>
      <vt:lpstr>ЕЛЕМЕНТ СИСТЕМИ ВНУТРІШНЬОГО КОНТРОЛЮ –  ІНФОРМАЦІЯ ТА КОМУНІКАЦІЯ 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Рева Олеся Миколаївна</dc:creator>
  <cp:lastModifiedBy>Кудрик Галина Петрівна</cp:lastModifiedBy>
  <cp:revision>146</cp:revision>
  <dcterms:created xsi:type="dcterms:W3CDTF">2018-12-13T07:59:07Z</dcterms:created>
  <dcterms:modified xsi:type="dcterms:W3CDTF">2020-12-16T14:10:35Z</dcterms:modified>
</cp:coreProperties>
</file>