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1.xml"/>
  <Override ContentType="application/vnd.ms-office.chartstyle+xml" PartName="/ppt/charts/style6.xml"/>
  <Override ContentType="application/vnd.ms-office.chartstyle+xml" PartName="/ppt/charts/style2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4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5.xml"/>
  <Override ContentType="application/vnd.openxmlformats-officedocument.drawingml.chart+xml" PartName="/ppt/charts/chart4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735750" cy="98663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UF\Strategy\New%20Fund\&#1047;&#1074;&#1110;&#1090;&#1080;\&#1047;&#1074;&#1110;&#1090;&#1080;%20&#1090;&#1080;&#1078;&#1085;&#1077;&#1074;&#1110;\15.05.2020\&#1047;&#1074;&#1110;&#1090;%20&#1087;&#1086;%20&#1087;&#1088;&#1086;&#1075;&#1088;&#1072;&#1084;&#1110;%2015.05.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UF\Strategy\New%20Fund\&#1047;&#1074;&#1110;&#1090;&#1080;\&#1047;&#1074;&#1110;&#1090;&#1080;%20&#1090;&#1080;&#1078;&#1085;&#1077;&#1074;&#1110;\15.05.2020\&#1047;&#1074;&#1110;&#1090;%20&#1087;&#1086;%20&#1087;&#1088;&#1086;&#1075;&#1088;&#1072;&#1084;&#1110;%2015.05.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UF\Strategy\New%20Fund\&#1047;&#1074;&#1110;&#1090;&#1080;\&#1047;&#1074;&#1110;&#1090;&#1080;%20&#1090;&#1080;&#1078;&#1085;&#1077;&#1074;&#1110;\15.05.2020\&#1047;&#1074;&#1110;&#1090;%20&#1087;&#1086;%20&#1087;&#1088;&#1086;&#1075;&#1088;&#1072;&#1084;&#1110;%2015.05.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UF\Strategy\New%20Fund\&#1047;&#1074;&#1110;&#1090;&#1080;\&#1047;&#1074;&#1110;&#1090;&#1080;%20&#1090;&#1080;&#1078;&#1085;&#1077;&#1074;&#1110;\15.05.2020\&#1047;&#1074;&#1110;&#1090;%20&#1087;&#1086;%20&#1087;&#1088;&#1086;&#1075;&#1088;&#1072;&#1084;&#1110;%2015.05.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UF\Strategy\New%20Fund\&#1047;&#1074;&#1110;&#1090;&#1080;\&#1047;&#1074;&#1110;&#1090;&#1080;%20&#1090;&#1080;&#1078;&#1085;&#1077;&#1074;&#1110;\15.05.2020\&#1047;&#1074;&#1110;&#1090;%20&#1087;&#1086;%20&#1087;&#1088;&#1086;&#1075;&#1088;&#1072;&#1084;&#1110;%2015.05.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UF\Strategy\New%20Fund\&#1047;&#1074;&#1110;&#1090;&#1080;\&#1047;&#1074;&#1110;&#1090;&#1080;%20&#1090;&#1080;&#1078;&#1085;&#1077;&#1074;&#1110;\15.05.2020\&#1047;&#1074;&#1110;&#1090;%20&#1087;&#1086;%20&#1087;&#1088;&#1086;&#1075;&#1088;&#1072;&#1084;&#1110;%2015.05.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24725218660965"/>
          <c:y val="6.3512374436170624E-2"/>
          <c:w val="0.87068684199137136"/>
          <c:h val="0.828800014802448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Загальний!$L$5</c:f>
              <c:strCache>
                <c:ptCount val="1"/>
                <c:pt idx="0">
                  <c:v>на 15.02.2020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Загальний!$M$4</c:f>
              <c:strCache>
                <c:ptCount val="1"/>
                <c:pt idx="0">
                  <c:v>Заявки на участь у Програмі</c:v>
                </c:pt>
              </c:strCache>
            </c:strRef>
          </c:cat>
          <c:val>
            <c:numRef>
              <c:f>Загальний!$M$5</c:f>
              <c:numCache>
                <c:formatCode>#,##0_ ;\-#,##0\ </c:formatCode>
                <c:ptCount val="1"/>
                <c:pt idx="0">
                  <c:v>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7-4134-A345-005D994D3ADF}"/>
            </c:ext>
          </c:extLst>
        </c:ser>
        <c:ser>
          <c:idx val="3"/>
          <c:order val="1"/>
          <c:tx>
            <c:strRef>
              <c:f>Загальний!$L$6</c:f>
              <c:strCache>
                <c:ptCount val="1"/>
                <c:pt idx="0">
                  <c:v>на 15.03.2020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Загальний!$M$4</c:f>
              <c:strCache>
                <c:ptCount val="1"/>
                <c:pt idx="0">
                  <c:v>Заявки на участь у Програмі</c:v>
                </c:pt>
              </c:strCache>
            </c:strRef>
          </c:cat>
          <c:val>
            <c:numRef>
              <c:f>Загальний!$M$6</c:f>
              <c:numCache>
                <c:formatCode>#,##0_ ;\-#,##0\ </c:formatCode>
                <c:ptCount val="1"/>
                <c:pt idx="0">
                  <c:v>14416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7-4134-A345-005D994D3ADF}"/>
            </c:ext>
          </c:extLst>
        </c:ser>
        <c:ser>
          <c:idx val="2"/>
          <c:order val="2"/>
          <c:tx>
            <c:strRef>
              <c:f>Загальний!$L$7</c:f>
              <c:strCache>
                <c:ptCount val="1"/>
                <c:pt idx="0">
                  <c:v>на 15.04.2020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Загальний!$M$4</c:f>
              <c:strCache>
                <c:ptCount val="1"/>
                <c:pt idx="0">
                  <c:v>Заявки на участь у Програмі</c:v>
                </c:pt>
              </c:strCache>
            </c:strRef>
          </c:cat>
          <c:val>
            <c:numRef>
              <c:f>Загальний!$M$7</c:f>
              <c:numCache>
                <c:formatCode>#,##0_ ;\-#,##0\ </c:formatCode>
                <c:ptCount val="1"/>
                <c:pt idx="0">
                  <c:v>17348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7-4134-A345-005D994D3ADF}"/>
            </c:ext>
          </c:extLst>
        </c:ser>
        <c:ser>
          <c:idx val="0"/>
          <c:order val="3"/>
          <c:tx>
            <c:strRef>
              <c:f>Загальний!$L$8</c:f>
              <c:strCache>
                <c:ptCount val="1"/>
                <c:pt idx="0">
                  <c:v>на 15.05.2020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Загальний!$M$4</c:f>
              <c:strCache>
                <c:ptCount val="1"/>
                <c:pt idx="0">
                  <c:v>Заявки на участь у Програмі</c:v>
                </c:pt>
              </c:strCache>
            </c:strRef>
          </c:cat>
          <c:val>
            <c:numRef>
              <c:f>Загальний!$M$8</c:f>
              <c:numCache>
                <c:formatCode>#,##0_ ;\-#,##0\ </c:formatCode>
                <c:ptCount val="1"/>
                <c:pt idx="0">
                  <c:v>19139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F7-4134-A345-005D994D3A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8733040"/>
        <c:axId val="405058664"/>
      </c:barChart>
      <c:catAx>
        <c:axId val="408733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5058664"/>
        <c:crosses val="autoZero"/>
        <c:auto val="1"/>
        <c:lblAlgn val="ctr"/>
        <c:lblOffset val="100"/>
        <c:noMultiLvlLbl val="0"/>
      </c:catAx>
      <c:valAx>
        <c:axId val="40505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873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14581196581196"/>
          <c:y val="0.13547757765574608"/>
          <c:w val="0.75123299145299127"/>
          <c:h val="0.704931367622832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Загальний!$O$4</c:f>
              <c:strCache>
                <c:ptCount val="1"/>
                <c:pt idx="0">
                  <c:v>Заявки в роботі у банку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Загальний!$L$5:$L$8</c:f>
              <c:strCache>
                <c:ptCount val="4"/>
                <c:pt idx="0">
                  <c:v>на 15.02.2020</c:v>
                </c:pt>
                <c:pt idx="1">
                  <c:v>на 15.03.2020</c:v>
                </c:pt>
                <c:pt idx="2">
                  <c:v>на 15.04.2020</c:v>
                </c:pt>
                <c:pt idx="3">
                  <c:v>на 15.05.2020</c:v>
                </c:pt>
              </c:strCache>
            </c:strRef>
          </c:cat>
          <c:val>
            <c:numRef>
              <c:f>Загальний!$O$5:$O$8</c:f>
              <c:numCache>
                <c:formatCode>General</c:formatCode>
                <c:ptCount val="4"/>
                <c:pt idx="0" formatCode="#,##0_ ;\-#,##0\ ">
                  <c:v>615</c:v>
                </c:pt>
                <c:pt idx="1">
                  <c:v>1848</c:v>
                </c:pt>
                <c:pt idx="2" formatCode="#,##0_ ;\-#,##0\ ">
                  <c:v>1494</c:v>
                </c:pt>
                <c:pt idx="3" formatCode="#,##0_ ;\-#,##0\ ">
                  <c:v>1356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C2-4008-88B4-062473108F78}"/>
            </c:ext>
          </c:extLst>
        </c:ser>
        <c:ser>
          <c:idx val="2"/>
          <c:order val="1"/>
          <c:tx>
            <c:strRef>
              <c:f>Загальний!$Q$4</c:f>
              <c:strCache>
                <c:ptCount val="1"/>
                <c:pt idx="0">
                  <c:v>Відхилені заявки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196581196581196E-2"/>
                  <c:y val="8.9368343256598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C2-4008-88B4-062473108F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Загальний!$L$5:$L$8</c:f>
              <c:strCache>
                <c:ptCount val="4"/>
                <c:pt idx="0">
                  <c:v>на 15.02.2020</c:v>
                </c:pt>
                <c:pt idx="1">
                  <c:v>на 15.03.2020</c:v>
                </c:pt>
                <c:pt idx="2">
                  <c:v>на 15.04.2020</c:v>
                </c:pt>
                <c:pt idx="3">
                  <c:v>на 15.05.2020</c:v>
                </c:pt>
              </c:strCache>
            </c:strRef>
          </c:cat>
          <c:val>
            <c:numRef>
              <c:f>Загальний!$Q$5:$Q$8</c:f>
              <c:numCache>
                <c:formatCode>General</c:formatCode>
                <c:ptCount val="4"/>
                <c:pt idx="0" formatCode="#,##0_ ;\-#,##0\ ">
                  <c:v>63</c:v>
                </c:pt>
                <c:pt idx="1">
                  <c:v>412</c:v>
                </c:pt>
                <c:pt idx="2" formatCode="#,##0_ ;\-#,##0\ ">
                  <c:v>943</c:v>
                </c:pt>
                <c:pt idx="3" formatCode="#,##0_ ;\-#,##0\ ">
                  <c:v>1241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C2-4008-88B4-062473108F78}"/>
            </c:ext>
          </c:extLst>
        </c:ser>
        <c:ser>
          <c:idx val="1"/>
          <c:order val="2"/>
          <c:tx>
            <c:strRef>
              <c:f>Загальний!$P$4</c:f>
              <c:strCache>
                <c:ptCount val="1"/>
                <c:pt idx="0">
                  <c:v>Заявки в кредитному комітеті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709401709401669E-2"/>
                  <c:y val="9.17837038851551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C2-4008-88B4-062473108F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Загальний!$L$5:$L$8</c:f>
              <c:strCache>
                <c:ptCount val="4"/>
                <c:pt idx="0">
                  <c:v>на 15.02.2020</c:v>
                </c:pt>
                <c:pt idx="1">
                  <c:v>на 15.03.2020</c:v>
                </c:pt>
                <c:pt idx="2">
                  <c:v>на 15.04.2020</c:v>
                </c:pt>
                <c:pt idx="3">
                  <c:v>на 15.05.2020</c:v>
                </c:pt>
              </c:strCache>
            </c:strRef>
          </c:cat>
          <c:val>
            <c:numRef>
              <c:f>Загальний!$P$5:$P$8</c:f>
              <c:numCache>
                <c:formatCode>General</c:formatCode>
                <c:ptCount val="4"/>
                <c:pt idx="0" formatCode="#,##0_ ;\-#,##0\ ">
                  <c:v>46</c:v>
                </c:pt>
                <c:pt idx="1">
                  <c:v>151</c:v>
                </c:pt>
                <c:pt idx="2" formatCode="#,##0_ ;\-#,##0\ ">
                  <c:v>253</c:v>
                </c:pt>
                <c:pt idx="3" formatCode="#,##0_ ;\-#,##0\ 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C2-4008-88B4-062473108F78}"/>
            </c:ext>
          </c:extLst>
        </c:ser>
        <c:ser>
          <c:idx val="3"/>
          <c:order val="3"/>
          <c:tx>
            <c:strRef>
              <c:f>Загальний!$R$4</c:f>
              <c:strCache>
                <c:ptCount val="1"/>
                <c:pt idx="0">
                  <c:v>Підписані кредитні договори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136752136752137E-2"/>
                  <c:y val="-8.8562199968988154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C2-4008-88B4-062473108F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Загальний!$L$5:$L$8</c:f>
              <c:strCache>
                <c:ptCount val="4"/>
                <c:pt idx="0">
                  <c:v>на 15.02.2020</c:v>
                </c:pt>
                <c:pt idx="1">
                  <c:v>на 15.03.2020</c:v>
                </c:pt>
                <c:pt idx="2">
                  <c:v>на 15.04.2020</c:v>
                </c:pt>
                <c:pt idx="3">
                  <c:v>на 15.05.2020</c:v>
                </c:pt>
              </c:strCache>
            </c:strRef>
          </c:cat>
          <c:val>
            <c:numRef>
              <c:f>Загальний!$R$5:$R$8</c:f>
              <c:numCache>
                <c:formatCode>General</c:formatCode>
                <c:ptCount val="4"/>
                <c:pt idx="0" formatCode="#,##0_ ;\-#,##0\ ">
                  <c:v>21</c:v>
                </c:pt>
                <c:pt idx="1">
                  <c:v>141</c:v>
                </c:pt>
                <c:pt idx="2" formatCode="#,##0_ ;\-#,##0\ ">
                  <c:v>369</c:v>
                </c:pt>
                <c:pt idx="3" formatCode="#,##0_ ;\-#,##0\ ">
                  <c:v>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C2-4008-88B4-062473108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641464671"/>
        <c:axId val="1641466335"/>
      </c:barChart>
      <c:catAx>
        <c:axId val="16414646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1466335"/>
        <c:crosses val="autoZero"/>
        <c:auto val="1"/>
        <c:lblAlgn val="ctr"/>
        <c:lblOffset val="100"/>
        <c:noMultiLvlLbl val="0"/>
      </c:catAx>
      <c:valAx>
        <c:axId val="1641466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146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800" b="1" i="0" baseline="0" dirty="0" smtClean="0">
                <a:effectLst/>
              </a:rPr>
              <a:t>За видами економічної діяльності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Загальний!$A$107:$A$113</c:f>
              <c:strCache>
                <c:ptCount val="7"/>
                <c:pt idx="0">
                  <c:v>Надання інших видів послуг</c:v>
                </c:pt>
                <c:pt idx="1">
                  <c:v>Охорона здоров'я</c:v>
                </c:pt>
                <c:pt idx="2">
                  <c:v>Будівництво</c:v>
                </c:pt>
                <c:pt idx="3">
                  <c:v>Транспорт</c:v>
                </c:pt>
                <c:pt idx="4">
                  <c:v>Переробна промисловість</c:v>
                </c:pt>
                <c:pt idx="5">
                  <c:v>Оптова та роздрібна торгівля</c:v>
                </c:pt>
                <c:pt idx="6">
                  <c:v>Сільське господарство</c:v>
                </c:pt>
              </c:strCache>
            </c:strRef>
          </c:cat>
          <c:val>
            <c:numRef>
              <c:f>Загальний!$C$107:$C$113</c:f>
              <c:numCache>
                <c:formatCode>0%</c:formatCode>
                <c:ptCount val="7"/>
                <c:pt idx="0">
                  <c:v>2.9164160429431308E-2</c:v>
                </c:pt>
                <c:pt idx="1">
                  <c:v>3.2802732526288021E-2</c:v>
                </c:pt>
                <c:pt idx="2">
                  <c:v>3.4430324822844041E-2</c:v>
                </c:pt>
                <c:pt idx="3">
                  <c:v>3.6587157381650318E-2</c:v>
                </c:pt>
                <c:pt idx="4">
                  <c:v>5.9336518295049143E-2</c:v>
                </c:pt>
                <c:pt idx="5">
                  <c:v>0.17250270422295846</c:v>
                </c:pt>
                <c:pt idx="6">
                  <c:v>0.5739645283006316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4-4E58-9539-DC26DF92B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05059448"/>
        <c:axId val="405059840"/>
      </c:barChart>
      <c:catAx>
        <c:axId val="405059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5059840"/>
        <c:crosses val="autoZero"/>
        <c:auto val="1"/>
        <c:lblAlgn val="ctr"/>
        <c:lblOffset val="100"/>
        <c:noMultiLvlLbl val="0"/>
      </c:catAx>
      <c:valAx>
        <c:axId val="40505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5059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</a:rPr>
              <a:t>За </a:t>
            </a:r>
            <a:r>
              <a:rPr lang="ru-RU" sz="1800" b="1" i="0" baseline="0" dirty="0" err="1" smtClean="0">
                <a:effectLst/>
              </a:rPr>
              <a:t>регіонами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України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Загальний!$A$117:$A$140</c:f>
              <c:strCache>
                <c:ptCount val="24"/>
                <c:pt idx="0">
                  <c:v>Луганська область</c:v>
                </c:pt>
                <c:pt idx="1">
                  <c:v>Івано-Франківська область</c:v>
                </c:pt>
                <c:pt idx="2">
                  <c:v>Закарпатська область</c:v>
                </c:pt>
                <c:pt idx="3">
                  <c:v>Львівська область</c:v>
                </c:pt>
                <c:pt idx="4">
                  <c:v>Одеська область</c:v>
                </c:pt>
                <c:pt idx="5">
                  <c:v>Чернігівська область</c:v>
                </c:pt>
                <c:pt idx="6">
                  <c:v>Донецька область</c:v>
                </c:pt>
                <c:pt idx="7">
                  <c:v>Миколаївська область</c:v>
                </c:pt>
                <c:pt idx="8">
                  <c:v>Рівненська область</c:v>
                </c:pt>
                <c:pt idx="9">
                  <c:v>Харківська область</c:v>
                </c:pt>
                <c:pt idx="10">
                  <c:v>Запорізька область</c:v>
                </c:pt>
                <c:pt idx="11">
                  <c:v>Херсонська область</c:v>
                </c:pt>
                <c:pt idx="12">
                  <c:v>Житомирська область</c:v>
                </c:pt>
                <c:pt idx="13">
                  <c:v>Тернопільська область</c:v>
                </c:pt>
                <c:pt idx="14">
                  <c:v>Чернівецька область</c:v>
                </c:pt>
                <c:pt idx="15">
                  <c:v>Волинська область</c:v>
                </c:pt>
                <c:pt idx="16">
                  <c:v>Сумська область</c:v>
                </c:pt>
                <c:pt idx="17">
                  <c:v>Дніпропетровська область</c:v>
                </c:pt>
                <c:pt idx="18">
                  <c:v>Київська область</c:v>
                </c:pt>
                <c:pt idx="19">
                  <c:v>Хмельницька область</c:v>
                </c:pt>
                <c:pt idx="20">
                  <c:v>Черкаська область</c:v>
                </c:pt>
                <c:pt idx="21">
                  <c:v>Полтавська область</c:v>
                </c:pt>
                <c:pt idx="22">
                  <c:v>Вінницька область</c:v>
                </c:pt>
                <c:pt idx="23">
                  <c:v>Кіровоградська область</c:v>
                </c:pt>
              </c:strCache>
            </c:strRef>
          </c:cat>
          <c:val>
            <c:numRef>
              <c:f>Загальний!$C$117:$C$140</c:f>
              <c:numCache>
                <c:formatCode>0%</c:formatCode>
                <c:ptCount val="24"/>
                <c:pt idx="0">
                  <c:v>1.3938466404895912E-2</c:v>
                </c:pt>
                <c:pt idx="1">
                  <c:v>1.6214266388550176E-2</c:v>
                </c:pt>
                <c:pt idx="2">
                  <c:v>2.0578479842208678E-2</c:v>
                </c:pt>
                <c:pt idx="3">
                  <c:v>2.2464149282383918E-2</c:v>
                </c:pt>
                <c:pt idx="4">
                  <c:v>2.5457599928453652E-2</c:v>
                </c:pt>
                <c:pt idx="5">
                  <c:v>2.9398799945270393E-2</c:v>
                </c:pt>
                <c:pt idx="6">
                  <c:v>3.0001984414620136E-2</c:v>
                </c:pt>
                <c:pt idx="7">
                  <c:v>3.1257128109702138E-2</c:v>
                </c:pt>
                <c:pt idx="8">
                  <c:v>3.1901121581949292E-2</c:v>
                </c:pt>
                <c:pt idx="9">
                  <c:v>3.2847919885860527E-2</c:v>
                </c:pt>
                <c:pt idx="10">
                  <c:v>3.4302538007702991E-2</c:v>
                </c:pt>
                <c:pt idx="11">
                  <c:v>3.6270886317321727E-2</c:v>
                </c:pt>
                <c:pt idx="12">
                  <c:v>3.6950897376649264E-2</c:v>
                </c:pt>
                <c:pt idx="13">
                  <c:v>3.7708902406267238E-2</c:v>
                </c:pt>
                <c:pt idx="14">
                  <c:v>4.2018397967479387E-2</c:v>
                </c:pt>
                <c:pt idx="15">
                  <c:v>4.8449015056593846E-2</c:v>
                </c:pt>
                <c:pt idx="16">
                  <c:v>4.8599104760353673E-2</c:v>
                </c:pt>
                <c:pt idx="17">
                  <c:v>4.8737157410946579E-2</c:v>
                </c:pt>
                <c:pt idx="18">
                  <c:v>5.4389637715140882E-2</c:v>
                </c:pt>
                <c:pt idx="19">
                  <c:v>5.8259671973613723E-2</c:v>
                </c:pt>
                <c:pt idx="20">
                  <c:v>6.0713777184635505E-2</c:v>
                </c:pt>
                <c:pt idx="21">
                  <c:v>6.6230304662604336E-2</c:v>
                </c:pt>
                <c:pt idx="22">
                  <c:v>8.5005316337343886E-2</c:v>
                </c:pt>
                <c:pt idx="23">
                  <c:v>8.8304477039452364E-2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3-462C-9346-D785AF619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408459168"/>
        <c:axId val="408459560"/>
      </c:barChart>
      <c:catAx>
        <c:axId val="408459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8459560"/>
        <c:crosses val="autoZero"/>
        <c:auto val="1"/>
        <c:lblAlgn val="ctr"/>
        <c:lblOffset val="100"/>
        <c:noMultiLvlLbl val="0"/>
      </c:catAx>
      <c:valAx>
        <c:axId val="408459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845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3D-408C-9C7A-E0903D37FF74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3D-408C-9C7A-E0903D37FF74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3D-408C-9C7A-E0903D37FF7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33D-408C-9C7A-E0903D37F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Загальний!$A$10:$A$12</c:f>
              <c:strCache>
                <c:ptCount val="3"/>
                <c:pt idx="0">
                  <c:v>до 1-го року</c:v>
                </c:pt>
                <c:pt idx="1">
                  <c:v>від 1-го року до 3-и років</c:v>
                </c:pt>
                <c:pt idx="2">
                  <c:v>більше 3-и років</c:v>
                </c:pt>
              </c:strCache>
            </c:strRef>
          </c:cat>
          <c:val>
            <c:numRef>
              <c:f>Загальний!$J$10:$J$12</c:f>
              <c:numCache>
                <c:formatCode>0%</c:formatCode>
                <c:ptCount val="3"/>
                <c:pt idx="0">
                  <c:v>7.753351334349616E-3</c:v>
                </c:pt>
                <c:pt idx="1">
                  <c:v>0.1195963634746941</c:v>
                </c:pt>
                <c:pt idx="2">
                  <c:v>0.87265028519095622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3D-408C-9C7A-E0903D37F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Загальний!$B$82:$B$89</c:f>
              <c:strCache>
                <c:ptCount val="8"/>
                <c:pt idx="0">
                  <c:v>Перевищення ліміту державної допомоги</c:v>
                </c:pt>
                <c:pt idx="1">
                  <c:v>Перевищення кількості працівників</c:v>
                </c:pt>
                <c:pt idx="2">
                  <c:v>Недостатній власний внесок</c:v>
                </c:pt>
                <c:pt idx="3">
                  <c:v>Перевищення обсягу виручки </c:v>
                </c:pt>
                <c:pt idx="4">
                  <c:v>Збиткова діяльність ММП</c:v>
                </c:pt>
                <c:pt idx="5">
                  <c:v>Недостатня кредитоспроможність</c:v>
                </c:pt>
                <c:pt idx="6">
                  <c:v>Ділова репутація</c:v>
                </c:pt>
                <c:pt idx="7">
                  <c:v>Необгрунтованість бізнес-плану</c:v>
                </c:pt>
              </c:strCache>
            </c:strRef>
          </c:cat>
          <c:val>
            <c:numRef>
              <c:f>Загальний!$C$82:$C$89</c:f>
              <c:numCache>
                <c:formatCode>0%</c:formatCode>
                <c:ptCount val="8"/>
                <c:pt idx="0">
                  <c:v>1.2449793579335736E-2</c:v>
                </c:pt>
                <c:pt idx="1">
                  <c:v>4.0068241017279092E-2</c:v>
                </c:pt>
                <c:pt idx="2">
                  <c:v>3.0691443082467712E-2</c:v>
                </c:pt>
                <c:pt idx="3">
                  <c:v>6.158635325938603E-2</c:v>
                </c:pt>
                <c:pt idx="4">
                  <c:v>6.4818633845948881E-2</c:v>
                </c:pt>
                <c:pt idx="5">
                  <c:v>0.22256670125275785</c:v>
                </c:pt>
                <c:pt idx="6">
                  <c:v>0.20021066531964607</c:v>
                </c:pt>
                <c:pt idx="7">
                  <c:v>0.25762150855659954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6-421E-A8E2-4A067250A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8729512"/>
        <c:axId val="408729904"/>
      </c:barChart>
      <c:catAx>
        <c:axId val="408729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8729904"/>
        <c:crosses val="autoZero"/>
        <c:auto val="1"/>
        <c:lblAlgn val="ctr"/>
        <c:lblOffset val="100"/>
        <c:noMultiLvlLbl val="0"/>
      </c:catAx>
      <c:valAx>
        <c:axId val="408729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08729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5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4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9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71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07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16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89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8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38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85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2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B36C6-07AE-4B87-978B-D90605012C5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C9AD6-A65E-4334-BED5-369014ADF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8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3207" y="2360815"/>
            <a:ext cx="10823171" cy="1521229"/>
          </a:xfrm>
          <a:prstGeom prst="rect">
            <a:avLst/>
          </a:prstGeom>
          <a:noFill/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Результати впровадження Державної програми </a:t>
            </a:r>
          </a:p>
          <a:p>
            <a:pPr algn="ctr"/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«Доступні кредити 5-7-9%»</a:t>
            </a:r>
          </a:p>
          <a:p>
            <a:pPr algn="ctr"/>
            <a:r>
              <a:rPr lang="uk-UA" sz="2800" b="1" dirty="0">
                <a:solidFill>
                  <a:schemeClr val="accent1">
                    <a:lumMod val="50000"/>
                  </a:schemeClr>
                </a:solidFill>
              </a:rPr>
              <a:t>с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таном на 15.05.2020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08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223737" y="176183"/>
            <a:ext cx="11700000" cy="648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Статус Уповноважених банків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9403737" y="1942154"/>
            <a:ext cx="2376000" cy="281094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err="1">
                <a:solidFill>
                  <a:schemeClr val="bg1"/>
                </a:solidFill>
              </a:rPr>
              <a:t>Укргазбанк</a:t>
            </a:r>
            <a:endParaRPr lang="uk-UA" b="1" dirty="0">
              <a:solidFill>
                <a:schemeClr val="bg1"/>
              </a:solidFill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</a:rPr>
              <a:t>Ощадбанк</a:t>
            </a:r>
          </a:p>
          <a:p>
            <a:pPr algn="ctr"/>
            <a:r>
              <a:rPr lang="uk-UA" b="1" dirty="0">
                <a:solidFill>
                  <a:schemeClr val="bg1"/>
                </a:solidFill>
              </a:rPr>
              <a:t>Приватбанк</a:t>
            </a:r>
          </a:p>
          <a:p>
            <a:pPr algn="ctr"/>
            <a:r>
              <a:rPr lang="uk-UA" b="1" dirty="0">
                <a:solidFill>
                  <a:schemeClr val="bg1"/>
                </a:solidFill>
              </a:rPr>
              <a:t>Укрексімбанк</a:t>
            </a:r>
          </a:p>
          <a:p>
            <a:pPr algn="ctr"/>
            <a:r>
              <a:rPr lang="uk-UA" b="1" dirty="0">
                <a:solidFill>
                  <a:schemeClr val="bg1"/>
                </a:solidFill>
              </a:rPr>
              <a:t>Банк Львів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Банк ПУМБ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Банк Альянс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</a:rPr>
              <a:t>Райффайзен Аваль</a:t>
            </a:r>
          </a:p>
          <a:p>
            <a:pPr algn="ctr"/>
            <a:r>
              <a:rPr lang="uk-UA" b="1" dirty="0">
                <a:solidFill>
                  <a:schemeClr val="bg1"/>
                </a:solidFill>
              </a:rPr>
              <a:t>ТАС </a:t>
            </a:r>
            <a:r>
              <a:rPr lang="uk-UA" b="1" dirty="0" smtClean="0">
                <a:solidFill>
                  <a:schemeClr val="bg1"/>
                </a:solidFill>
              </a:rPr>
              <a:t>Комбанк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6343737" y="1942154"/>
            <a:ext cx="2376000" cy="2810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ОТП Банк</a:t>
            </a: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Альфа-Банк</a:t>
            </a:r>
          </a:p>
          <a:p>
            <a:pPr algn="ctr"/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Кредобанк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Банк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Восток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Полікомбанк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Банк МІБ</a:t>
            </a:r>
          </a:p>
          <a:p>
            <a:pPr algn="ctr"/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Мегабанк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Банк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Глобус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283737" y="1942154"/>
            <a:ext cx="2376000" cy="28109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>
                <a:solidFill>
                  <a:schemeClr val="accent1">
                    <a:lumMod val="50000"/>
                  </a:schemeClr>
                </a:solidFill>
              </a:rPr>
              <a:t>Агропосперіс Банк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223737" y="1942154"/>
            <a:ext cx="2376000" cy="28109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Полтава Банк</a:t>
            </a: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МТБ Банк</a:t>
            </a:r>
          </a:p>
          <a:p>
            <a:pPr algn="ctr"/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КредитВест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Банк</a:t>
            </a: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Український капітал</a:t>
            </a:r>
          </a:p>
        </p:txBody>
      </p:sp>
      <p:sp>
        <p:nvSpPr>
          <p:cNvPr id="15" name="П'ятикутник 14"/>
          <p:cNvSpPr/>
          <p:nvPr/>
        </p:nvSpPr>
        <p:spPr>
          <a:xfrm>
            <a:off x="223737" y="982124"/>
            <a:ext cx="2520000" cy="864000"/>
          </a:xfrm>
          <a:prstGeom prst="homePlate">
            <a:avLst>
              <a:gd name="adj" fmla="val 2173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Надали заявки на участь Програмі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283737" y="982124"/>
            <a:ext cx="2520000" cy="864000"/>
          </a:xfrm>
          <a:prstGeom prst="chevron">
            <a:avLst>
              <a:gd name="adj" fmla="val 1738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Готуються на розгляд Ради Фонду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6343737" y="982124"/>
            <a:ext cx="2520000" cy="864000"/>
          </a:xfrm>
          <a:prstGeom prst="chevron">
            <a:avLst>
              <a:gd name="adj" fmla="val 173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Погоджені Радою Фонду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9403737" y="982124"/>
            <a:ext cx="2520000" cy="864000"/>
          </a:xfrm>
          <a:prstGeom prst="chevron">
            <a:avLst>
              <a:gd name="adj" fmla="val 17381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Підписані договори про співробітництво</a:t>
            </a:r>
            <a:endParaRPr lang="uk-UA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Прямокутник 19"/>
          <p:cNvSpPr/>
          <p:nvPr/>
        </p:nvSpPr>
        <p:spPr>
          <a:xfrm>
            <a:off x="223737" y="4864000"/>
            <a:ext cx="2376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4 банки</a:t>
            </a:r>
          </a:p>
        </p:txBody>
      </p:sp>
      <p:sp>
        <p:nvSpPr>
          <p:cNvPr id="21" name="Прямокутник 20"/>
          <p:cNvSpPr/>
          <p:nvPr/>
        </p:nvSpPr>
        <p:spPr>
          <a:xfrm>
            <a:off x="3283737" y="4859935"/>
            <a:ext cx="2376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1 банк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6343737" y="4864000"/>
            <a:ext cx="2376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8 банків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9403737" y="4864000"/>
            <a:ext cx="2376000" cy="36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9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 банків</a:t>
            </a:r>
          </a:p>
        </p:txBody>
      </p:sp>
      <p:sp>
        <p:nvSpPr>
          <p:cNvPr id="26" name="Прямокутник 25"/>
          <p:cNvSpPr/>
          <p:nvPr/>
        </p:nvSpPr>
        <p:spPr>
          <a:xfrm>
            <a:off x="223737" y="5362618"/>
            <a:ext cx="11556000" cy="36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Загалом </a:t>
            </a:r>
            <a:r>
              <a:rPr lang="uk-UA" b="1" smtClean="0"/>
              <a:t>– 22 банки</a:t>
            </a:r>
            <a:endParaRPr lang="uk-UA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3737" y="5861236"/>
            <a:ext cx="11556000" cy="830509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 кінця травня будуть </a:t>
            </a: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підписані договори про співробітництво практично з усіма банками, які були погоджені Радою Фонду розвитку підприємництва. Після цього, Програма буде впроваджуватись через 17 уповноважених банків, які є лідерами у кредитуванні МСБ на банківському ринку України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6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і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55553"/>
              </p:ext>
            </p:extLst>
          </p:nvPr>
        </p:nvGraphicFramePr>
        <p:xfrm>
          <a:off x="2035278" y="1428586"/>
          <a:ext cx="6331034" cy="486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23737" y="176183"/>
            <a:ext cx="11700000" cy="900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Динаміка кількості заявок на участь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Державній програмі </a:t>
            </a:r>
          </a:p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«Доступні кредити 5-7-9%» станом на 15.05.2020</a:t>
            </a:r>
          </a:p>
        </p:txBody>
      </p:sp>
      <p:sp>
        <p:nvSpPr>
          <p:cNvPr id="20" name="Скругленный прямоугольник 9"/>
          <p:cNvSpPr/>
          <p:nvPr/>
        </p:nvSpPr>
        <p:spPr>
          <a:xfrm>
            <a:off x="8427703" y="1514371"/>
            <a:ext cx="3496034" cy="791988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sz="1600" b="1" dirty="0" smtClean="0"/>
              <a:t>Сума заявок – 19</a:t>
            </a:r>
            <a:r>
              <a:rPr lang="en-US" sz="1600" b="1" dirty="0" smtClean="0"/>
              <a:t>,</a:t>
            </a:r>
            <a:r>
              <a:rPr lang="uk-UA" sz="1600" b="1" dirty="0" smtClean="0"/>
              <a:t>1</a:t>
            </a:r>
            <a:r>
              <a:rPr lang="en-US" sz="1600" b="1" dirty="0" smtClean="0"/>
              <a:t>  </a:t>
            </a:r>
            <a:r>
              <a:rPr lang="ru-RU" sz="1600" b="1" dirty="0" smtClean="0"/>
              <a:t>млрд. грн.</a:t>
            </a:r>
            <a:endParaRPr lang="ru-RU" sz="1600" b="1" dirty="0"/>
          </a:p>
        </p:txBody>
      </p:sp>
      <p:sp>
        <p:nvSpPr>
          <p:cNvPr id="16" name="Овал 15"/>
          <p:cNvSpPr/>
          <p:nvPr/>
        </p:nvSpPr>
        <p:spPr>
          <a:xfrm>
            <a:off x="6552795" y="1514371"/>
            <a:ext cx="792034" cy="791988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1600" b="1" dirty="0" smtClean="0"/>
              <a:t>+10%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55444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726698"/>
              </p:ext>
            </p:extLst>
          </p:nvPr>
        </p:nvGraphicFramePr>
        <p:xfrm>
          <a:off x="223737" y="1368928"/>
          <a:ext cx="11700000" cy="5258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23737" y="176183"/>
            <a:ext cx="11700000" cy="900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Динаміка розгляду заявок на отримання кредиту </a:t>
            </a:r>
          </a:p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 Державною програмою «Доступні кредити 5-7-9%» станом на 15.05.2020</a:t>
            </a:r>
          </a:p>
        </p:txBody>
      </p:sp>
      <p:sp>
        <p:nvSpPr>
          <p:cNvPr id="6" name="Овал 5"/>
          <p:cNvSpPr/>
          <p:nvPr/>
        </p:nvSpPr>
        <p:spPr>
          <a:xfrm>
            <a:off x="8548920" y="1386347"/>
            <a:ext cx="792000" cy="792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1600" b="1" dirty="0" smtClean="0"/>
              <a:t>+25%</a:t>
            </a:r>
            <a:endParaRPr lang="ru-RU" sz="1600" b="1" dirty="0"/>
          </a:p>
        </p:txBody>
      </p:sp>
      <p:sp>
        <p:nvSpPr>
          <p:cNvPr id="8" name="Овал 7"/>
          <p:cNvSpPr/>
          <p:nvPr/>
        </p:nvSpPr>
        <p:spPr>
          <a:xfrm>
            <a:off x="6022220" y="1386347"/>
            <a:ext cx="792000" cy="792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+32%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Скругленный прямоугольник 9"/>
          <p:cNvSpPr/>
          <p:nvPr/>
        </p:nvSpPr>
        <p:spPr>
          <a:xfrm>
            <a:off x="9494055" y="1368928"/>
            <a:ext cx="2419814" cy="7920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sz="1400" b="1" dirty="0" smtClean="0"/>
              <a:t>Сума кредитних договорів – 283,5</a:t>
            </a:r>
            <a:r>
              <a:rPr lang="en-US" sz="1400" b="1" dirty="0" smtClean="0"/>
              <a:t> </a:t>
            </a:r>
            <a:r>
              <a:rPr lang="ru-RU" sz="1400" b="1" dirty="0" smtClean="0"/>
              <a:t>млн. грн.</a:t>
            </a:r>
            <a:endParaRPr lang="ru-RU" sz="1400" b="1" dirty="0"/>
          </a:p>
        </p:txBody>
      </p:sp>
      <p:sp>
        <p:nvSpPr>
          <p:cNvPr id="7" name="Овал 6"/>
          <p:cNvSpPr/>
          <p:nvPr/>
        </p:nvSpPr>
        <p:spPr>
          <a:xfrm>
            <a:off x="7707498" y="1386347"/>
            <a:ext cx="792000" cy="792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1600" b="1" dirty="0" smtClean="0"/>
              <a:t>-34%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2866997" y="1386347"/>
            <a:ext cx="792000" cy="792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-9%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Соединительная линия уступом 13"/>
          <p:cNvCxnSpPr>
            <a:stCxn id="9" idx="6"/>
          </p:cNvCxnSpPr>
          <p:nvPr/>
        </p:nvCxnSpPr>
        <p:spPr>
          <a:xfrm>
            <a:off x="3658997" y="1782347"/>
            <a:ext cx="549209" cy="724879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9" idx="6"/>
          </p:cNvCxnSpPr>
          <p:nvPr/>
        </p:nvCxnSpPr>
        <p:spPr>
          <a:xfrm>
            <a:off x="3658997" y="1782347"/>
            <a:ext cx="323068" cy="1698272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8" idx="6"/>
          </p:cNvCxnSpPr>
          <p:nvPr/>
        </p:nvCxnSpPr>
        <p:spPr>
          <a:xfrm>
            <a:off x="6814220" y="1782347"/>
            <a:ext cx="432038" cy="688745"/>
          </a:xfrm>
          <a:prstGeom prst="bentConnector2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8" idx="6"/>
          </p:cNvCxnSpPr>
          <p:nvPr/>
        </p:nvCxnSpPr>
        <p:spPr>
          <a:xfrm>
            <a:off x="6814220" y="1782347"/>
            <a:ext cx="216019" cy="1698272"/>
          </a:xfrm>
          <a:prstGeom prst="bentConnector2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7" idx="2"/>
          </p:cNvCxnSpPr>
          <p:nvPr/>
        </p:nvCxnSpPr>
        <p:spPr>
          <a:xfrm rot="10800000" flipV="1">
            <a:off x="7643466" y="1782347"/>
            <a:ext cx="64032" cy="1698272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7" idx="4"/>
          </p:cNvCxnSpPr>
          <p:nvPr/>
        </p:nvCxnSpPr>
        <p:spPr>
          <a:xfrm rot="16200000" flipH="1">
            <a:off x="8049235" y="2232609"/>
            <a:ext cx="264125" cy="155599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6" idx="3"/>
          </p:cNvCxnSpPr>
          <p:nvPr/>
        </p:nvCxnSpPr>
        <p:spPr>
          <a:xfrm flipH="1">
            <a:off x="8662219" y="2062361"/>
            <a:ext cx="2687" cy="130027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6" idx="5"/>
          </p:cNvCxnSpPr>
          <p:nvPr/>
        </p:nvCxnSpPr>
        <p:spPr>
          <a:xfrm flipH="1">
            <a:off x="9212331" y="2062361"/>
            <a:ext cx="0" cy="4448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732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223737" y="176183"/>
            <a:ext cx="11700000" cy="900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кредитного портфелю Державної програми</a:t>
            </a:r>
          </a:p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«Доступні кредити 5-7-9%» у розрізі видів економічної діяльності та регіонів</a:t>
            </a:r>
          </a:p>
        </p:txBody>
      </p:sp>
      <p:graphicFrame>
        <p:nvGraphicFramePr>
          <p:cNvPr id="6" name="Діагра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645616"/>
              </p:ext>
            </p:extLst>
          </p:nvPr>
        </p:nvGraphicFramePr>
        <p:xfrm>
          <a:off x="223737" y="1354374"/>
          <a:ext cx="5760000" cy="52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і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908797"/>
              </p:ext>
            </p:extLst>
          </p:nvPr>
        </p:nvGraphicFramePr>
        <p:xfrm>
          <a:off x="6292646" y="1354374"/>
          <a:ext cx="5631092" cy="52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774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223737" y="176183"/>
            <a:ext cx="11700000" cy="900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кредитного портфелю Державної програми</a:t>
            </a:r>
          </a:p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«Доступні кредити 5-7-9%» за строками погашення кредитів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388373"/>
              </p:ext>
            </p:extLst>
          </p:nvPr>
        </p:nvGraphicFramePr>
        <p:xfrm>
          <a:off x="1818968" y="1406013"/>
          <a:ext cx="8160774" cy="4847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91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3737" y="176183"/>
            <a:ext cx="11700000" cy="900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Основні причини відмов ММП в участі у Державній програмі</a:t>
            </a:r>
          </a:p>
          <a:p>
            <a:pPr algn="ctr"/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«Доступні кредити 5-7-9%»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828625"/>
              </p:ext>
            </p:extLst>
          </p:nvPr>
        </p:nvGraphicFramePr>
        <p:xfrm>
          <a:off x="223737" y="1356852"/>
          <a:ext cx="11700000" cy="5201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309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