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65" r:id="rId2"/>
  </p:sldMasterIdLst>
  <p:notesMasterIdLst>
    <p:notesMasterId r:id="rId110"/>
  </p:notesMasterIdLst>
  <p:handoutMasterIdLst>
    <p:handoutMasterId r:id="rId111"/>
  </p:handoutMasterIdLst>
  <p:sldIdLst>
    <p:sldId id="2056" r:id="rId3"/>
    <p:sldId id="262" r:id="rId4"/>
    <p:sldId id="2100" r:id="rId5"/>
    <p:sldId id="2086" r:id="rId6"/>
    <p:sldId id="1408" r:id="rId7"/>
    <p:sldId id="2087" r:id="rId8"/>
    <p:sldId id="1410" r:id="rId9"/>
    <p:sldId id="2101" r:id="rId10"/>
    <p:sldId id="1442" r:id="rId11"/>
    <p:sldId id="2036" r:id="rId12"/>
    <p:sldId id="325" r:id="rId13"/>
    <p:sldId id="1333" r:id="rId14"/>
    <p:sldId id="2037" r:id="rId15"/>
    <p:sldId id="2039" r:id="rId16"/>
    <p:sldId id="1436" r:id="rId17"/>
    <p:sldId id="1417" r:id="rId18"/>
    <p:sldId id="2042" r:id="rId19"/>
    <p:sldId id="312" r:id="rId20"/>
    <p:sldId id="1284" r:id="rId21"/>
    <p:sldId id="2043" r:id="rId22"/>
    <p:sldId id="2044" r:id="rId23"/>
    <p:sldId id="2040" r:id="rId24"/>
    <p:sldId id="1291" r:id="rId25"/>
    <p:sldId id="1336" r:id="rId26"/>
    <p:sldId id="2041" r:id="rId27"/>
    <p:sldId id="2045" r:id="rId28"/>
    <p:sldId id="2046" r:id="rId29"/>
    <p:sldId id="1435" r:id="rId30"/>
    <p:sldId id="1443" r:id="rId31"/>
    <p:sldId id="263" r:id="rId32"/>
    <p:sldId id="2089" r:id="rId33"/>
    <p:sldId id="2090" r:id="rId34"/>
    <p:sldId id="2091" r:id="rId35"/>
    <p:sldId id="2092" r:id="rId36"/>
    <p:sldId id="2093" r:id="rId37"/>
    <p:sldId id="2094" r:id="rId38"/>
    <p:sldId id="2095" r:id="rId39"/>
    <p:sldId id="1462" r:id="rId40"/>
    <p:sldId id="2096" r:id="rId41"/>
    <p:sldId id="1437" r:id="rId42"/>
    <p:sldId id="1418" r:id="rId43"/>
    <p:sldId id="2097" r:id="rId44"/>
    <p:sldId id="2098" r:id="rId45"/>
    <p:sldId id="2099" r:id="rId46"/>
    <p:sldId id="2051" r:id="rId47"/>
    <p:sldId id="1440" r:id="rId48"/>
    <p:sldId id="1441" r:id="rId49"/>
    <p:sldId id="1319" r:id="rId50"/>
    <p:sldId id="1316" r:id="rId51"/>
    <p:sldId id="1320" r:id="rId52"/>
    <p:sldId id="1310" r:id="rId53"/>
    <p:sldId id="1321" r:id="rId54"/>
    <p:sldId id="1309" r:id="rId55"/>
    <p:sldId id="1322" r:id="rId56"/>
    <p:sldId id="1305" r:id="rId57"/>
    <p:sldId id="1323" r:id="rId58"/>
    <p:sldId id="1317" r:id="rId59"/>
    <p:sldId id="1307" r:id="rId60"/>
    <p:sldId id="1383" r:id="rId61"/>
    <p:sldId id="1382" r:id="rId62"/>
    <p:sldId id="1385" r:id="rId63"/>
    <p:sldId id="1463" r:id="rId64"/>
    <p:sldId id="330" r:id="rId65"/>
    <p:sldId id="1449" r:id="rId66"/>
    <p:sldId id="329" r:id="rId67"/>
    <p:sldId id="1450" r:id="rId68"/>
    <p:sldId id="331" r:id="rId69"/>
    <p:sldId id="1451" r:id="rId70"/>
    <p:sldId id="1452" r:id="rId71"/>
    <p:sldId id="1453" r:id="rId72"/>
    <p:sldId id="1454" r:id="rId73"/>
    <p:sldId id="1455" r:id="rId74"/>
    <p:sldId id="1456" r:id="rId75"/>
    <p:sldId id="1457" r:id="rId76"/>
    <p:sldId id="332" r:id="rId77"/>
    <p:sldId id="334" r:id="rId78"/>
    <p:sldId id="1458" r:id="rId79"/>
    <p:sldId id="1460" r:id="rId80"/>
    <p:sldId id="1484" r:id="rId81"/>
    <p:sldId id="261" r:id="rId82"/>
    <p:sldId id="257" r:id="rId83"/>
    <p:sldId id="258" r:id="rId84"/>
    <p:sldId id="259" r:id="rId85"/>
    <p:sldId id="260" r:id="rId86"/>
    <p:sldId id="2102" r:id="rId87"/>
    <p:sldId id="2103" r:id="rId88"/>
    <p:sldId id="264" r:id="rId89"/>
    <p:sldId id="2104" r:id="rId90"/>
    <p:sldId id="265" r:id="rId91"/>
    <p:sldId id="266" r:id="rId92"/>
    <p:sldId id="267" r:id="rId93"/>
    <p:sldId id="268" r:id="rId94"/>
    <p:sldId id="269" r:id="rId95"/>
    <p:sldId id="270" r:id="rId96"/>
    <p:sldId id="271" r:id="rId97"/>
    <p:sldId id="2105" r:id="rId98"/>
    <p:sldId id="2106" r:id="rId99"/>
    <p:sldId id="275" r:id="rId100"/>
    <p:sldId id="276" r:id="rId101"/>
    <p:sldId id="278" r:id="rId102"/>
    <p:sldId id="279" r:id="rId103"/>
    <p:sldId id="280" r:id="rId104"/>
    <p:sldId id="281" r:id="rId105"/>
    <p:sldId id="282" r:id="rId106"/>
    <p:sldId id="283" r:id="rId107"/>
    <p:sldId id="284" r:id="rId108"/>
    <p:sldId id="306" r:id="rId10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61"/>
    <a:srgbClr val="C40061"/>
    <a:srgbClr val="00689A"/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0" autoAdjust="0"/>
    <p:restoredTop sz="77938" autoAdjust="0"/>
  </p:normalViewPr>
  <p:slideViewPr>
    <p:cSldViewPr snapToGrid="0">
      <p:cViewPr varScale="1">
        <p:scale>
          <a:sx n="104" d="100"/>
          <a:sy n="104" d="100"/>
        </p:scale>
        <p:origin x="498" y="102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commentAuthors" Target="commentAuthor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/>
              <a:t>CGAS</a:t>
            </a:r>
            <a:r>
              <a:rPr lang="nl-NL" b="1" baseline="0" dirty="0"/>
              <a:t> </a:t>
            </a:r>
            <a:r>
              <a:rPr lang="nl-NL" b="1" baseline="0" dirty="0" err="1"/>
              <a:t>total</a:t>
            </a:r>
            <a:r>
              <a:rPr lang="nl-NL" b="1" baseline="0" dirty="0"/>
              <a:t> </a:t>
            </a:r>
            <a:r>
              <a:rPr lang="nl-NL" b="1" baseline="0" dirty="0" err="1"/>
              <a:t>hours</a:t>
            </a:r>
            <a:r>
              <a:rPr lang="nl-NL" b="1" baseline="0" dirty="0"/>
              <a:t> </a:t>
            </a:r>
            <a:br>
              <a:rPr lang="nl-NL" b="1" baseline="0" dirty="0"/>
            </a:br>
            <a:r>
              <a:rPr lang="nl-NL" b="1" baseline="0" dirty="0" err="1"/>
              <a:t>and</a:t>
            </a:r>
            <a:r>
              <a:rPr lang="nl-NL" b="1" baseline="0" dirty="0"/>
              <a:t> </a:t>
            </a:r>
            <a:r>
              <a:rPr lang="nl-NL" b="1" baseline="0" dirty="0" err="1"/>
              <a:t>relative</a:t>
            </a:r>
            <a:r>
              <a:rPr lang="nl-NL" b="1" baseline="0" dirty="0"/>
              <a:t> </a:t>
            </a:r>
            <a:r>
              <a:rPr lang="nl-NL" b="1" baseline="0" dirty="0" err="1"/>
              <a:t>hours</a:t>
            </a:r>
            <a:r>
              <a:rPr lang="nl-NL" b="1" baseline="0" dirty="0"/>
              <a:t> </a:t>
            </a:r>
            <a:r>
              <a:rPr lang="nl-NL" b="1" baseline="0" dirty="0" err="1"/>
              <a:t>spent</a:t>
            </a:r>
            <a:r>
              <a:rPr lang="nl-NL" b="1" baseline="0" dirty="0"/>
              <a:t> on </a:t>
            </a:r>
            <a:r>
              <a:rPr lang="nl-NL" b="1" baseline="0" dirty="0" err="1"/>
              <a:t>analytics</a:t>
            </a:r>
            <a:endParaRPr lang="nl-NL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Blad1!$B$82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cat>
            <c:numRef>
              <c:f>Blad1!$A$83:$A$86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Blad1!$B$83:$B$86</c:f>
              <c:numCache>
                <c:formatCode>General</c:formatCode>
                <c:ptCount val="4"/>
                <c:pt idx="0">
                  <c:v>660000</c:v>
                </c:pt>
                <c:pt idx="1">
                  <c:v>660000</c:v>
                </c:pt>
                <c:pt idx="2">
                  <c:v>656400</c:v>
                </c:pt>
                <c:pt idx="3">
                  <c:v>672100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F-4908-AA2F-10C38443B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064911"/>
        <c:axId val="2130065743"/>
      </c:areaChart>
      <c:lineChart>
        <c:grouping val="standard"/>
        <c:varyColors val="0"/>
        <c:ser>
          <c:idx val="1"/>
          <c:order val="1"/>
          <c:tx>
            <c:strRef>
              <c:f>Blad1!$C$82</c:f>
              <c:strCache>
                <c:ptCount val="1"/>
                <c:pt idx="0">
                  <c:v>Percentage analytics</c:v>
                </c:pt>
              </c:strCache>
            </c:strRef>
          </c:tx>
          <c:spPr>
            <a:ln w="41275" cap="rnd" cmpd="sng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val>
            <c:numRef>
              <c:f>Blad1!$C$83:$C$86</c:f>
              <c:numCache>
                <c:formatCode>0.00%</c:formatCode>
                <c:ptCount val="4"/>
                <c:pt idx="0">
                  <c:v>4.6969696969696967E-2</c:v>
                </c:pt>
                <c:pt idx="1">
                  <c:v>4.6969696969696967E-2</c:v>
                </c:pt>
                <c:pt idx="2">
                  <c:v>5.1797684338817797E-2</c:v>
                </c:pt>
                <c:pt idx="3">
                  <c:v>4.9099836333878884E-2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BF-4908-AA2F-10C38443B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792463"/>
        <c:axId val="307796623"/>
      </c:lineChart>
      <c:catAx>
        <c:axId val="2130064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130065743"/>
        <c:crosses val="autoZero"/>
        <c:auto val="1"/>
        <c:lblAlgn val="ctr"/>
        <c:lblOffset val="100"/>
        <c:noMultiLvlLbl val="0"/>
      </c:catAx>
      <c:valAx>
        <c:axId val="213006574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130064911"/>
        <c:crosses val="autoZero"/>
        <c:crossBetween val="between"/>
      </c:valAx>
      <c:valAx>
        <c:axId val="307796623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07792463"/>
        <c:crosses val="max"/>
        <c:crossBetween val="between"/>
      </c:valAx>
      <c:catAx>
        <c:axId val="307792463"/>
        <c:scaling>
          <c:orientation val="minMax"/>
        </c:scaling>
        <c:delete val="1"/>
        <c:axPos val="b"/>
        <c:majorTickMark val="out"/>
        <c:minorTickMark val="none"/>
        <c:tickLblPos val="nextTo"/>
        <c:crossAx val="3077966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pPr/>
              <a:t>10-6-2025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pPr/>
              <a:t>10-6-2025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0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79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971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29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Fragmented IT landscape, ERP, chain dependency, SSOs with an annual turnover of 280 billion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task for auditor: obtaining knowledge and insight, risks? How do you do that without analytics?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B583-EE18-40EE-92B0-77A84B33144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653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079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tiles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are </a:t>
            </a:r>
            <a:r>
              <a:rPr lang="nl-NL" dirty="0" err="1"/>
              <a:t>authorized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3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436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PBI </a:t>
            </a:r>
            <a:r>
              <a:rPr lang="nl-NL" dirty="0" err="1"/>
              <a:t>interactivity</a:t>
            </a:r>
            <a:r>
              <a:rPr lang="nl-NL" dirty="0"/>
              <a:t> is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filtering en </a:t>
            </a:r>
            <a:r>
              <a:rPr lang="nl-NL" dirty="0" err="1"/>
              <a:t>drill-through</a:t>
            </a:r>
            <a:r>
              <a:rPr lang="nl-NL" dirty="0"/>
              <a:t>. Webapps </a:t>
            </a:r>
            <a:r>
              <a:rPr lang="nl-NL" dirty="0" err="1"/>
              <a:t>allow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e.g. </a:t>
            </a:r>
            <a:r>
              <a:rPr lang="nl-NL" dirty="0" err="1"/>
              <a:t>uploading</a:t>
            </a:r>
            <a:r>
              <a:rPr lang="nl-NL" dirty="0"/>
              <a:t> </a:t>
            </a:r>
            <a:r>
              <a:rPr lang="nl-NL" dirty="0" err="1"/>
              <a:t>documents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047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dashboard we </a:t>
            </a:r>
            <a:r>
              <a:rPr lang="nl-NL" dirty="0" err="1"/>
              <a:t>showed</a:t>
            </a:r>
            <a:r>
              <a:rPr lang="nl-NL" dirty="0"/>
              <a:t> </a:t>
            </a:r>
            <a:r>
              <a:rPr lang="nl-NL" dirty="0" err="1"/>
              <a:t>earlier</a:t>
            </a:r>
            <a:r>
              <a:rPr lang="nl-NL" dirty="0"/>
              <a:t> </a:t>
            </a:r>
            <a:r>
              <a:rPr lang="nl-NL" dirty="0" err="1"/>
              <a:t>today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085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20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Long </a:t>
            </a:r>
            <a:r>
              <a:rPr lang="nl-NL" dirty="0" err="1"/>
              <a:t>road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we are right </a:t>
            </a:r>
            <a:r>
              <a:rPr lang="nl-NL" dirty="0" err="1"/>
              <a:t>now</a:t>
            </a:r>
            <a:endParaRPr lang="nl-NL" dirty="0"/>
          </a:p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approach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challenge</a:t>
            </a:r>
            <a:r>
              <a:rPr lang="nl-NL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27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More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tomorrow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165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045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216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Initially</a:t>
            </a:r>
            <a:r>
              <a:rPr lang="nl-NL" dirty="0"/>
              <a:t> </a:t>
            </a:r>
            <a:r>
              <a:rPr lang="nl-NL" dirty="0" err="1"/>
              <a:t>collegues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immediately</a:t>
            </a:r>
            <a:r>
              <a:rPr lang="nl-NL" dirty="0"/>
              <a:t> </a:t>
            </a:r>
            <a:r>
              <a:rPr lang="nl-NL" dirty="0" err="1"/>
              <a:t>tend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623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64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Report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monitoring dashboard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past </a:t>
            </a:r>
            <a:r>
              <a:rPr lang="nl-NL" dirty="0" err="1"/>
              <a:t>year</a:t>
            </a:r>
            <a:r>
              <a:rPr lang="nl-NL" dirty="0"/>
              <a:t>. Attachment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annual</a:t>
            </a:r>
            <a:r>
              <a:rPr lang="nl-NL" dirty="0"/>
              <a:t> plan.</a:t>
            </a:r>
          </a:p>
          <a:p>
            <a:endParaRPr lang="nl-NL" dirty="0"/>
          </a:p>
          <a:p>
            <a:r>
              <a:rPr lang="nl-NL" dirty="0"/>
              <a:t>Checks: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Collaboration</a:t>
            </a:r>
            <a:r>
              <a:rPr lang="nl-NL" dirty="0"/>
              <a:t> portal is </a:t>
            </a:r>
            <a:r>
              <a:rPr lang="nl-NL" dirty="0" err="1"/>
              <a:t>provided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important </a:t>
            </a:r>
            <a:r>
              <a:rPr lang="nl-NL" dirty="0" err="1">
                <a:sym typeface="Wingdings" panose="05000000000000000000" pitchFamily="2" charset="2"/>
              </a:rPr>
              <a:t>aspects</a:t>
            </a:r>
            <a:r>
              <a:rPr lang="nl-NL" dirty="0">
                <a:sym typeface="Wingdings" panose="05000000000000000000" pitchFamily="2" charset="2"/>
              </a:rPr>
              <a:t>: </a:t>
            </a:r>
          </a:p>
          <a:p>
            <a:pPr marL="628650" lvl="1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easy access</a:t>
            </a:r>
          </a:p>
          <a:p>
            <a:pPr marL="628650" lvl="1" indent="-171450">
              <a:buFontTx/>
              <a:buChar char="-"/>
            </a:pPr>
            <a:r>
              <a:rPr lang="nl-NL" dirty="0" err="1">
                <a:sym typeface="Wingdings" panose="05000000000000000000" pitchFamily="2" charset="2"/>
              </a:rPr>
              <a:t>tailor-made</a:t>
            </a:r>
            <a:r>
              <a:rPr lang="nl-NL" dirty="0">
                <a:sym typeface="Wingdings" panose="05000000000000000000" pitchFamily="2" charset="2"/>
              </a:rPr>
              <a:t> portal </a:t>
            </a:r>
            <a:r>
              <a:rPr lang="nl-NL" dirty="0" err="1">
                <a:sym typeface="Wingdings" panose="05000000000000000000" pitchFamily="2" charset="2"/>
              </a:rPr>
              <a:t>through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autorisations</a:t>
            </a:r>
            <a:endParaRPr lang="nl-NL" dirty="0">
              <a:sym typeface="Wingdings" panose="05000000000000000000" pitchFamily="2" charset="2"/>
            </a:endParaRPr>
          </a:p>
          <a:p>
            <a:pPr marL="628650" lvl="1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“user-</a:t>
            </a:r>
            <a:r>
              <a:rPr lang="nl-NL" dirty="0" err="1">
                <a:sym typeface="Wingdings" panose="05000000000000000000" pitchFamily="2" charset="2"/>
              </a:rPr>
              <a:t>sessions</a:t>
            </a:r>
            <a:r>
              <a:rPr lang="nl-NL" dirty="0">
                <a:sym typeface="Wingdings" panose="05000000000000000000" pitchFamily="2" charset="2"/>
              </a:rPr>
              <a:t>”, </a:t>
            </a:r>
            <a:r>
              <a:rPr lang="nl-NL" dirty="0" err="1">
                <a:sym typeface="Wingdings" panose="05000000000000000000" pitchFamily="2" charset="2"/>
              </a:rPr>
              <a:t>collaboratively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creating</a:t>
            </a:r>
            <a:r>
              <a:rPr lang="nl-NL" dirty="0">
                <a:sym typeface="Wingdings" panose="05000000000000000000" pitchFamily="2" charset="2"/>
              </a:rPr>
              <a:t> content (EZK, </a:t>
            </a:r>
            <a:r>
              <a:rPr lang="nl-NL" dirty="0" err="1">
                <a:sym typeface="Wingdings" panose="05000000000000000000" pitchFamily="2" charset="2"/>
              </a:rPr>
              <a:t>Def</a:t>
            </a:r>
            <a:r>
              <a:rPr lang="nl-NL" dirty="0">
                <a:sym typeface="Wingdings" panose="05000000000000000000" pitchFamily="2" charset="2"/>
              </a:rPr>
              <a:t>)</a:t>
            </a:r>
          </a:p>
          <a:p>
            <a:pPr marL="628650" lvl="1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frequent contact </a:t>
            </a:r>
            <a:r>
              <a:rPr lang="nl-NL" dirty="0" err="1">
                <a:sym typeface="Wingdings" panose="05000000000000000000" pitchFamily="2" charset="2"/>
              </a:rPr>
              <a:t>linking-pins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and</a:t>
            </a:r>
            <a:r>
              <a:rPr lang="nl-NL" dirty="0">
                <a:sym typeface="Wingdings" panose="05000000000000000000" pitchFamily="2" charset="2"/>
              </a:rPr>
              <a:t> end-users</a:t>
            </a:r>
            <a:endParaRPr lang="nl-NL" dirty="0"/>
          </a:p>
          <a:p>
            <a:pPr marL="628650" lvl="1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874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Are </a:t>
            </a:r>
            <a:r>
              <a:rPr lang="nl-NL" b="1" dirty="0" err="1"/>
              <a:t>results</a:t>
            </a:r>
            <a:r>
              <a:rPr lang="nl-NL" b="1" dirty="0"/>
              <a:t> </a:t>
            </a:r>
            <a:r>
              <a:rPr lang="nl-NL" b="1" dirty="0" err="1"/>
              <a:t>used</a:t>
            </a:r>
            <a:r>
              <a:rPr lang="nl-NL" b="1" dirty="0"/>
              <a:t> in </a:t>
            </a:r>
            <a:r>
              <a:rPr lang="nl-NL" b="1" dirty="0" err="1"/>
              <a:t>decision</a:t>
            </a:r>
            <a:r>
              <a:rPr lang="nl-NL" b="1" dirty="0"/>
              <a:t>-making?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Integration in </a:t>
            </a:r>
            <a:r>
              <a:rPr lang="nl-NL" dirty="0" err="1"/>
              <a:t>decision</a:t>
            </a:r>
            <a:r>
              <a:rPr lang="nl-NL" dirty="0"/>
              <a:t>-making </a:t>
            </a:r>
            <a:r>
              <a:rPr lang="nl-NL" dirty="0" err="1"/>
              <a:t>still</a:t>
            </a:r>
            <a:r>
              <a:rPr lang="nl-NL" dirty="0"/>
              <a:t> a </a:t>
            </a:r>
            <a:r>
              <a:rPr lang="nl-NL" dirty="0" err="1"/>
              <a:t>challenge</a:t>
            </a:r>
            <a:r>
              <a:rPr lang="nl-NL" dirty="0"/>
              <a:t>, but intake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planning </a:t>
            </a:r>
            <a:r>
              <a:rPr lang="nl-NL" dirty="0" err="1"/>
              <a:t>phase</a:t>
            </a:r>
            <a:r>
              <a:rPr lang="nl-NL" dirty="0"/>
              <a:t> </a:t>
            </a:r>
            <a:r>
              <a:rPr lang="nl-NL" dirty="0" err="1"/>
              <a:t>helped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768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439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039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4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Purpose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framework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impression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full scope of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challenge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544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619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034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917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Discussed under culture: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octopus/linking pin model and educational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Important in recruiting: emphasis on soft-skills (proactive, eager to learn, good communicators) rather than advanced technical skills</a:t>
            </a:r>
          </a:p>
          <a:p>
            <a:pPr marL="285750" indent="-285750">
              <a:buFontTx/>
              <a:buChar char="-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155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596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as Apple </a:t>
            </a:r>
            <a:r>
              <a:rPr lang="nl-NL" dirty="0" err="1"/>
              <a:t>spends</a:t>
            </a:r>
            <a:r>
              <a:rPr lang="nl-NL" dirty="0"/>
              <a:t> on R&amp;D </a:t>
            </a:r>
            <a:r>
              <a:rPr lang="nl-NL" dirty="0">
                <a:sym typeface="Wingdings" panose="05000000000000000000" pitchFamily="2" charset="2"/>
              </a:rPr>
              <a:t></a:t>
            </a:r>
          </a:p>
          <a:p>
            <a:endParaRPr lang="nl-NL" dirty="0"/>
          </a:p>
          <a:p>
            <a:r>
              <a:rPr lang="nl-NL" dirty="0"/>
              <a:t>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hand,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analytics</a:t>
            </a:r>
            <a:r>
              <a:rPr lang="nl-NL" dirty="0"/>
              <a:t> </a:t>
            </a:r>
            <a:r>
              <a:rPr lang="nl-NL" dirty="0" err="1"/>
              <a:t>requires</a:t>
            </a:r>
            <a:r>
              <a:rPr lang="nl-NL" dirty="0"/>
              <a:t> </a:t>
            </a:r>
            <a:r>
              <a:rPr lang="nl-NL" dirty="0" err="1"/>
              <a:t>less</a:t>
            </a:r>
            <a:r>
              <a:rPr lang="nl-NL" dirty="0"/>
              <a:t> budget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repetition</a:t>
            </a:r>
            <a:r>
              <a:rPr lang="nl-NL" dirty="0"/>
              <a:t> of analyses. </a:t>
            </a:r>
          </a:p>
          <a:p>
            <a:r>
              <a:rPr lang="nl-NL" dirty="0"/>
              <a:t>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hand, </a:t>
            </a:r>
            <a:r>
              <a:rPr lang="nl-NL" dirty="0" err="1"/>
              <a:t>analytics</a:t>
            </a:r>
            <a:r>
              <a:rPr lang="nl-NL" dirty="0"/>
              <a:t> budget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as a proxy </a:t>
            </a:r>
            <a:r>
              <a:rPr lang="nl-NL" dirty="0" err="1"/>
              <a:t>for</a:t>
            </a:r>
            <a:r>
              <a:rPr lang="nl-NL" dirty="0"/>
              <a:t> R&amp;D.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repetition</a:t>
            </a:r>
            <a:r>
              <a:rPr lang="nl-NL" dirty="0"/>
              <a:t>, we have </a:t>
            </a:r>
            <a:r>
              <a:rPr lang="nl-NL" dirty="0" err="1"/>
              <a:t>hours</a:t>
            </a:r>
            <a:r>
              <a:rPr lang="nl-NL" dirty="0"/>
              <a:t>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innovation</a:t>
            </a:r>
            <a:r>
              <a:rPr lang="nl-NL" dirty="0"/>
              <a:t> </a:t>
            </a:r>
            <a:r>
              <a:rPr lang="nl-NL" dirty="0" err="1"/>
              <a:t>whereas</a:t>
            </a:r>
            <a:r>
              <a:rPr lang="nl-NL" dirty="0"/>
              <a:t> traditional accounting </a:t>
            </a:r>
            <a:r>
              <a:rPr lang="nl-NL" dirty="0" err="1"/>
              <a:t>needs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budget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year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425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Sophie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180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947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72390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Trial </a:t>
            </a:r>
            <a:r>
              <a:rPr lang="nl-NL" dirty="0" err="1"/>
              <a:t>balance</a:t>
            </a:r>
            <a:r>
              <a:rPr lang="nl-NL" dirty="0"/>
              <a:t> dashboard: shows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totals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analysis </a:t>
            </a:r>
            <a:r>
              <a:rPr lang="nl-NL" dirty="0" err="1"/>
              <a:t>results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general</a:t>
            </a:r>
            <a:r>
              <a:rPr lang="nl-NL" dirty="0"/>
              <a:t> </a:t>
            </a:r>
            <a:r>
              <a:rPr lang="nl-NL" dirty="0" err="1"/>
              <a:t>ledger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ERP system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52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</a:t>
            </a:r>
            <a:r>
              <a:rPr lang="nl-NL" dirty="0" err="1"/>
              <a:t>will</a:t>
            </a:r>
            <a:r>
              <a:rPr lang="nl-NL" dirty="0"/>
              <a:t> present a </a:t>
            </a:r>
            <a:r>
              <a:rPr lang="nl-NL" dirty="0" err="1"/>
              <a:t>simplified</a:t>
            </a:r>
            <a:r>
              <a:rPr lang="nl-NL" dirty="0"/>
              <a:t> </a:t>
            </a:r>
            <a:r>
              <a:rPr lang="nl-NL" dirty="0" err="1"/>
              <a:t>condensed</a:t>
            </a:r>
            <a:r>
              <a:rPr lang="nl-NL" dirty="0"/>
              <a:t> </a:t>
            </a:r>
            <a:r>
              <a:rPr lang="nl-NL" dirty="0" err="1"/>
              <a:t>version</a:t>
            </a:r>
            <a:r>
              <a:rPr lang="nl-NL" dirty="0"/>
              <a:t> per </a:t>
            </a:r>
            <a:r>
              <a:rPr lang="nl-NL" dirty="0" err="1"/>
              <a:t>capability</a:t>
            </a:r>
            <a:r>
              <a:rPr lang="nl-NL" dirty="0"/>
              <a:t> area. We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full </a:t>
            </a:r>
            <a:r>
              <a:rPr lang="nl-NL" dirty="0" err="1"/>
              <a:t>version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detailed</a:t>
            </a:r>
            <a:r>
              <a:rPr lang="nl-NL" dirty="0"/>
              <a:t> </a:t>
            </a:r>
            <a:r>
              <a:rPr lang="nl-NL" dirty="0" err="1"/>
              <a:t>definitions</a:t>
            </a:r>
            <a:r>
              <a:rPr lang="nl-NL" dirty="0"/>
              <a:t> later.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327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27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071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536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087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551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</a:t>
            </a:r>
            <a:r>
              <a:rPr lang="nl-NL" dirty="0" err="1"/>
              <a:t>Comply</a:t>
            </a:r>
            <a:r>
              <a:rPr lang="nl-NL" dirty="0"/>
              <a:t> or </a:t>
            </a:r>
            <a:r>
              <a:rPr lang="nl-NL" dirty="0" err="1"/>
              <a:t>explain</a:t>
            </a:r>
            <a:r>
              <a:rPr lang="nl-NL" dirty="0"/>
              <a:t> principe: </a:t>
            </a:r>
            <a:r>
              <a:rPr lang="nl-NL" dirty="0" err="1"/>
              <a:t>cookbook</a:t>
            </a:r>
            <a:r>
              <a:rPr lang="nl-NL" dirty="0"/>
              <a:t> bevat best-</a:t>
            </a:r>
            <a:r>
              <a:rPr lang="nl-NL" dirty="0" err="1"/>
              <a:t>practices</a:t>
            </a:r>
            <a:endParaRPr lang="nl-NL" dirty="0"/>
          </a:p>
          <a:p>
            <a:r>
              <a:rPr lang="nl-NL" dirty="0"/>
              <a:t>- Checklist komt mee bij het opzetten van een </a:t>
            </a:r>
            <a:r>
              <a:rPr lang="nl-NL" dirty="0" err="1"/>
              <a:t>gitlab</a:t>
            </a:r>
            <a:r>
              <a:rPr lang="nl-NL" dirty="0"/>
              <a:t> </a:t>
            </a:r>
            <a:r>
              <a:rPr lang="nl-NL" dirty="0" err="1"/>
              <a:t>repository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330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36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931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1333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32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 Rights and Responsibilities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Responsibilities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practice it is often the case that data analysts or scientists are granted too much responsibility in cases when leaders lack technical expertise. </a:t>
            </a:r>
          </a:p>
          <a:p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 Alignment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Dynamic BA Capabilities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Impact and Change Management </a:t>
            </a:r>
          </a:p>
          <a:p>
            <a:endParaRPr lang="en-U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1506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1651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Excel</a:t>
            </a:r>
          </a:p>
          <a:p>
            <a:r>
              <a:rPr lang="en-US" b="0" dirty="0"/>
              <a:t>Great for quickly exploring data</a:t>
            </a:r>
          </a:p>
          <a:p>
            <a:r>
              <a:rPr lang="en-US" dirty="0"/>
              <a:t>Ease of data exchange with colleagues</a:t>
            </a:r>
          </a:p>
          <a:p>
            <a:r>
              <a:rPr lang="en-US" dirty="0"/>
              <a:t>No programming knowledge required</a:t>
            </a:r>
          </a:p>
          <a:p>
            <a:endParaRPr lang="en-US" dirty="0"/>
          </a:p>
          <a:p>
            <a:r>
              <a:rPr lang="en-US" b="1" dirty="0"/>
              <a:t>SQL</a:t>
            </a:r>
          </a:p>
          <a:p>
            <a:r>
              <a:rPr lang="en-US" dirty="0"/>
              <a:t>Traceable</a:t>
            </a:r>
          </a:p>
          <a:p>
            <a:r>
              <a:rPr lang="en-US" dirty="0"/>
              <a:t>Good performance large datasets</a:t>
            </a:r>
          </a:p>
          <a:p>
            <a:r>
              <a:rPr lang="en-US" dirty="0"/>
              <a:t>Low entry level scripting language</a:t>
            </a:r>
          </a:p>
          <a:p>
            <a:r>
              <a:rPr lang="en-US" dirty="0"/>
              <a:t>Created for data preparation and transformation within ETL process</a:t>
            </a:r>
          </a:p>
          <a:p>
            <a:endParaRPr lang="en-US" dirty="0"/>
          </a:p>
          <a:p>
            <a:r>
              <a:rPr lang="en-US" b="1" dirty="0"/>
              <a:t>R / Python</a:t>
            </a:r>
          </a:p>
          <a:p>
            <a:r>
              <a:rPr lang="en-US" dirty="0"/>
              <a:t>Traceable</a:t>
            </a:r>
          </a:p>
          <a:p>
            <a:r>
              <a:rPr lang="en-US" dirty="0"/>
              <a:t>Open source</a:t>
            </a:r>
          </a:p>
          <a:p>
            <a:r>
              <a:rPr lang="en-US" dirty="0"/>
              <a:t>Can process various data sources</a:t>
            </a:r>
          </a:p>
          <a:p>
            <a:r>
              <a:rPr lang="en-US" dirty="0"/>
              <a:t>Most flexible: can be used for almost all possible data purposes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984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065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generic</a:t>
            </a:r>
            <a:r>
              <a:rPr lang="nl-NL" dirty="0"/>
              <a:t> way of </a:t>
            </a:r>
            <a:r>
              <a:rPr lang="nl-NL" dirty="0" err="1"/>
              <a:t>working</a:t>
            </a:r>
            <a:r>
              <a:rPr lang="nl-NL" dirty="0"/>
              <a:t>: flexibility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preferred</a:t>
            </a:r>
            <a:r>
              <a:rPr lang="nl-NL" dirty="0"/>
              <a:t>. For </a:t>
            </a:r>
            <a:r>
              <a:rPr lang="nl-NL" dirty="0" err="1"/>
              <a:t>example</a:t>
            </a:r>
            <a:r>
              <a:rPr lang="nl-NL" dirty="0"/>
              <a:t>: </a:t>
            </a:r>
            <a:r>
              <a:rPr lang="nl-NL" dirty="0" err="1"/>
              <a:t>solutions</a:t>
            </a:r>
            <a:r>
              <a:rPr lang="nl-NL" dirty="0"/>
              <a:t> in R </a:t>
            </a:r>
            <a:r>
              <a:rPr lang="nl-NL" dirty="0" err="1"/>
              <a:t>and</a:t>
            </a:r>
            <a:r>
              <a:rPr lang="nl-NL" dirty="0"/>
              <a:t> Python are </a:t>
            </a:r>
            <a:r>
              <a:rPr lang="nl-NL" dirty="0" err="1"/>
              <a:t>available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form of a </a:t>
            </a:r>
            <a:r>
              <a:rPr lang="nl-NL" dirty="0" err="1"/>
              <a:t>wide</a:t>
            </a:r>
            <a:r>
              <a:rPr lang="nl-NL" dirty="0"/>
              <a:t> array of </a:t>
            </a:r>
            <a:r>
              <a:rPr lang="nl-NL" dirty="0" err="1"/>
              <a:t>libraries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packages.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0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195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4468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4894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dashboards have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lay-out</a:t>
            </a:r>
          </a:p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dashboard, we show </a:t>
            </a:r>
            <a:r>
              <a:rPr lang="nl-NL" dirty="0" err="1"/>
              <a:t>one</a:t>
            </a:r>
            <a:r>
              <a:rPr lang="nl-NL" dirty="0"/>
              <a:t> tab as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. </a:t>
            </a:r>
            <a:r>
              <a:rPr lang="nl-NL" dirty="0" err="1"/>
              <a:t>There</a:t>
            </a:r>
            <a:r>
              <a:rPr lang="nl-NL" dirty="0"/>
              <a:t> is more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it.</a:t>
            </a:r>
          </a:p>
          <a:p>
            <a:r>
              <a:rPr lang="nl-NL" dirty="0" err="1"/>
              <a:t>Some</a:t>
            </a:r>
            <a:r>
              <a:rPr lang="nl-NL" dirty="0"/>
              <a:t> are more </a:t>
            </a:r>
            <a:r>
              <a:rPr lang="nl-NL" dirty="0" err="1"/>
              <a:t>to</a:t>
            </a:r>
            <a:r>
              <a:rPr lang="nl-NL" dirty="0"/>
              <a:t> show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data, </a:t>
            </a:r>
            <a:r>
              <a:rPr lang="nl-NL" dirty="0" err="1"/>
              <a:t>some</a:t>
            </a:r>
            <a:r>
              <a:rPr lang="nl-NL" dirty="0"/>
              <a:t> are more risk-</a:t>
            </a:r>
            <a:r>
              <a:rPr lang="nl-NL" dirty="0" err="1"/>
              <a:t>based</a:t>
            </a:r>
            <a:r>
              <a:rPr lang="nl-NL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8425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Journal entry </a:t>
            </a:r>
            <a:r>
              <a:rPr lang="nl-NL" dirty="0" err="1"/>
              <a:t>testing</a:t>
            </a:r>
            <a:endParaRPr lang="nl-NL" dirty="0"/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click on </a:t>
            </a:r>
            <a:r>
              <a:rPr lang="nl-NL" dirty="0" err="1"/>
              <a:t>various</a:t>
            </a:r>
            <a:r>
              <a:rPr lang="nl-NL" dirty="0"/>
              <a:t> indicators </a:t>
            </a:r>
            <a:r>
              <a:rPr lang="nl-NL" dirty="0" err="1"/>
              <a:t>to</a:t>
            </a:r>
            <a:r>
              <a:rPr lang="nl-NL" dirty="0"/>
              <a:t> spot </a:t>
            </a:r>
            <a:r>
              <a:rPr lang="nl-NL" dirty="0" err="1"/>
              <a:t>remarkable</a:t>
            </a:r>
            <a:r>
              <a:rPr lang="nl-NL" dirty="0"/>
              <a:t> </a:t>
            </a:r>
            <a:r>
              <a:rPr lang="nl-NL" dirty="0" err="1"/>
              <a:t>bookings</a:t>
            </a:r>
            <a:endParaRPr lang="nl-NL" dirty="0"/>
          </a:p>
          <a:p>
            <a:r>
              <a:rPr lang="nl-NL" dirty="0" err="1"/>
              <a:t>Such</a:t>
            </a:r>
            <a:r>
              <a:rPr lang="nl-NL" dirty="0"/>
              <a:t> as: manual </a:t>
            </a:r>
            <a:r>
              <a:rPr lang="nl-NL" dirty="0" err="1"/>
              <a:t>booking</a:t>
            </a:r>
            <a:r>
              <a:rPr lang="nl-NL" dirty="0"/>
              <a:t>, </a:t>
            </a:r>
            <a:r>
              <a:rPr lang="nl-NL" dirty="0" err="1"/>
              <a:t>round</a:t>
            </a:r>
            <a:r>
              <a:rPr lang="nl-NL" dirty="0"/>
              <a:t> </a:t>
            </a:r>
            <a:r>
              <a:rPr lang="nl-NL" dirty="0" err="1"/>
              <a:t>amounts</a:t>
            </a:r>
            <a:r>
              <a:rPr lang="nl-NL" dirty="0"/>
              <a:t>, or </a:t>
            </a:r>
            <a:r>
              <a:rPr lang="nl-NL" dirty="0" err="1"/>
              <a:t>bookings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weekends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447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Segregation</a:t>
            </a:r>
            <a:r>
              <a:rPr lang="nl-NL" dirty="0"/>
              <a:t> of </a:t>
            </a:r>
            <a:r>
              <a:rPr lang="nl-NL" dirty="0" err="1"/>
              <a:t>Duties</a:t>
            </a:r>
            <a:endParaRPr lang="nl-NL" dirty="0"/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check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different </a:t>
            </a:r>
            <a:r>
              <a:rPr lang="nl-NL" dirty="0" err="1"/>
              <a:t>tasks</a:t>
            </a:r>
            <a:r>
              <a:rPr lang="nl-NL" dirty="0"/>
              <a:t> are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different </a:t>
            </a:r>
            <a:r>
              <a:rPr lang="nl-NL" dirty="0" err="1"/>
              <a:t>people</a:t>
            </a:r>
            <a:r>
              <a:rPr lang="nl-NL" dirty="0"/>
              <a:t>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register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invoice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releasing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invoice</a:t>
            </a:r>
            <a:r>
              <a:rPr lang="nl-NL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61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 Rights and Responsibilities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Responsibilities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practice it is often the case that data analysts or scientists are granted too much responsibility in cases when leaders lack technical expertise. </a:t>
            </a:r>
          </a:p>
          <a:p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 Alignment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Dynamic BA Capabilities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Impact and Change Management </a:t>
            </a:r>
          </a:p>
          <a:p>
            <a:endParaRPr lang="en-U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6908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Payment</a:t>
            </a:r>
            <a:r>
              <a:rPr lang="nl-NL" dirty="0"/>
              <a:t> </a:t>
            </a:r>
            <a:r>
              <a:rPr lang="nl-NL" dirty="0" err="1"/>
              <a:t>scheme</a:t>
            </a:r>
            <a:endParaRPr lang="nl-NL" dirty="0"/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check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batch </a:t>
            </a:r>
            <a:r>
              <a:rPr lang="nl-NL" dirty="0" err="1"/>
              <a:t>payments</a:t>
            </a:r>
            <a:r>
              <a:rPr lang="nl-NL" dirty="0"/>
              <a:t> follow a ‘happy flow’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844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General IT </a:t>
            </a:r>
            <a:r>
              <a:rPr lang="nl-NL" dirty="0" err="1"/>
              <a:t>controls</a:t>
            </a:r>
            <a:endParaRPr lang="nl-NL" dirty="0"/>
          </a:p>
          <a:p>
            <a:r>
              <a:rPr lang="nl-NL" dirty="0" err="1"/>
              <a:t>This</a:t>
            </a:r>
            <a:r>
              <a:rPr lang="nl-NL" dirty="0"/>
              <a:t> dashboard shows </a:t>
            </a:r>
            <a:r>
              <a:rPr lang="nl-NL" dirty="0" err="1"/>
              <a:t>some</a:t>
            </a:r>
            <a:r>
              <a:rPr lang="nl-NL" dirty="0"/>
              <a:t> checks on </a:t>
            </a:r>
            <a:r>
              <a:rPr lang="nl-NL" dirty="0" err="1"/>
              <a:t>passwords</a:t>
            </a:r>
            <a:endParaRPr lang="nl-NL" dirty="0"/>
          </a:p>
          <a:p>
            <a:r>
              <a:rPr lang="nl-NL" dirty="0"/>
              <a:t>For </a:t>
            </a:r>
            <a:r>
              <a:rPr lang="nl-NL" dirty="0" err="1"/>
              <a:t>example</a:t>
            </a:r>
            <a:r>
              <a:rPr lang="nl-NL" dirty="0"/>
              <a:t>,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are strong </a:t>
            </a:r>
            <a:r>
              <a:rPr lang="nl-NL" dirty="0" err="1"/>
              <a:t>enough</a:t>
            </a:r>
            <a:r>
              <a:rPr lang="nl-NL" dirty="0"/>
              <a:t> or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wrong </a:t>
            </a:r>
            <a:r>
              <a:rPr lang="nl-NL" dirty="0" err="1"/>
              <a:t>answers</a:t>
            </a:r>
            <a:r>
              <a:rPr lang="nl-NL" dirty="0"/>
              <a:t> are allowed.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709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Scheme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purchase</a:t>
            </a:r>
            <a:r>
              <a:rPr lang="nl-NL" dirty="0"/>
              <a:t> proces.</a:t>
            </a:r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click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schemes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go </a:t>
            </a:r>
            <a:r>
              <a:rPr lang="nl-NL" dirty="0" err="1"/>
              <a:t>to</a:t>
            </a:r>
            <a:r>
              <a:rPr lang="nl-NL" dirty="0"/>
              <a:t> different dashboards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: </a:t>
            </a:r>
            <a:r>
              <a:rPr lang="nl-NL" dirty="0" err="1"/>
              <a:t>purchases</a:t>
            </a:r>
            <a:r>
              <a:rPr lang="nl-NL" dirty="0"/>
              <a:t>, </a:t>
            </a:r>
            <a:r>
              <a:rPr lang="nl-NL" dirty="0" err="1"/>
              <a:t>invoices</a:t>
            </a:r>
            <a:r>
              <a:rPr lang="nl-NL" dirty="0"/>
              <a:t>, </a:t>
            </a:r>
            <a:r>
              <a:rPr lang="nl-NL" dirty="0" err="1"/>
              <a:t>payments</a:t>
            </a:r>
            <a:r>
              <a:rPr lang="nl-NL" dirty="0"/>
              <a:t>, GITC or </a:t>
            </a:r>
            <a:r>
              <a:rPr lang="nl-NL" dirty="0" err="1"/>
              <a:t>creditors</a:t>
            </a:r>
            <a:r>
              <a:rPr lang="nl-NL" dirty="0"/>
              <a:t> master data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5952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Purchases</a:t>
            </a:r>
            <a:r>
              <a:rPr lang="nl-NL" dirty="0"/>
              <a:t>.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check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purchases</a:t>
            </a:r>
            <a:r>
              <a:rPr lang="nl-NL" dirty="0"/>
              <a:t> do </a:t>
            </a:r>
            <a:r>
              <a:rPr lang="nl-NL" dirty="0" err="1"/>
              <a:t>not</a:t>
            </a:r>
            <a:r>
              <a:rPr lang="nl-NL" dirty="0"/>
              <a:t> have </a:t>
            </a:r>
            <a:r>
              <a:rPr lang="nl-NL" dirty="0" err="1"/>
              <a:t>an</a:t>
            </a:r>
            <a:r>
              <a:rPr lang="nl-NL" dirty="0"/>
              <a:t> order </a:t>
            </a:r>
            <a:r>
              <a:rPr lang="nl-NL" dirty="0" err="1"/>
              <a:t>request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details </a:t>
            </a:r>
            <a:r>
              <a:rPr lang="nl-NL" dirty="0" err="1"/>
              <a:t>about</a:t>
            </a:r>
            <a:r>
              <a:rPr lang="nl-NL" dirty="0"/>
              <a:t> it.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689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Invoices</a:t>
            </a:r>
            <a:r>
              <a:rPr lang="nl-NL" dirty="0"/>
              <a:t> dashboard.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click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different </a:t>
            </a:r>
            <a:r>
              <a:rPr lang="nl-NL" dirty="0" err="1"/>
              <a:t>parts</a:t>
            </a:r>
            <a:r>
              <a:rPr lang="nl-NL" dirty="0"/>
              <a:t>, </a:t>
            </a:r>
            <a:r>
              <a:rPr lang="nl-NL" dirty="0" err="1"/>
              <a:t>such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connection</a:t>
            </a:r>
            <a:r>
              <a:rPr lang="nl-NL" dirty="0"/>
              <a:t>,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invoices</a:t>
            </a:r>
            <a:r>
              <a:rPr lang="nl-NL" dirty="0"/>
              <a:t>, </a:t>
            </a:r>
            <a:r>
              <a:rPr lang="nl-NL" dirty="0" err="1"/>
              <a:t>invoice</a:t>
            </a:r>
            <a:r>
              <a:rPr lang="nl-NL" dirty="0"/>
              <a:t> </a:t>
            </a:r>
            <a:r>
              <a:rPr lang="nl-NL" dirty="0" err="1"/>
              <a:t>blocks</a:t>
            </a:r>
            <a:r>
              <a:rPr lang="nl-NL" dirty="0"/>
              <a:t> or matching </a:t>
            </a:r>
            <a:r>
              <a:rPr lang="nl-NL" dirty="0" err="1"/>
              <a:t>settings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7930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Blocking</a:t>
            </a:r>
            <a:r>
              <a:rPr lang="nl-NL" dirty="0"/>
              <a:t> on </a:t>
            </a:r>
            <a:r>
              <a:rPr lang="nl-NL" dirty="0" err="1"/>
              <a:t>invoices</a:t>
            </a:r>
            <a:r>
              <a:rPr lang="nl-NL" dirty="0"/>
              <a:t>.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filter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reason</a:t>
            </a:r>
            <a:r>
              <a:rPr lang="nl-NL" dirty="0"/>
              <a:t> or </a:t>
            </a:r>
            <a:r>
              <a:rPr lang="nl-NL" dirty="0" err="1"/>
              <a:t>to</a:t>
            </a:r>
            <a:r>
              <a:rPr lang="nl-NL" dirty="0"/>
              <a:t> check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segregation</a:t>
            </a:r>
            <a:r>
              <a:rPr lang="nl-NL" dirty="0"/>
              <a:t> of </a:t>
            </a:r>
            <a:r>
              <a:rPr lang="nl-NL" dirty="0" err="1"/>
              <a:t>duties</a:t>
            </a:r>
            <a:r>
              <a:rPr lang="nl-NL" dirty="0"/>
              <a:t> (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someone</a:t>
            </a:r>
            <a:r>
              <a:rPr lang="nl-NL" dirty="0"/>
              <a:t> </a:t>
            </a:r>
            <a:r>
              <a:rPr lang="nl-NL" dirty="0" err="1"/>
              <a:t>places</a:t>
            </a:r>
            <a:r>
              <a:rPr lang="nl-NL" dirty="0"/>
              <a:t> a </a:t>
            </a:r>
            <a:r>
              <a:rPr lang="nl-NL" dirty="0" err="1"/>
              <a:t>blocking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removes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34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dashboards have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lay-out</a:t>
            </a:r>
          </a:p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dashboard, we show </a:t>
            </a:r>
            <a:r>
              <a:rPr lang="nl-NL" dirty="0" err="1"/>
              <a:t>one</a:t>
            </a:r>
            <a:r>
              <a:rPr lang="nl-NL" dirty="0"/>
              <a:t> tab as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. </a:t>
            </a:r>
            <a:r>
              <a:rPr lang="nl-NL" dirty="0" err="1"/>
              <a:t>There</a:t>
            </a:r>
            <a:r>
              <a:rPr lang="nl-NL" dirty="0"/>
              <a:t> is more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it.</a:t>
            </a:r>
          </a:p>
          <a:p>
            <a:r>
              <a:rPr lang="nl-NL" dirty="0" err="1"/>
              <a:t>Some</a:t>
            </a:r>
            <a:r>
              <a:rPr lang="nl-NL" dirty="0"/>
              <a:t> are more </a:t>
            </a:r>
            <a:r>
              <a:rPr lang="nl-NL" dirty="0" err="1"/>
              <a:t>to</a:t>
            </a:r>
            <a:r>
              <a:rPr lang="nl-NL" dirty="0"/>
              <a:t> show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data, </a:t>
            </a:r>
            <a:r>
              <a:rPr lang="nl-NL" dirty="0" err="1"/>
              <a:t>some</a:t>
            </a:r>
            <a:r>
              <a:rPr lang="nl-NL" dirty="0"/>
              <a:t> are more risk-</a:t>
            </a:r>
            <a:r>
              <a:rPr lang="nl-NL" dirty="0" err="1"/>
              <a:t>based</a:t>
            </a:r>
            <a:r>
              <a:rPr lang="nl-NL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0734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51605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</a:t>
            </a:r>
            <a:r>
              <a:rPr lang="nl-NL" dirty="0" err="1"/>
              <a:t>Questions</a:t>
            </a:r>
            <a:r>
              <a:rPr lang="nl-NL" dirty="0"/>
              <a:t>: </a:t>
            </a:r>
            <a:r>
              <a:rPr lang="nl-NL" dirty="0" err="1"/>
              <a:t>anything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we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immediately</a:t>
            </a:r>
            <a:r>
              <a:rPr lang="nl-NL" dirty="0"/>
              <a:t> </a:t>
            </a:r>
            <a:r>
              <a:rPr lang="nl-NL" dirty="0" err="1"/>
              <a:t>integrate</a:t>
            </a:r>
            <a:r>
              <a:rPr lang="nl-NL" dirty="0"/>
              <a:t> in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standardized</a:t>
            </a:r>
            <a:r>
              <a:rPr lang="nl-NL" dirty="0"/>
              <a:t> </a:t>
            </a:r>
            <a:r>
              <a:rPr lang="nl-NL" dirty="0" err="1"/>
              <a:t>products</a:t>
            </a:r>
            <a:endParaRPr lang="nl-NL" dirty="0"/>
          </a:p>
          <a:p>
            <a:r>
              <a:rPr lang="nl-NL" dirty="0"/>
              <a:t>- Data: e.g. data </a:t>
            </a:r>
            <a:r>
              <a:rPr lang="nl-NL" dirty="0" err="1"/>
              <a:t>from</a:t>
            </a:r>
            <a:r>
              <a:rPr lang="nl-NL" dirty="0"/>
              <a:t> time </a:t>
            </a:r>
            <a:r>
              <a:rPr lang="nl-NL" dirty="0" err="1"/>
              <a:t>registration</a:t>
            </a:r>
            <a:r>
              <a:rPr lang="nl-NL" dirty="0"/>
              <a:t> system, public data on </a:t>
            </a:r>
            <a:r>
              <a:rPr lang="nl-NL" dirty="0" err="1"/>
              <a:t>enterprises</a:t>
            </a:r>
            <a:r>
              <a:rPr lang="nl-NL" dirty="0"/>
              <a:t>, e-mails, pdf-</a:t>
            </a:r>
            <a:r>
              <a:rPr lang="nl-NL" dirty="0" err="1"/>
              <a:t>contracts</a:t>
            </a:r>
            <a:r>
              <a:rPr lang="nl-NL" dirty="0"/>
              <a:t> etc.</a:t>
            </a:r>
          </a:p>
          <a:p>
            <a:r>
              <a:rPr lang="nl-NL" dirty="0"/>
              <a:t>- </a:t>
            </a:r>
            <a:r>
              <a:rPr lang="nl-NL" dirty="0" err="1"/>
              <a:t>Prediction</a:t>
            </a:r>
            <a:r>
              <a:rPr lang="nl-NL" dirty="0"/>
              <a:t> </a:t>
            </a:r>
            <a:r>
              <a:rPr lang="nl-NL" dirty="0" err="1"/>
              <a:t>methods</a:t>
            </a:r>
            <a:r>
              <a:rPr lang="nl-NL" dirty="0"/>
              <a:t>, </a:t>
            </a:r>
            <a:r>
              <a:rPr lang="nl-NL" dirty="0" err="1"/>
              <a:t>scraping</a:t>
            </a:r>
            <a:r>
              <a:rPr lang="nl-NL" dirty="0"/>
              <a:t>, etc.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2562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The more plots ‘</a:t>
            </a:r>
            <a:r>
              <a:rPr lang="nl-NL" dirty="0" err="1"/>
              <a:t>claimed</a:t>
            </a:r>
            <a:r>
              <a:rPr lang="nl-NL" dirty="0"/>
              <a:t>’, </a:t>
            </a:r>
            <a:r>
              <a:rPr lang="nl-NL" dirty="0" err="1"/>
              <a:t>the</a:t>
            </a:r>
            <a:r>
              <a:rPr lang="nl-NL" dirty="0"/>
              <a:t> more </a:t>
            </a:r>
            <a:r>
              <a:rPr lang="nl-NL" dirty="0" err="1"/>
              <a:t>subsidy</a:t>
            </a:r>
            <a:endParaRPr lang="nl-NL" dirty="0"/>
          </a:p>
          <a:p>
            <a:endParaRPr lang="nl-NL" dirty="0"/>
          </a:p>
          <a:p>
            <a:r>
              <a:rPr lang="nl-NL" dirty="0"/>
              <a:t>Green index</a:t>
            </a:r>
          </a:p>
          <a:p>
            <a:pPr lvl="1"/>
            <a:r>
              <a:rPr lang="nl-NL" dirty="0" err="1"/>
              <a:t>Scientific</a:t>
            </a:r>
            <a:r>
              <a:rPr lang="nl-NL" dirty="0"/>
              <a:t> </a:t>
            </a:r>
            <a:r>
              <a:rPr lang="nl-NL" dirty="0" err="1"/>
              <a:t>method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estimate</a:t>
            </a:r>
            <a:r>
              <a:rPr lang="nl-NL" dirty="0"/>
              <a:t> </a:t>
            </a:r>
            <a:r>
              <a:rPr lang="nl-NL" dirty="0" err="1"/>
              <a:t>crop</a:t>
            </a:r>
            <a:r>
              <a:rPr lang="nl-NL" dirty="0"/>
              <a:t>-health</a:t>
            </a:r>
          </a:p>
          <a:p>
            <a:pPr lvl="1"/>
            <a:r>
              <a:rPr lang="nl-NL" dirty="0" err="1"/>
              <a:t>Also</a:t>
            </a:r>
            <a:r>
              <a:rPr lang="nl-NL" dirty="0"/>
              <a:t> shows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has been </a:t>
            </a:r>
            <a:r>
              <a:rPr lang="nl-NL" dirty="0" err="1"/>
              <a:t>mowed</a:t>
            </a:r>
            <a:endParaRPr lang="nl-NL" dirty="0"/>
          </a:p>
          <a:p>
            <a:pPr lvl="1"/>
            <a:r>
              <a:rPr lang="nl-NL" dirty="0"/>
              <a:t>Returns a risk-score.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classified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a risk-score.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57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Or in short:</a:t>
            </a:r>
          </a:p>
          <a:p>
            <a:r>
              <a:rPr lang="nl-NL" dirty="0"/>
              <a:t>Data analist </a:t>
            </a:r>
            <a:r>
              <a:rPr lang="nl-NL" dirty="0" err="1"/>
              <a:t>performs</a:t>
            </a:r>
            <a:r>
              <a:rPr lang="nl-NL" dirty="0"/>
              <a:t> analysis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b="1" dirty="0" err="1"/>
              <a:t>makes</a:t>
            </a:r>
            <a:r>
              <a:rPr lang="nl-NL" b="1" dirty="0"/>
              <a:t> </a:t>
            </a:r>
            <a:r>
              <a:rPr lang="nl-NL" b="1" dirty="0" err="1"/>
              <a:t>sure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follow </a:t>
            </a:r>
            <a:r>
              <a:rPr lang="nl-NL" dirty="0"/>
              <a:t>control </a:t>
            </a:r>
            <a:r>
              <a:rPr lang="nl-NL" dirty="0" err="1"/>
              <a:t>measures</a:t>
            </a:r>
            <a:endParaRPr lang="nl-NL" dirty="0"/>
          </a:p>
          <a:p>
            <a:r>
              <a:rPr lang="nl-NL" dirty="0"/>
              <a:t>Lead accountant </a:t>
            </a:r>
            <a:r>
              <a:rPr lang="nl-NL" dirty="0" err="1"/>
              <a:t>formulates</a:t>
            </a:r>
            <a:r>
              <a:rPr lang="nl-NL" dirty="0"/>
              <a:t> data question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b="1" dirty="0"/>
              <a:t>is </a:t>
            </a:r>
            <a:r>
              <a:rPr lang="nl-NL" b="1" dirty="0" err="1"/>
              <a:t>responsible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control </a:t>
            </a:r>
            <a:r>
              <a:rPr lang="nl-NL" dirty="0" err="1"/>
              <a:t>measures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7967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practice</a:t>
            </a:r>
            <a:r>
              <a:rPr lang="nl-NL" dirty="0"/>
              <a:t>: images like these are </a:t>
            </a:r>
            <a:r>
              <a:rPr lang="nl-NL" dirty="0" err="1"/>
              <a:t>checked</a:t>
            </a:r>
            <a:r>
              <a:rPr lang="nl-NL" dirty="0"/>
              <a:t> </a:t>
            </a:r>
            <a:r>
              <a:rPr lang="nl-NL" dirty="0" err="1"/>
              <a:t>manually</a:t>
            </a:r>
            <a:r>
              <a:rPr lang="nl-NL" dirty="0"/>
              <a:t>.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may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mowed</a:t>
            </a:r>
            <a:r>
              <a:rPr lang="nl-NL" dirty="0"/>
              <a:t> at </a:t>
            </a:r>
            <a:r>
              <a:rPr lang="nl-NL" dirty="0" err="1"/>
              <a:t>some</a:t>
            </a:r>
            <a:r>
              <a:rPr lang="nl-NL" dirty="0"/>
              <a:t> point,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One</a:t>
            </a:r>
            <a:r>
              <a:rPr lang="nl-NL" dirty="0"/>
              <a:t> important aspect: these are multiple plots, </a:t>
            </a:r>
            <a:r>
              <a:rPr lang="nl-NL" dirty="0" err="1"/>
              <a:t>while</a:t>
            </a:r>
            <a:r>
              <a:rPr lang="nl-NL" dirty="0"/>
              <a:t> a green index is </a:t>
            </a:r>
            <a:r>
              <a:rPr lang="nl-NL" dirty="0" err="1"/>
              <a:t>calculated</a:t>
            </a:r>
            <a:r>
              <a:rPr lang="nl-NL" dirty="0"/>
              <a:t> per image.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0083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first, images </a:t>
            </a:r>
            <a:r>
              <a:rPr lang="nl-NL" dirty="0" err="1"/>
              <a:t>were</a:t>
            </a:r>
            <a:r>
              <a:rPr lang="nl-NL" dirty="0"/>
              <a:t> cut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seperate</a:t>
            </a:r>
            <a:r>
              <a:rPr lang="nl-NL" dirty="0"/>
              <a:t> plots. </a:t>
            </a:r>
            <a:r>
              <a:rPr lang="nl-NL" dirty="0" err="1"/>
              <a:t>This</a:t>
            </a:r>
            <a:r>
              <a:rPr lang="nl-NL" dirty="0"/>
              <a:t> was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areal</a:t>
            </a:r>
            <a:r>
              <a:rPr lang="nl-NL" dirty="0"/>
              <a:t> data (information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markings</a:t>
            </a:r>
            <a:r>
              <a:rPr lang="nl-NL" dirty="0"/>
              <a:t> of land </a:t>
            </a:r>
            <a:r>
              <a:rPr lang="nl-NL" dirty="0" err="1"/>
              <a:t>possession</a:t>
            </a:r>
            <a:r>
              <a:rPr lang="nl-NL" dirty="0"/>
              <a:t>). </a:t>
            </a:r>
          </a:p>
          <a:p>
            <a:endParaRPr lang="nl-NL" dirty="0"/>
          </a:p>
          <a:p>
            <a:r>
              <a:rPr lang="nl-NL" dirty="0"/>
              <a:t>For </a:t>
            </a:r>
            <a:r>
              <a:rPr lang="nl-NL" dirty="0" err="1"/>
              <a:t>this</a:t>
            </a:r>
            <a:r>
              <a:rPr lang="nl-NL" dirty="0"/>
              <a:t> image, </a:t>
            </a:r>
            <a:r>
              <a:rPr lang="nl-NL" dirty="0" err="1"/>
              <a:t>the</a:t>
            </a:r>
            <a:r>
              <a:rPr lang="nl-NL" dirty="0"/>
              <a:t> RGB </a:t>
            </a:r>
            <a:r>
              <a:rPr lang="nl-NL" dirty="0" err="1"/>
              <a:t>values</a:t>
            </a:r>
            <a:r>
              <a:rPr lang="nl-NL" dirty="0"/>
              <a:t> are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calculated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8825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index is calculated about 100 times a year, resulting in a time series plot. </a:t>
            </a:r>
          </a:p>
          <a:p>
            <a:r>
              <a:rPr lang="en-GB" dirty="0"/>
              <a:t>In this particular image, you see that over time the green-index increases. This suggests that the farmer did not mow. But, this may also be dependent on other factors.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3F27-7613-4D63-A99C-5CA11C18FA6A}" type="slidenum">
              <a:rPr lang="nl-NL" smtClean="0"/>
              <a:t>104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6559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Looks </a:t>
            </a:r>
            <a:r>
              <a:rPr lang="nl-NL" dirty="0" err="1"/>
              <a:t>good</a:t>
            </a:r>
            <a:r>
              <a:rPr lang="nl-NL" dirty="0"/>
              <a:t> right? </a:t>
            </a:r>
            <a:r>
              <a:rPr lang="nl-NL" dirty="0">
                <a:sym typeface="Wingdings" panose="05000000000000000000" pitchFamily="2" charset="2"/>
              </a:rPr>
              <a:t> </a:t>
            </a:r>
          </a:p>
          <a:p>
            <a:r>
              <a:rPr lang="nl-NL" dirty="0" err="1">
                <a:sym typeface="Wingdings" panose="05000000000000000000" pitchFamily="2" charset="2"/>
              </a:rPr>
              <a:t>So</a:t>
            </a:r>
            <a:r>
              <a:rPr lang="nl-NL" dirty="0">
                <a:sym typeface="Wingdings" panose="05000000000000000000" pitchFamily="2" charset="2"/>
              </a:rPr>
              <a:t> next step in </a:t>
            </a:r>
            <a:r>
              <a:rPr lang="nl-NL" dirty="0" err="1">
                <a:sym typeface="Wingdings" panose="05000000000000000000" pitchFamily="2" charset="2"/>
              </a:rPr>
              <a:t>the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process</a:t>
            </a:r>
            <a:r>
              <a:rPr lang="nl-NL" dirty="0">
                <a:sym typeface="Wingdings" panose="05000000000000000000" pitchFamily="2" charset="2"/>
              </a:rPr>
              <a:t> was </a:t>
            </a:r>
            <a:r>
              <a:rPr lang="nl-NL" dirty="0" err="1">
                <a:sym typeface="Wingdings" panose="05000000000000000000" pitchFamily="2" charset="2"/>
              </a:rPr>
              <a:t>to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detect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noise</a:t>
            </a:r>
            <a:r>
              <a:rPr lang="nl-NL" dirty="0">
                <a:sym typeface="Wingdings" panose="05000000000000000000" pitchFamily="2" charset="2"/>
              </a:rPr>
              <a:t> (</a:t>
            </a:r>
            <a:r>
              <a:rPr lang="nl-NL" dirty="0" err="1">
                <a:sym typeface="Wingdings" panose="05000000000000000000" pitchFamily="2" charset="2"/>
              </a:rPr>
              <a:t>such</a:t>
            </a:r>
            <a:r>
              <a:rPr lang="nl-NL" dirty="0">
                <a:sym typeface="Wingdings" panose="05000000000000000000" pitchFamily="2" charset="2"/>
              </a:rPr>
              <a:t> as </a:t>
            </a:r>
            <a:r>
              <a:rPr lang="nl-NL" dirty="0" err="1">
                <a:sym typeface="Wingdings" panose="05000000000000000000" pitchFamily="2" charset="2"/>
              </a:rPr>
              <a:t>clouds</a:t>
            </a:r>
            <a:r>
              <a:rPr lang="nl-NL" dirty="0">
                <a:sym typeface="Wingdings" panose="05000000000000000000" pitchFamily="2" charset="2"/>
              </a:rPr>
              <a:t>) </a:t>
            </a:r>
            <a:r>
              <a:rPr lang="nl-NL" dirty="0" err="1">
                <a:sym typeface="Wingdings" panose="05000000000000000000" pitchFamily="2" charset="2"/>
              </a:rPr>
              <a:t>and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remove</a:t>
            </a:r>
            <a:r>
              <a:rPr lang="nl-NL" dirty="0">
                <a:sym typeface="Wingdings" panose="05000000000000000000" pitchFamily="2" charset="2"/>
              </a:rPr>
              <a:t> these. </a:t>
            </a:r>
            <a:r>
              <a:rPr lang="nl-NL" dirty="0" err="1">
                <a:sym typeface="Wingdings" panose="05000000000000000000" pitchFamily="2" charset="2"/>
              </a:rPr>
              <a:t>There</a:t>
            </a:r>
            <a:r>
              <a:rPr lang="nl-NL" dirty="0">
                <a:sym typeface="Wingdings" panose="05000000000000000000" pitchFamily="2" charset="2"/>
              </a:rPr>
              <a:t> is </a:t>
            </a:r>
            <a:r>
              <a:rPr lang="nl-NL" dirty="0" err="1">
                <a:sym typeface="Wingdings" panose="05000000000000000000" pitchFamily="2" charset="2"/>
              </a:rPr>
              <a:t>enough</a:t>
            </a:r>
            <a:r>
              <a:rPr lang="nl-NL" dirty="0">
                <a:sym typeface="Wingdings" panose="05000000000000000000" pitchFamily="2" charset="2"/>
              </a:rPr>
              <a:t> data </a:t>
            </a:r>
            <a:r>
              <a:rPr lang="nl-NL" dirty="0" err="1">
                <a:sym typeface="Wingdings" panose="05000000000000000000" pitchFamily="2" charset="2"/>
              </a:rPr>
              <a:t>available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so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this</a:t>
            </a:r>
            <a:r>
              <a:rPr lang="nl-NL" dirty="0">
                <a:sym typeface="Wingdings" panose="05000000000000000000" pitchFamily="2" charset="2"/>
              </a:rPr>
              <a:t> is </a:t>
            </a:r>
            <a:r>
              <a:rPr lang="nl-NL" dirty="0" err="1">
                <a:sym typeface="Wingdings" panose="05000000000000000000" pitchFamily="2" charset="2"/>
              </a:rPr>
              <a:t>not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an</a:t>
            </a:r>
            <a:r>
              <a:rPr lang="nl-NL" dirty="0">
                <a:sym typeface="Wingdings" panose="05000000000000000000" pitchFamily="2" charset="2"/>
              </a:rPr>
              <a:t> issue. </a:t>
            </a:r>
            <a:r>
              <a:rPr lang="nl-NL" dirty="0" err="1">
                <a:sym typeface="Wingdings" panose="05000000000000000000" pitchFamily="2" charset="2"/>
              </a:rPr>
              <a:t>There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were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some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other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transformations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applied</a:t>
            </a:r>
            <a:r>
              <a:rPr lang="nl-NL" dirty="0">
                <a:sym typeface="Wingdings" panose="05000000000000000000" pitchFamily="2" charset="2"/>
              </a:rPr>
              <a:t> as well (</a:t>
            </a:r>
            <a:r>
              <a:rPr lang="nl-NL" dirty="0" err="1">
                <a:sym typeface="Wingdings" panose="05000000000000000000" pitchFamily="2" charset="2"/>
              </a:rPr>
              <a:t>such</a:t>
            </a:r>
            <a:r>
              <a:rPr lang="nl-NL" dirty="0">
                <a:sym typeface="Wingdings" panose="05000000000000000000" pitchFamily="2" charset="2"/>
              </a:rPr>
              <a:t> as </a:t>
            </a:r>
            <a:r>
              <a:rPr lang="nl-NL" dirty="0" err="1">
                <a:sym typeface="Wingdings" panose="05000000000000000000" pitchFamily="2" charset="2"/>
              </a:rPr>
              <a:t>upsampling</a:t>
            </a:r>
            <a:r>
              <a:rPr lang="nl-NL" dirty="0">
                <a:sym typeface="Wingdings" panose="05000000000000000000" pitchFamily="2" charset="2"/>
              </a:rPr>
              <a:t>, </a:t>
            </a:r>
            <a:r>
              <a:rPr lang="nl-NL" dirty="0" err="1">
                <a:sym typeface="Wingdings" panose="05000000000000000000" pitchFamily="2" charset="2"/>
              </a:rPr>
              <a:t>smoothening</a:t>
            </a:r>
            <a:r>
              <a:rPr lang="nl-NL" dirty="0">
                <a:sym typeface="Wingdings" panose="05000000000000000000" pitchFamily="2" charset="2"/>
              </a:rPr>
              <a:t>). </a:t>
            </a:r>
            <a:r>
              <a:rPr lang="nl-NL" dirty="0" err="1">
                <a:sym typeface="Wingdings" panose="05000000000000000000" pitchFamily="2" charset="2"/>
              </a:rPr>
              <a:t>This</a:t>
            </a:r>
            <a:r>
              <a:rPr lang="nl-NL" dirty="0">
                <a:sym typeface="Wingdings" panose="05000000000000000000" pitchFamily="2" charset="2"/>
              </a:rPr>
              <a:t> is out-of-scope right </a:t>
            </a:r>
            <a:r>
              <a:rPr lang="nl-NL" dirty="0" err="1">
                <a:sym typeface="Wingdings" panose="05000000000000000000" pitchFamily="2" charset="2"/>
              </a:rPr>
              <a:t>now</a:t>
            </a:r>
            <a:r>
              <a:rPr lang="nl-NL" dirty="0">
                <a:sym typeface="Wingdings" panose="05000000000000000000" pitchFamily="2" charset="2"/>
              </a:rPr>
              <a:t> but </a:t>
            </a:r>
            <a:r>
              <a:rPr lang="nl-NL" dirty="0" err="1">
                <a:sym typeface="Wingdings" panose="05000000000000000000" pitchFamily="2" charset="2"/>
              </a:rPr>
              <a:t>the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collegue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who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created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this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emphasized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that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you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should</a:t>
            </a:r>
            <a:r>
              <a:rPr lang="nl-NL" dirty="0">
                <a:sym typeface="Wingdings" panose="05000000000000000000" pitchFamily="2" charset="2"/>
              </a:rPr>
              <a:t> email </a:t>
            </a:r>
            <a:r>
              <a:rPr lang="nl-NL" dirty="0" err="1">
                <a:sym typeface="Wingdings" panose="05000000000000000000" pitchFamily="2" charset="2"/>
              </a:rPr>
              <a:t>him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if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you’re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curious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about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that</a:t>
            </a:r>
            <a:r>
              <a:rPr lang="nl-NL" dirty="0">
                <a:sym typeface="Wingdings" panose="05000000000000000000" pitchFamily="2" charset="2"/>
              </a:rPr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8584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106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3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norms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data analysis in audit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6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06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N:\BenC\Eenheid ICT Diensten\IV\IV Onderhanden werk\Rob Stoop\DocGen\DocGen2\Presentaties\Woordmerken\Lint zonder woordmer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88"/>
            <a:ext cx="12192000" cy="1892301"/>
          </a:xfrm>
          <a:prstGeom prst="rect">
            <a:avLst/>
          </a:prstGeom>
          <a:noFill/>
        </p:spPr>
      </p:pic>
      <p:pic>
        <p:nvPicPr>
          <p:cNvPr id="1027" name="Picture 3" descr="N:\BenC\Eenheid ICT Diensten\IV\IV Onderhanden werk\Rob Stoop\DocGen\DocGen2\Presentaties\Woordmerken\Woordmerk AD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313" y="496888"/>
            <a:ext cx="1884362" cy="628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51955-4634-4067-8B65-4DDC87DE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0E173E-6A59-41E9-8F58-05FDDF254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5B913-D86C-4975-8DCB-78FD2F7D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F8C040-2CD8-4FC8-B456-CDA6EA97C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D8D042-1041-43BE-BF51-A47E8381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15ED-E872-48E0-975A-9736B70EDF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76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Datum"/>
          <p:cNvSpPr>
            <a:spLocks noGrp="1" noChangeArrowheads="1"/>
          </p:cNvSpPr>
          <p:nvPr>
            <p:ph type="dt" sz="half" idx="10"/>
          </p:nvPr>
        </p:nvSpPr>
        <p:spPr>
          <a:xfrm>
            <a:off x="5981701" y="6540501"/>
            <a:ext cx="5543551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Voettekst"/>
          <p:cNvSpPr>
            <a:spLocks noGrp="1" noChangeArrowheads="1"/>
          </p:cNvSpPr>
          <p:nvPr>
            <p:ph type="ftr" sz="quarter" idx="11"/>
          </p:nvPr>
        </p:nvSpPr>
        <p:spPr>
          <a:xfrm>
            <a:off x="6000751" y="6308725"/>
            <a:ext cx="5471583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Pagina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99533" y="6378575"/>
            <a:ext cx="950384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9224D-F335-4D9E-9A1E-294BF6A672D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7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0647298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74562" y="1334437"/>
            <a:ext cx="10647298" cy="49822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accent5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accent5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accent5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accent5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4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el en twee tekst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145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69900" y="1800225"/>
            <a:ext cx="5384800" cy="44148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57900" y="1800225"/>
            <a:ext cx="5384800" cy="44148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shpDatum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0452-A518-4577-9C5C-3A978F18ECA9}" type="datetime1">
              <a:rPr lang="nl-NL" smtClean="0"/>
              <a:t>10-6-2025</a:t>
            </a:fld>
            <a:endParaRPr lang="nl-NL" dirty="0"/>
          </a:p>
        </p:txBody>
      </p:sp>
      <p:sp>
        <p:nvSpPr>
          <p:cNvPr id="6" name="shpVoetteks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hpPagina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BC94-3660-42A1-BA2D-23C462DE7CA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6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els | Titeldia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5"/>
            <a:ext cx="12192000" cy="15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 | Titeldia verticaa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9" y="1424"/>
            <a:ext cx="12192000" cy="15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2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 | 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"/>
            <a:ext cx="12192000" cy="15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2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 | 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_Secondary"/>
          <p:cNvSpPr/>
          <p:nvPr userDrawn="1"/>
        </p:nvSpPr>
        <p:spPr bwMode="auto">
          <a:xfrm>
            <a:off x="6100080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MTitle"/>
          <p:cNvSpPr txBox="1">
            <a:spLocks noChangeArrowheads="1"/>
          </p:cNvSpPr>
          <p:nvPr userDrawn="1"/>
        </p:nvSpPr>
        <p:spPr bwMode="auto">
          <a:xfrm>
            <a:off x="6576053" y="1738470"/>
            <a:ext cx="4948800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Contents</a:t>
            </a:r>
          </a:p>
        </p:txBody>
      </p:sp>
      <p:sp>
        <p:nvSpPr>
          <p:cNvPr id="8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Rechthoek 14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afbeelding 21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25486"/>
            <a:ext cx="4989429" cy="3616114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 marL="631825" indent="-276225">
              <a:buClr>
                <a:schemeClr val="bg1"/>
              </a:buClr>
              <a:buFont typeface="Verdana" panose="020B0604030504040204" pitchFamily="34" charset="0"/>
              <a:buChar char="–"/>
              <a:def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2pPr>
            <a:lvl3pPr marL="892175" indent="-266700">
              <a:buClr>
                <a:schemeClr val="bg1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3pPr>
            <a:lvl4pPr marL="355600" marR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1800" baseline="0">
                <a:solidFill>
                  <a:srgbClr val="00689A"/>
                </a:solidFill>
              </a:defRPr>
            </a:lvl4pPr>
            <a:lvl5pPr marL="355600" indent="0">
              <a:buFontTx/>
              <a:buNone/>
              <a:defRPr sz="1800">
                <a:solidFill>
                  <a:srgbClr val="00689A"/>
                </a:solidFill>
              </a:defRPr>
            </a:lvl5pPr>
            <a:lvl6pPr marL="355600" indent="0">
              <a:buFontTx/>
              <a:buNone/>
              <a:defRPr sz="1800">
                <a:solidFill>
                  <a:srgbClr val="00689A"/>
                </a:solidFill>
              </a:defRPr>
            </a:lvl6pPr>
            <a:lvl7pPr marL="355600" indent="0">
              <a:buFontTx/>
              <a:buNone/>
              <a:defRPr sz="1800">
                <a:solidFill>
                  <a:srgbClr val="00689A"/>
                </a:solidFill>
              </a:defRPr>
            </a:lvl7pPr>
            <a:lvl8pPr marL="355600" indent="0">
              <a:buFontTx/>
              <a:buNone/>
              <a:defRPr sz="1800">
                <a:solidFill>
                  <a:srgbClr val="00689A"/>
                </a:solidFill>
              </a:defRPr>
            </a:lvl8pPr>
            <a:lvl9pPr marL="355600" indent="0">
              <a:buFontTx/>
              <a:buNone/>
              <a:defRPr sz="1800">
                <a:solidFill>
                  <a:srgbClr val="00689A"/>
                </a:solidFill>
              </a:defRPr>
            </a:lvl9pPr>
          </a:lstStyle>
          <a:p>
            <a:pPr lvl="0"/>
            <a:r>
              <a:rPr lang="nl-NL" noProof="0" dirty="0"/>
              <a:t>Klik om tekst toe te voegen</a:t>
            </a:r>
          </a:p>
          <a:p>
            <a:pPr marL="631825" lvl="1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138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 | 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_Secondary"/>
          <p:cNvSpPr/>
          <p:nvPr userDrawn="1"/>
        </p:nvSpPr>
        <p:spPr bwMode="auto">
          <a:xfrm>
            <a:off x="6100080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MTitle"/>
          <p:cNvSpPr txBox="1">
            <a:spLocks noChangeArrowheads="1"/>
          </p:cNvSpPr>
          <p:nvPr userDrawn="1"/>
        </p:nvSpPr>
        <p:spPr bwMode="auto">
          <a:xfrm>
            <a:off x="6576053" y="1738470"/>
            <a:ext cx="4948800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Contents</a:t>
            </a:r>
          </a:p>
        </p:txBody>
      </p:sp>
      <p:sp>
        <p:nvSpPr>
          <p:cNvPr id="8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Rechthoek 14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25486"/>
            <a:ext cx="4989429" cy="3616114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 marL="631825" indent="-276225">
              <a:buClr>
                <a:schemeClr val="bg1"/>
              </a:buClr>
              <a:buFont typeface="Verdana" panose="020B0604030504040204" pitchFamily="34" charset="0"/>
              <a:buChar char="–"/>
              <a:def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2pPr>
            <a:lvl3pPr marL="892175" indent="-266700">
              <a:buClr>
                <a:schemeClr val="bg1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3pPr>
            <a:lvl4pPr marL="355600" marR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1800" baseline="0">
                <a:solidFill>
                  <a:srgbClr val="00689A"/>
                </a:solidFill>
              </a:defRPr>
            </a:lvl4pPr>
            <a:lvl5pPr marL="355600" indent="0">
              <a:buFontTx/>
              <a:buNone/>
              <a:defRPr sz="1800">
                <a:solidFill>
                  <a:srgbClr val="00689A"/>
                </a:solidFill>
              </a:defRPr>
            </a:lvl5pPr>
            <a:lvl6pPr marL="355600" indent="0">
              <a:buFontTx/>
              <a:buNone/>
              <a:defRPr sz="1800">
                <a:solidFill>
                  <a:srgbClr val="00689A"/>
                </a:solidFill>
              </a:defRPr>
            </a:lvl6pPr>
            <a:lvl7pPr marL="355600" indent="0">
              <a:buFontTx/>
              <a:buNone/>
              <a:defRPr sz="1800">
                <a:solidFill>
                  <a:srgbClr val="00689A"/>
                </a:solidFill>
              </a:defRPr>
            </a:lvl7pPr>
            <a:lvl8pPr marL="355600" indent="0">
              <a:buFontTx/>
              <a:buNone/>
              <a:defRPr sz="1800">
                <a:solidFill>
                  <a:srgbClr val="00689A"/>
                </a:solidFill>
              </a:defRPr>
            </a:lvl8pPr>
            <a:lvl9pPr marL="355600" indent="0">
              <a:buFontTx/>
              <a:buNone/>
              <a:defRPr sz="1800">
                <a:solidFill>
                  <a:srgbClr val="00689A"/>
                </a:solidFill>
              </a:defRPr>
            </a:lvl9pPr>
          </a:lstStyle>
          <a:p>
            <a:pPr lvl="0"/>
            <a:r>
              <a:rPr lang="nl-NL" noProof="0" dirty="0"/>
              <a:t>Klik om tekst toe te voegen</a:t>
            </a:r>
          </a:p>
          <a:p>
            <a:pPr marL="631825" lvl="1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892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pic>
        <p:nvPicPr>
          <p:cNvPr id="15" name="Picture 2" descr="N:\BenC\Eenheid ICT Diensten\IV\IV Onderhanden werk\Rob Stoop\DocGen\DocGen2\Presentaties\Woordmerken\Lint zonder woordmer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88"/>
            <a:ext cx="12192000" cy="1892301"/>
          </a:xfrm>
          <a:prstGeom prst="rect">
            <a:avLst/>
          </a:prstGeom>
          <a:noFill/>
        </p:spPr>
      </p:pic>
      <p:pic>
        <p:nvPicPr>
          <p:cNvPr id="20" name="Picture 3" descr="N:\BenC\Eenheid ICT Diensten\IV\IV Onderhanden werk\Rob Stoop\DocGen\DocGen2\Presentaties\Woordmerken\Woordmerk AD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7313" y="496888"/>
            <a:ext cx="1884362" cy="628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6" name="Picture 2" descr="N:\BenC\Eenheid ICT Diensten\IV\IV Onderhanden werk\Rob Stoop\DocGen\DocGen2\Presentaties\Woordmerken\Lint zonder woordmer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88"/>
            <a:ext cx="12192000" cy="1892301"/>
          </a:xfrm>
          <a:prstGeom prst="rect">
            <a:avLst/>
          </a:prstGeom>
          <a:noFill/>
        </p:spPr>
      </p:pic>
      <p:pic>
        <p:nvPicPr>
          <p:cNvPr id="18" name="Picture 3" descr="N:\BenC\Eenheid ICT Diensten\IV\IV Onderhanden werk\Rob Stoop\DocGen\DocGen2\Presentaties\Woordmerken\Woordmerk AD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7313" y="496888"/>
            <a:ext cx="1884362" cy="628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_Secondary"/>
          <p:cNvSpPr/>
          <p:nvPr userDrawn="1"/>
        </p:nvSpPr>
        <p:spPr bwMode="auto">
          <a:xfrm>
            <a:off x="6100080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MTitle"/>
          <p:cNvSpPr txBox="1">
            <a:spLocks noChangeArrowheads="1"/>
          </p:cNvSpPr>
          <p:nvPr userDrawn="1"/>
        </p:nvSpPr>
        <p:spPr bwMode="auto">
          <a:xfrm>
            <a:off x="6576053" y="1738470"/>
            <a:ext cx="4948800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Inhoud</a:t>
            </a:r>
          </a:p>
        </p:txBody>
      </p:sp>
      <p:sp>
        <p:nvSpPr>
          <p:cNvPr id="8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Rechthoek 14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afbeelding 21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25486"/>
            <a:ext cx="4989429" cy="3616114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 marL="631825" indent="-276225">
              <a:buClr>
                <a:schemeClr val="bg1"/>
              </a:buClr>
              <a:buFont typeface="Verdana" panose="020B0604030504040204" pitchFamily="34" charset="0"/>
              <a:buChar char="–"/>
              <a:def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2pPr>
            <a:lvl3pPr marL="892175" indent="-266700">
              <a:buClr>
                <a:schemeClr val="bg1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3pPr>
            <a:lvl4pPr marL="355600" marR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1800" baseline="0">
                <a:solidFill>
                  <a:srgbClr val="00689A"/>
                </a:solidFill>
              </a:defRPr>
            </a:lvl4pPr>
            <a:lvl5pPr marL="355600" indent="0">
              <a:buFontTx/>
              <a:buNone/>
              <a:defRPr sz="1800">
                <a:solidFill>
                  <a:srgbClr val="00689A"/>
                </a:solidFill>
              </a:defRPr>
            </a:lvl5pPr>
            <a:lvl6pPr marL="355600" indent="0">
              <a:buFontTx/>
              <a:buNone/>
              <a:defRPr sz="1800">
                <a:solidFill>
                  <a:srgbClr val="00689A"/>
                </a:solidFill>
              </a:defRPr>
            </a:lvl6pPr>
            <a:lvl7pPr marL="355600" indent="0">
              <a:buFontTx/>
              <a:buNone/>
              <a:defRPr sz="1800">
                <a:solidFill>
                  <a:srgbClr val="00689A"/>
                </a:solidFill>
              </a:defRPr>
            </a:lvl7pPr>
            <a:lvl8pPr marL="355600" indent="0">
              <a:buFontTx/>
              <a:buNone/>
              <a:defRPr sz="1800">
                <a:solidFill>
                  <a:srgbClr val="00689A"/>
                </a:solidFill>
              </a:defRPr>
            </a:lvl8pPr>
            <a:lvl9pPr marL="355600" indent="0">
              <a:buFontTx/>
              <a:buNone/>
              <a:defRPr sz="1800">
                <a:solidFill>
                  <a:srgbClr val="00689A"/>
                </a:solidFill>
              </a:defRPr>
            </a:lvl9pPr>
          </a:lstStyle>
          <a:p>
            <a:pPr lvl="0"/>
            <a:r>
              <a:rPr lang="nl-NL" noProof="0" dirty="0"/>
              <a:t>Klik om tekst toe te voegen</a:t>
            </a:r>
          </a:p>
          <a:p>
            <a:pPr marL="631825" lvl="1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937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_Secondary"/>
          <p:cNvSpPr/>
          <p:nvPr userDrawn="1"/>
        </p:nvSpPr>
        <p:spPr bwMode="auto">
          <a:xfrm>
            <a:off x="6132737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MTitle"/>
          <p:cNvSpPr txBox="1">
            <a:spLocks noChangeArrowheads="1"/>
          </p:cNvSpPr>
          <p:nvPr userDrawn="1"/>
        </p:nvSpPr>
        <p:spPr bwMode="auto">
          <a:xfrm>
            <a:off x="6576053" y="1738470"/>
            <a:ext cx="4948800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Inhoud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25486"/>
            <a:ext cx="4989429" cy="3616114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 marL="631825" indent="-276225">
              <a:buClr>
                <a:schemeClr val="bg1"/>
              </a:buClr>
              <a:buFont typeface="Verdana" panose="020B0604030504040204" pitchFamily="34" charset="0"/>
              <a:buChar char="–"/>
              <a:def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2pPr>
            <a:lvl3pPr marL="892175" indent="-266700">
              <a:buClr>
                <a:schemeClr val="bg1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3pPr>
            <a:lvl4pPr marL="355600" marR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1800" baseline="0">
                <a:solidFill>
                  <a:srgbClr val="00689A"/>
                </a:solidFill>
              </a:defRPr>
            </a:lvl4pPr>
            <a:lvl5pPr marL="355600" indent="0">
              <a:buFontTx/>
              <a:buNone/>
              <a:defRPr sz="1800">
                <a:solidFill>
                  <a:srgbClr val="00689A"/>
                </a:solidFill>
              </a:defRPr>
            </a:lvl5pPr>
            <a:lvl6pPr marL="355600" indent="0">
              <a:buFontTx/>
              <a:buNone/>
              <a:defRPr sz="1800">
                <a:solidFill>
                  <a:srgbClr val="00689A"/>
                </a:solidFill>
              </a:defRPr>
            </a:lvl6pPr>
            <a:lvl7pPr marL="355600" indent="0">
              <a:buFontTx/>
              <a:buNone/>
              <a:defRPr sz="1800">
                <a:solidFill>
                  <a:srgbClr val="00689A"/>
                </a:solidFill>
              </a:defRPr>
            </a:lvl7pPr>
            <a:lvl8pPr marL="355600" indent="0">
              <a:buFontTx/>
              <a:buNone/>
              <a:defRPr sz="1800">
                <a:solidFill>
                  <a:srgbClr val="00689A"/>
                </a:solidFill>
              </a:defRPr>
            </a:lvl8pPr>
            <a:lvl9pPr marL="355600" indent="0">
              <a:buFontTx/>
              <a:buNone/>
              <a:defRPr sz="1800">
                <a:solidFill>
                  <a:srgbClr val="00689A"/>
                </a:solidFill>
              </a:defRPr>
            </a:lvl9pPr>
          </a:lstStyle>
          <a:p>
            <a:pPr lvl="0"/>
            <a:r>
              <a:rPr lang="nl-NL" noProof="0" dirty="0"/>
              <a:t>Klik om tekst toe te voegen</a:t>
            </a:r>
          </a:p>
          <a:p>
            <a:pPr marL="631825" lvl="1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Rechthoek 14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225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A9006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>
            <a:lvl1pPr>
              <a:buClr>
                <a:srgbClr val="A90061"/>
              </a:buClr>
              <a:defRPr/>
            </a:lvl1pPr>
            <a:lvl2pPr>
              <a:buClr>
                <a:srgbClr val="A90061"/>
              </a:buClr>
              <a:defRPr/>
            </a:lvl2pPr>
            <a:lvl3pPr>
              <a:buClr>
                <a:srgbClr val="A90061"/>
              </a:buClr>
              <a:defRPr/>
            </a:lvl3pPr>
            <a:lvl4pPr>
              <a:buClr>
                <a:srgbClr val="A90061"/>
              </a:buClr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4992077" cy="3944938"/>
          </a:xfrm>
        </p:spPr>
        <p:txBody>
          <a:bodyPr/>
          <a:lstStyle>
            <a:lvl1pPr>
              <a:buClr>
                <a:srgbClr val="A90061"/>
              </a:buClr>
              <a:defRPr baseline="0">
                <a:solidFill>
                  <a:srgbClr val="A90061"/>
                </a:solidFill>
              </a:defRPr>
            </a:lvl1pPr>
            <a:lvl2pPr>
              <a:buClr>
                <a:srgbClr val="A90061"/>
              </a:buClr>
              <a:defRPr/>
            </a:lvl2pPr>
            <a:lvl3pPr>
              <a:buClr>
                <a:srgbClr val="A90061"/>
              </a:buClr>
              <a:defRPr/>
            </a:lvl3pPr>
            <a:lvl4pPr>
              <a:buClr>
                <a:srgbClr val="A90061"/>
              </a:buClr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>
            <a:lvl1pPr>
              <a:buClr>
                <a:srgbClr val="A90061"/>
              </a:buClr>
              <a:defRPr lang="nl-NL" sz="2400" kern="1200" baseline="0" dirty="0" smtClean="0">
                <a:solidFill>
                  <a:srgbClr val="A90061"/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rgbClr val="A90061"/>
              </a:buClr>
              <a:defRPr/>
            </a:lvl2pPr>
            <a:lvl3pPr>
              <a:buClr>
                <a:srgbClr val="A90061"/>
              </a:buClr>
              <a:defRPr/>
            </a:lvl3pPr>
            <a:lvl4pPr>
              <a:buClr>
                <a:srgbClr val="A90061"/>
              </a:buClr>
              <a:defRPr/>
            </a:lvl4pPr>
          </a:lstStyle>
          <a:p>
            <a:pPr marL="316800" lvl="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</a:pPr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A9006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ende 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31"/>
          <p:cNvSpPr>
            <a:spLocks noGrp="1"/>
          </p:cNvSpPr>
          <p:nvPr>
            <p:ph type="pic" sz="quarter" idx="23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 descr="Placeholder_Color_Tertiary"/>
          <p:cNvSpPr/>
          <p:nvPr userDrawn="1"/>
        </p:nvSpPr>
        <p:spPr bwMode="auto">
          <a:xfrm>
            <a:off x="6100080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14600"/>
            <a:ext cx="5000314" cy="3627000"/>
          </a:xfrm>
        </p:spPr>
        <p:txBody>
          <a:bodyPr/>
          <a:lstStyle>
            <a:lvl1pPr marL="40575" indent="0">
              <a:buClr>
                <a:srgbClr val="FFFFFF"/>
              </a:buClr>
              <a:buFontTx/>
              <a:buNone/>
              <a:defRPr sz="2000" baseline="0">
                <a:solidFill>
                  <a:schemeClr val="bg1"/>
                </a:solidFill>
                <a:latin typeface="Verdana" pitchFamily="34" charset="0"/>
              </a:defRPr>
            </a:lvl1pPr>
            <a:lvl2pPr marL="631825" indent="-6318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315913" indent="-31591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746125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nl-NL" noProof="0" dirty="0"/>
              <a:t>Klik om tekst toe te voegen</a:t>
            </a:r>
          </a:p>
          <a:p>
            <a:pPr marL="316800" lvl="0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</p:txBody>
      </p:sp>
      <p:sp>
        <p:nvSpPr>
          <p:cNvPr id="6" name="Tijdelijke aanduiding voor datum 13"/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14"/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15"/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_Tertiary"/>
          <p:cNvSpPr/>
          <p:nvPr userDrawn="1"/>
        </p:nvSpPr>
        <p:spPr bwMode="auto">
          <a:xfrm>
            <a:off x="6100080" y="0"/>
            <a:ext cx="6115200" cy="6872400"/>
          </a:xfrm>
          <a:prstGeom prst="rect">
            <a:avLst/>
          </a:prstGeom>
          <a:solidFill>
            <a:srgbClr val="A900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200" y="2514600"/>
            <a:ext cx="5000314" cy="3627000"/>
          </a:xfrm>
        </p:spPr>
        <p:txBody>
          <a:bodyPr>
            <a:normAutofit/>
          </a:bodyPr>
          <a:lstStyle>
            <a:lvl1pPr marL="405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Verdana" panose="020B0604030504040204" pitchFamily="34" charset="0"/>
              <a:buNone/>
              <a:defRPr lang="nl-NL" sz="2000" kern="1200" baseline="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buSzPct val="80000"/>
            </a:pPr>
            <a:r>
              <a:rPr lang="nl-NL" noProof="0" dirty="0"/>
              <a:t>Klik om tekst toe te voegen</a:t>
            </a:r>
          </a:p>
          <a:p>
            <a:pPr marL="316800" lvl="0" indent="-276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ct val="80000"/>
              <a:buFont typeface="Verdana" panose="020B0604030504040204" pitchFamily="34" charset="0"/>
              <a:buChar char="–"/>
            </a:pPr>
            <a:r>
              <a:rPr lang="nl-NL" dirty="0"/>
              <a:t>Tweede niveau</a:t>
            </a:r>
          </a:p>
        </p:txBody>
      </p:sp>
      <p:sp>
        <p:nvSpPr>
          <p:cNvPr id="6" name="Tijdelijke aanduiding voor datum 13"/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14"/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15"/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3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5" r:id="rId2"/>
    <p:sldLayoutId id="2147483726" r:id="rId3"/>
    <p:sldLayoutId id="2147483771" r:id="rId4"/>
    <p:sldLayoutId id="2147483772" r:id="rId5"/>
    <p:sldLayoutId id="2147483702" r:id="rId6"/>
    <p:sldLayoutId id="2147483652" r:id="rId7"/>
    <p:sldLayoutId id="2147483763" r:id="rId8"/>
    <p:sldLayoutId id="2147483764" r:id="rId9"/>
    <p:sldLayoutId id="2147483775" r:id="rId10"/>
    <p:sldLayoutId id="2147483776" r:id="rId11"/>
    <p:sldLayoutId id="2147483777" r:id="rId12"/>
    <p:sldLayoutId id="214748377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None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91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73" r:id="rId4"/>
    <p:sldLayoutId id="2147483774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None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png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tiff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certifiedanalytics.org/exam-resources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cid:ii_ldbqcqrh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12074-EC98-4620-BA8A-4931F3FF9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00" y="3699560"/>
            <a:ext cx="5004000" cy="1752300"/>
          </a:xfrm>
        </p:spPr>
        <p:txBody>
          <a:bodyPr anchor="b">
            <a:normAutofit/>
          </a:bodyPr>
          <a:lstStyle/>
          <a:p>
            <a:r>
              <a:rPr lang="uk-UA" b="1" dirty="0"/>
              <a:t>Інструменти аналізу даних в аудиті</a:t>
            </a:r>
            <a:endParaRPr lang="nl-NL" b="1" dirty="0"/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BFD2E810-65AF-4A68-9132-474415062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00" y="5415136"/>
            <a:ext cx="5004000" cy="680864"/>
          </a:xfrm>
        </p:spPr>
        <p:txBody>
          <a:bodyPr>
            <a:normAutofit/>
          </a:bodyPr>
          <a:lstStyle/>
          <a:p>
            <a:r>
              <a:rPr lang="uk-UA" i="1" dirty="0"/>
              <a:t>Червень</a:t>
            </a:r>
            <a:r>
              <a:rPr lang="en-US" i="1" dirty="0"/>
              <a:t> 2025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5" b="93082" l="2498" r="97002">
                        <a14:foregroundMark x1="6744" y1="36164" x2="6245" y2="38365"/>
                        <a14:foregroundMark x1="6411" y1="38365" x2="6245" y2="66981"/>
                        <a14:foregroundMark x1="6328" y1="67296" x2="16403" y2="67925"/>
                        <a14:foregroundMark x1="16403" y1="67925" x2="16736" y2="56289"/>
                        <a14:foregroundMark x1="16570" y1="55660" x2="21066" y2="55660"/>
                        <a14:foregroundMark x1="21066" y1="55660" x2="21066" y2="71698"/>
                        <a14:foregroundMark x1="20983" y1="72642" x2="18651" y2="72642"/>
                        <a14:foregroundMark x1="18568" y1="73270" x2="18734" y2="78302"/>
                        <a14:foregroundMark x1="18818" y1="78302" x2="25146" y2="79245"/>
                        <a14:foregroundMark x1="25312" y1="79245" x2="26228" y2="72956"/>
                        <a14:foregroundMark x1="26062" y1="73270" x2="30308" y2="73899"/>
                        <a14:foregroundMark x1="30558" y1="73899" x2="30724" y2="53145"/>
                        <a14:foregroundMark x1="30808" y1="54717" x2="38052" y2="53774"/>
                        <a14:foregroundMark x1="38301" y1="53774" x2="38301" y2="16038"/>
                        <a14:foregroundMark x1="38301" y1="16352" x2="26311" y2="15409"/>
                        <a14:foregroundMark x1="26395" y1="16038" x2="26145" y2="54088"/>
                        <a14:foregroundMark x1="26311" y1="54403" x2="30724" y2="54717"/>
                        <a14:foregroundMark x1="15487" y1="29874" x2="15237" y2="54088"/>
                        <a14:foregroundMark x1="58451" y1="38050" x2="58451" y2="76730"/>
                        <a14:foregroundMark x1="58618" y1="76415" x2="73439" y2="76730"/>
                        <a14:foregroundMark x1="73605" y1="75786" x2="73689" y2="44969"/>
                        <a14:foregroundMark x1="73938" y1="45912" x2="78185" y2="45912"/>
                        <a14:foregroundMark x1="78102" y1="46541" x2="78268" y2="60692"/>
                        <a14:foregroundMark x1="78268" y1="60063" x2="84097" y2="60377"/>
                        <a14:foregroundMark x1="83597" y1="60692" x2="83430" y2="73270"/>
                        <a14:foregroundMark x1="83597" y1="74214" x2="92756" y2="74214"/>
                        <a14:foregroundMark x1="93006" y1="74214" x2="93256" y2="43396"/>
                        <a14:foregroundMark x1="93256" y1="43082" x2="84180" y2="41195"/>
                        <a14:foregroundMark x1="84097" y1="41195" x2="83680" y2="37736"/>
                        <a14:foregroundMark x1="83764" y1="38679" x2="79600" y2="38679"/>
                        <a14:foregroundMark x1="78934" y1="36792" x2="79184" y2="21698"/>
                        <a14:foregroundMark x1="78601" y1="21069" x2="69525" y2="20126"/>
                        <a14:foregroundMark x1="69525" y1="21384" x2="69442" y2="44969"/>
                        <a14:foregroundMark x1="69525" y1="44969" x2="73605" y2="45912"/>
                        <a14:foregroundMark x1="72939" y1="40566" x2="78351" y2="37736"/>
                        <a14:foregroundMark x1="69276" y1="36478" x2="58784" y2="36792"/>
                        <a14:backgroundMark x1="23147" y1="30818" x2="23147" y2="43711"/>
                        <a14:backgroundMark x1="80183" y1="36792" x2="82348" y2="28302"/>
                        <a14:backgroundMark x1="83597" y1="37107" x2="84180" y2="37107"/>
                        <a14:backgroundMark x1="84013" y1="37736" x2="84430" y2="39623"/>
                        <a14:backgroundMark x1="84263" y1="39937" x2="84513" y2="3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0" y="1535502"/>
            <a:ext cx="10558024" cy="2795546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156153A3-1800-4350-8161-6B12737CE3C5}"/>
              </a:ext>
            </a:extLst>
          </p:cNvPr>
          <p:cNvSpPr txBox="1">
            <a:spLocks/>
          </p:cNvSpPr>
          <p:nvPr/>
        </p:nvSpPr>
        <p:spPr>
          <a:xfrm>
            <a:off x="213360" y="6141720"/>
            <a:ext cx="5004000" cy="389360"/>
          </a:xfrm>
          <a:prstGeom prst="rect">
            <a:avLst/>
          </a:prstGeom>
        </p:spPr>
        <p:txBody>
          <a:bodyPr vert="horz" lIns="11880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89A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Brenda van den Berg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89A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Sophie van Lotringen</a:t>
            </a:r>
          </a:p>
        </p:txBody>
      </p:sp>
    </p:spTree>
    <p:extLst>
      <p:ext uri="{BB962C8B-B14F-4D97-AF65-F5344CB8AC3E}">
        <p14:creationId xmlns:p14="http://schemas.microsoft.com/office/powerpoint/2010/main" val="408902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Права та обов'язки щодо прийняття рішень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Хто несе відповідальність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Стратегічне узгодження та можливості динамічної бізнес-аналітики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підтримує аналітика бізнес-стратегії, і навпаки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впливом та змінами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заохочується аналітика і чи демонструється її цінність?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здійснюється управління очікуваннями і чи пом'якшуються опір?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110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553200" y="1450756"/>
            <a:ext cx="5004000" cy="2336400"/>
          </a:xfrm>
        </p:spPr>
        <p:txBody>
          <a:bodyPr>
            <a:normAutofit/>
          </a:bodyPr>
          <a:lstStyle/>
          <a:p>
            <a:r>
              <a:rPr lang="uk-UA" sz="3200" dirty="0" err="1"/>
              <a:t>Агрофонди</a:t>
            </a:r>
            <a:endParaRPr lang="nl-NL" sz="3200" dirty="0"/>
          </a:p>
        </p:txBody>
      </p:sp>
      <p:pic>
        <p:nvPicPr>
          <p:cNvPr id="8" name="Tijdelijke aanduiding voor afbeelding 7" descr="Afbeelding met gras, buiten, landbouwmachine, veld&#10;&#10;Automatisch gegenereerde beschrijving">
            <a:extLst>
              <a:ext uri="{FF2B5EF4-FFF2-40B4-BE49-F238E27FC236}">
                <a16:creationId xmlns:a16="http://schemas.microsoft.com/office/drawing/2014/main" id="{3FA6F653-1BBD-47AD-AD07-ED207E4DA54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20394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99587B-76FE-3622-44B0-88C83A2B3C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8629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716FE-0F8B-4E85-9DFE-9F8A57C1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 dirty="0">
                <a:solidFill>
                  <a:srgbClr val="42145F"/>
                </a:solidFill>
              </a:rPr>
              <a:t>Контекст</a:t>
            </a:r>
            <a:endParaRPr lang="nl-NL" sz="2600" dirty="0">
              <a:solidFill>
                <a:srgbClr val="42145F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C8C981-CD00-4446-A13F-1771C82DB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CA005D"/>
              </a:buClr>
            </a:pPr>
            <a:r>
              <a:rPr lang="uk-UA" sz="1800" dirty="0"/>
              <a:t>Європейські фермери отримують кошти на утримання (громадських) пасовищних ділянок</a:t>
            </a:r>
          </a:p>
          <a:p>
            <a:pPr>
              <a:buClr>
                <a:srgbClr val="CA005D"/>
              </a:buClr>
            </a:pPr>
            <a:r>
              <a:rPr lang="uk-UA" sz="1800" dirty="0"/>
              <a:t>До 2022 року: 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Близько 20 000 ділянок щороку перевірятимуться за допомогою супутникових знімків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Іноді навіть відвідують на місці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Лише 300 ділянок класифікуються як «не в порядку» або «можливо не в порядку»</a:t>
            </a:r>
          </a:p>
          <a:p>
            <a:pPr lvl="1">
              <a:buClr>
                <a:srgbClr val="CA005D"/>
              </a:buClr>
            </a:pPr>
            <a:endParaRPr lang="uk-UA" sz="1400" dirty="0"/>
          </a:p>
          <a:p>
            <a:pPr>
              <a:buClr>
                <a:srgbClr val="CA005D"/>
              </a:buClr>
            </a:pPr>
            <a:r>
              <a:rPr lang="uk-UA" sz="1800" dirty="0"/>
              <a:t>Мета: використання «зеленого індексу “* для визначення ділянок ”високого ризику</a:t>
            </a:r>
            <a:endParaRPr lang="nl-NL" sz="1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C386143-C064-4FC1-8603-456839E4D77B}"/>
              </a:ext>
            </a:extLst>
          </p:cNvPr>
          <p:cNvSpPr txBox="1"/>
          <p:nvPr/>
        </p:nvSpPr>
        <p:spPr>
          <a:xfrm>
            <a:off x="7303168" y="6415933"/>
            <a:ext cx="488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i="0" u="none" strike="noStrike" baseline="0" dirty="0">
                <a:solidFill>
                  <a:srgbClr val="000000"/>
                </a:solidFill>
                <a:latin typeface="Open Sans" panose="020B0604020202020204" pitchFamily="34" charset="0"/>
              </a:rPr>
              <a:t>*</a:t>
            </a:r>
            <a:r>
              <a:rPr lang="en-US" sz="1050" i="0" u="none" strike="noStrike" baseline="0" dirty="0" err="1">
                <a:solidFill>
                  <a:srgbClr val="000000"/>
                </a:solidFill>
                <a:latin typeface="Open Sans" panose="020B0604020202020204" pitchFamily="34" charset="0"/>
              </a:rPr>
              <a:t>Andreatta</a:t>
            </a:r>
            <a:r>
              <a:rPr lang="en-US" sz="1050" i="0" u="none" strike="noStrike" baseline="0" dirty="0">
                <a:solidFill>
                  <a:srgbClr val="000000"/>
                </a:solidFill>
                <a:latin typeface="Open Sans" panose="020B0604020202020204" pitchFamily="34" charset="0"/>
              </a:rPr>
              <a:t> </a:t>
            </a:r>
            <a:r>
              <a:rPr lang="en-US" sz="1050" i="1" u="none" strike="noStrike" baseline="0" dirty="0">
                <a:solidFill>
                  <a:srgbClr val="000000"/>
                </a:solidFill>
                <a:latin typeface="Open Sans" panose="020B0604020202020204" pitchFamily="34" charset="0"/>
              </a:rPr>
              <a:t>et al</a:t>
            </a:r>
            <a:r>
              <a:rPr lang="en-US" sz="1050" i="0" u="none" strike="noStrike" baseline="0" dirty="0">
                <a:solidFill>
                  <a:srgbClr val="000000"/>
                </a:solidFill>
                <a:latin typeface="Open Sans" panose="020B0604020202020204" pitchFamily="34" charset="0"/>
              </a:rPr>
              <a:t>., ‘Detection of grassland mowing frequency using time series of vegetation indices from Sentinel-2 imagery’ 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3502007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FA0733-07C7-4E4A-AF5F-9E962AF9EE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102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13D621-56A5-49C1-80F6-962BAF0F9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1" t="15781" r="562" b="34017"/>
          <a:stretch/>
        </p:blipFill>
        <p:spPr>
          <a:xfrm>
            <a:off x="-58153" y="0"/>
            <a:ext cx="1230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3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7BA9E6-4EAF-4166-A9C3-AE4FF57484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103</a:t>
            </a:fld>
            <a:endParaRPr lang="nl-NL" dirty="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6B6A72A-202E-42CE-8C0F-F1FDA60F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00" y="693731"/>
            <a:ext cx="4702649" cy="42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1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7EF9EC-B48F-C33A-D58C-28EC2CC97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4" y="633196"/>
            <a:ext cx="7455477" cy="5591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ABE851-4AA7-53C8-B6DF-363A2A927974}"/>
              </a:ext>
            </a:extLst>
          </p:cNvPr>
          <p:cNvSpPr/>
          <p:nvPr/>
        </p:nvSpPr>
        <p:spPr>
          <a:xfrm>
            <a:off x="4170219" y="1030525"/>
            <a:ext cx="2694709" cy="1662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A7BBD1A0-9D4C-4D2D-BDFC-92B52630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262" y="1679863"/>
            <a:ext cx="3579587" cy="3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417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266E6D-AE44-4B7C-964A-59B72357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6EB-CB19-453E-9CC8-0DAF45777058}" type="slidenum">
              <a:rPr lang="nl-NL" smtClean="0"/>
              <a:t>105</a:t>
            </a:fld>
            <a:endParaRPr lang="nl-NL"/>
          </a:p>
        </p:txBody>
      </p:sp>
      <p:pic>
        <p:nvPicPr>
          <p:cNvPr id="7" name="Picture 2" descr="Voorbeeld van afbeelding">
            <a:extLst>
              <a:ext uri="{FF2B5EF4-FFF2-40B4-BE49-F238E27FC236}">
                <a16:creationId xmlns:a16="http://schemas.microsoft.com/office/drawing/2014/main" id="{19130691-20AB-4BC9-B090-2A61A030A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0366" r="9830" b="10127"/>
          <a:stretch/>
        </p:blipFill>
        <p:spPr bwMode="auto">
          <a:xfrm>
            <a:off x="2357845" y="1867989"/>
            <a:ext cx="6903720" cy="49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4D46F91-43A3-4B01-8C17-FE4C0DB5D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03" y="1908330"/>
            <a:ext cx="1246683" cy="351039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0EA2B33-59A2-4ECA-A996-CD2C87B8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37" y="653142"/>
            <a:ext cx="1246683" cy="3510397"/>
          </a:xfrm>
          <a:prstGeom prst="rect">
            <a:avLst/>
          </a:prstGeom>
        </p:spPr>
      </p:pic>
      <p:pic>
        <p:nvPicPr>
          <p:cNvPr id="12" name="Afbeelding 11" descr="Afbeelding met buiten, bewolkt, wolken, vliegtuig&#10;&#10;Automatisch gegenereerde beschrijving">
            <a:extLst>
              <a:ext uri="{FF2B5EF4-FFF2-40B4-BE49-F238E27FC236}">
                <a16:creationId xmlns:a16="http://schemas.microsoft.com/office/drawing/2014/main" id="{F14B5F16-BE0C-43C2-9D82-CD84EB3D1C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1481" r="22572"/>
          <a:stretch/>
        </p:blipFill>
        <p:spPr>
          <a:xfrm rot="16200000">
            <a:off x="4012761" y="2092343"/>
            <a:ext cx="3510399" cy="1363517"/>
          </a:xfrm>
          <a:prstGeom prst="rect">
            <a:avLst/>
          </a:prstGeom>
        </p:spPr>
      </p:pic>
      <p:pic>
        <p:nvPicPr>
          <p:cNvPr id="13" name="Afbeelding 12" descr="Afbeelding met buiten, bewolkt, wolken, vliegtuig&#10;&#10;Automatisch gegenereerde beschrijving">
            <a:extLst>
              <a:ext uri="{FF2B5EF4-FFF2-40B4-BE49-F238E27FC236}">
                <a16:creationId xmlns:a16="http://schemas.microsoft.com/office/drawing/2014/main" id="{B595A382-C125-4C7D-BDBD-8EA489F1B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5" t="71482" r="153"/>
          <a:stretch/>
        </p:blipFill>
        <p:spPr>
          <a:xfrm rot="5400000">
            <a:off x="5702561" y="2405855"/>
            <a:ext cx="3510396" cy="1363516"/>
          </a:xfrm>
          <a:prstGeom prst="rect">
            <a:avLst/>
          </a:prstGeom>
        </p:spPr>
      </p:pic>
      <p:pic>
        <p:nvPicPr>
          <p:cNvPr id="14" name="Afbeelding 13" descr="Afbeelding met buiten, bewolkt, wolken, vliegtuig&#10;&#10;Automatisch gegenereerde beschrijving">
            <a:extLst>
              <a:ext uri="{FF2B5EF4-FFF2-40B4-BE49-F238E27FC236}">
                <a16:creationId xmlns:a16="http://schemas.microsoft.com/office/drawing/2014/main" id="{C2110D09-3EBD-46EE-BD29-02D93DC88F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5" t="26579"/>
          <a:stretch/>
        </p:blipFill>
        <p:spPr>
          <a:xfrm>
            <a:off x="8540052" y="1730828"/>
            <a:ext cx="1246683" cy="35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716FE-0F8B-4E85-9DFE-9F8A57C1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 dirty="0">
                <a:solidFill>
                  <a:srgbClr val="42145F"/>
                </a:solidFill>
              </a:rPr>
              <a:t>Результати</a:t>
            </a:r>
            <a:endParaRPr lang="nl-NL" sz="2600" dirty="0">
              <a:solidFill>
                <a:srgbClr val="42145F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C8C981-CD00-4446-A13F-1771C82DB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dirty="0"/>
              <a:t>Прогнозування</a:t>
            </a:r>
            <a:endParaRPr lang="nl-NL" sz="1800" b="1" dirty="0"/>
          </a:p>
          <a:p>
            <a:pPr>
              <a:buClr>
                <a:srgbClr val="CA005D"/>
              </a:buClr>
            </a:pPr>
            <a:r>
              <a:rPr lang="uk-UA" sz="1800" dirty="0"/>
              <a:t>Більш ефективний і суворий метод відбору зразків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Від ручного до автоматичного контролю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Від вибірки в 20 000 до необмеженої вибірки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Затверджено ЄС</a:t>
            </a:r>
            <a:br>
              <a:rPr lang="nl-NL" sz="1400" dirty="0"/>
            </a:br>
            <a:endParaRPr lang="nl-NL" sz="1400" dirty="0"/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45204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571200" y="2732442"/>
            <a:ext cx="5000314" cy="3409158"/>
          </a:xfrm>
        </p:spPr>
        <p:txBody>
          <a:bodyPr/>
          <a:lstStyle/>
          <a:p>
            <a:r>
              <a:rPr lang="uk-UA" sz="2800" dirty="0"/>
              <a:t>Питання</a:t>
            </a:r>
            <a:r>
              <a:rPr lang="nl-NL" sz="2800" dirty="0"/>
              <a:t>?</a:t>
            </a:r>
          </a:p>
          <a:p>
            <a:pPr algn="ctr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583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12F788-B74C-4E67-AAF4-456714A536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3587AF"/>
                </a:solidFill>
              </a:rPr>
              <a:t>Команда аналітиків</a:t>
            </a:r>
            <a:endParaRPr lang="nl-NL" b="1" dirty="0">
              <a:solidFill>
                <a:srgbClr val="3587A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Виконання в консультації з головним бухгалтером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Забезпечення якості даних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Ретельна обробка даних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Збереження аудиторського «сліду»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Ведення документації та мета-даних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522111-EC88-472A-9288-A97FB4A52F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3587AF"/>
                </a:solidFill>
              </a:rPr>
              <a:t>Головний бухгалтер</a:t>
            </a:r>
            <a:endParaRPr lang="nl-NL" b="1" dirty="0">
              <a:solidFill>
                <a:srgbClr val="3587A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Розгорнення аналізу даних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Володіння знаннями про аналіз даних контрольних заходів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Ретельна обробка даних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Подальші дії та висновки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1"/>
                </a:solidFill>
              </a:rPr>
              <a:t>Включення документацію у файл, як описано в нормах контролю якості даних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D741BD-3410-4F65-B7C5-AA8C39F2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18963"/>
            <a:ext cx="10923588" cy="94804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3587AF"/>
                </a:solidFill>
              </a:rPr>
              <a:t>Спільна відповідальність</a:t>
            </a:r>
            <a:endParaRPr lang="nl-NL" dirty="0">
              <a:solidFill>
                <a:srgbClr val="3587AF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B6FD1F-00D0-48DC-8AE7-CC5D5C55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20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F5B52F-E2C2-459F-ACDF-9A4E72FF6F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EF3D6-A04B-4476-B04F-825FB6CC7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C472AA-C17F-493A-B8FF-0870C22ABD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82C34B-F7C4-43B7-8EBC-27289C9C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60" y="578694"/>
            <a:ext cx="8107149" cy="57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6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Права та обов'язки щодо прийняття рішень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Хто несе відповідальність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Стратегічне узгодження та можливості динамічної бізнес-аналітики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підтримує аналітика бізнес-стратегії, і навпаки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Управління впливом та змінами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заохочується аналітика і чи демонструється її цінність?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здійснюється управління очікуваннями і чи пом'якшуються опір?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14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3965A-17D5-47F2-B94A-F7004DAC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«Push </a:t>
            </a:r>
            <a:r>
              <a:rPr lang="nl-NL" dirty="0" err="1"/>
              <a:t>left</a:t>
            </a:r>
            <a:r>
              <a:rPr lang="nl-NL" dirty="0"/>
              <a:t>» </a:t>
            </a:r>
            <a:r>
              <a:rPr lang="uk-UA" dirty="0"/>
              <a:t>та </a:t>
            </a:r>
            <a:r>
              <a:rPr lang="uk-UA" dirty="0" err="1"/>
              <a:t>датамарафон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A5A0E2-6A47-4359-A438-EF490F399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6282635" cy="3931928"/>
          </a:xfrm>
        </p:spPr>
        <p:txBody>
          <a:bodyPr>
            <a:normAutofit/>
          </a:bodyPr>
          <a:lstStyle/>
          <a:p>
            <a:r>
              <a:rPr lang="uk-UA" sz="2000" dirty="0"/>
              <a:t>Спільний «аудит за запитом»</a:t>
            </a:r>
            <a:br>
              <a:rPr lang="nl-NL" sz="2000" dirty="0"/>
            </a:br>
            <a:endParaRPr lang="nl-NL" sz="2000" dirty="0"/>
          </a:p>
          <a:p>
            <a:r>
              <a:rPr lang="uk-UA" sz="2000" dirty="0"/>
              <a:t>Проект(</a:t>
            </a:r>
            <a:r>
              <a:rPr lang="uk-UA" sz="2000" dirty="0" err="1"/>
              <a:t>и</a:t>
            </a:r>
            <a:r>
              <a:rPr lang="uk-UA" sz="2000" dirty="0"/>
              <a:t>) у відділі/департаменті</a:t>
            </a:r>
          </a:p>
          <a:p>
            <a:r>
              <a:rPr lang="uk-UA" sz="2000" dirty="0"/>
              <a:t>Члени команди як з </a:t>
            </a:r>
            <a:r>
              <a:rPr lang="nl-NL" sz="2000" dirty="0"/>
              <a:t>CGAS, </a:t>
            </a:r>
            <a:r>
              <a:rPr lang="uk-UA" sz="2000" dirty="0"/>
              <a:t>так і з департаменту</a:t>
            </a:r>
          </a:p>
          <a:p>
            <a:r>
              <a:rPr lang="uk-UA" sz="2000" dirty="0"/>
              <a:t>Питання, які ставить департамент</a:t>
            </a:r>
          </a:p>
          <a:p>
            <a:r>
              <a:rPr lang="uk-UA" sz="2000" dirty="0"/>
              <a:t>Бажано: в середовищі даних департаменту</a:t>
            </a:r>
            <a:endParaRPr lang="nl-NL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6A3E58F-B96F-4516-8284-28E6BA11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76" y="2166731"/>
            <a:ext cx="5043524" cy="43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>
            <a:normAutofit/>
          </a:bodyPr>
          <a:lstStyle/>
          <a:p>
            <a:r>
              <a:rPr lang="uk-UA" dirty="0"/>
              <a:t>Технології</a:t>
            </a:r>
            <a:endParaRPr lang="nl-NL" dirty="0"/>
          </a:p>
        </p:txBody>
      </p:sp>
      <p:pic>
        <p:nvPicPr>
          <p:cNvPr id="3" name="Picture 2" descr="A person and person working on a diagram&#10;&#10;AI-generated content may be incorrect.">
            <a:extLst>
              <a:ext uri="{FF2B5EF4-FFF2-40B4-BE49-F238E27FC236}">
                <a16:creationId xmlns:a16="http://schemas.microsoft.com/office/drawing/2014/main" id="{E9206192-016F-028E-8EC8-8CF8D55D9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9" y="2024063"/>
            <a:ext cx="5767941" cy="32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Технології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даними та інтеграція систем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існує механізм для пошуку, інтеграції та перевірки даних (наприклад,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ETL)?</a:t>
            </a:r>
            <a:br>
              <a:rPr lang="en-US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звітування та візуалізації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виявлення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Здатність аналізувати (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напів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)структуровані та неструктуровані дані?</a:t>
            </a:r>
            <a:endParaRPr lang="en-US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Технології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даними та інтеграція систем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існує механізм для пошуку, інтеграції та перевірки даних (наприклад,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ETL)?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звітування та візуалізації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виявлення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Здатність аналізувати (</a:t>
            </a:r>
            <a:r>
              <a:rPr lang="uk-UA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напів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)структуровані та неструктуровані дані?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67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28214" r="-8019" b="-542"/>
          <a:stretch/>
        </p:blipFill>
        <p:spPr>
          <a:xfrm>
            <a:off x="0" y="-1638300"/>
            <a:ext cx="13392150" cy="9686146"/>
          </a:xfrm>
        </p:spPr>
      </p:pic>
    </p:spTree>
    <p:extLst>
      <p:ext uri="{BB962C8B-B14F-4D97-AF65-F5344CB8AC3E}">
        <p14:creationId xmlns:p14="http://schemas.microsoft.com/office/powerpoint/2010/main" val="205904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101288"/>
            <a:ext cx="10923588" cy="948047"/>
          </a:xfrm>
        </p:spPr>
        <p:txBody>
          <a:bodyPr/>
          <a:lstStyle/>
          <a:p>
            <a:r>
              <a:rPr lang="uk-UA" dirty="0">
                <a:solidFill>
                  <a:srgbClr val="3587AF"/>
                </a:solidFill>
              </a:rPr>
              <a:t>Аналітичний ландшафт</a:t>
            </a:r>
            <a:endParaRPr lang="nl-NL" dirty="0">
              <a:solidFill>
                <a:srgbClr val="3587AF"/>
              </a:solidFill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EF72FA-FAC5-490E-8F22-263D556A1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"/>
          <a:stretch/>
        </p:blipFill>
        <p:spPr>
          <a:xfrm>
            <a:off x="1268420" y="1371410"/>
            <a:ext cx="9598806" cy="47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5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933641"/>
            <a:ext cx="10923588" cy="948047"/>
          </a:xfrm>
        </p:spPr>
        <p:txBody>
          <a:bodyPr/>
          <a:lstStyle/>
          <a:p>
            <a:r>
              <a:rPr lang="uk-UA" dirty="0"/>
              <a:t>Хто ми</a:t>
            </a:r>
            <a:r>
              <a:rPr lang="nl-NL" dirty="0"/>
              <a:t>?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3F44E035-37CC-2344-875F-8DBFDE54D616}"/>
              </a:ext>
            </a:extLst>
          </p:cNvPr>
          <p:cNvSpPr txBox="1">
            <a:spLocks/>
          </p:cNvSpPr>
          <p:nvPr/>
        </p:nvSpPr>
        <p:spPr>
          <a:xfrm>
            <a:off x="381000" y="146864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  <a:p>
            <a:endParaRPr lang="nl-NL" sz="1800" dirty="0"/>
          </a:p>
          <a:p>
            <a:pPr marL="0" indent="0">
              <a:buNone/>
            </a:pPr>
            <a:r>
              <a:rPr lang="uk-UA" sz="1800" b="1" dirty="0"/>
              <a:t>Софі</a:t>
            </a:r>
            <a:r>
              <a:rPr lang="nl-NL" sz="1800" b="1" dirty="0"/>
              <a:t> </a:t>
            </a:r>
            <a:r>
              <a:rPr lang="uk-UA" sz="1800" b="1" dirty="0"/>
              <a:t>ван</a:t>
            </a:r>
            <a:r>
              <a:rPr lang="nl-NL" sz="1800" b="1" dirty="0"/>
              <a:t> </a:t>
            </a:r>
            <a:r>
              <a:rPr lang="uk-UA" sz="1800" b="1" dirty="0" err="1"/>
              <a:t>Лотрінген</a:t>
            </a:r>
            <a:endParaRPr lang="nl-NL" sz="1800" b="1" dirty="0"/>
          </a:p>
          <a:p>
            <a:r>
              <a:rPr lang="nl-NL" sz="1800" dirty="0" err="1"/>
              <a:t>Psychology</a:t>
            </a:r>
            <a:r>
              <a:rPr lang="nl-NL" sz="1800" dirty="0"/>
              <a:t> (BSc), Data </a:t>
            </a:r>
            <a:r>
              <a:rPr lang="nl-NL" sz="1800" dirty="0" err="1"/>
              <a:t>Science</a:t>
            </a:r>
            <a:r>
              <a:rPr lang="nl-NL" sz="1800" dirty="0"/>
              <a:t> (MSc) &amp; Marketing Analytics (MSc)</a:t>
            </a:r>
          </a:p>
          <a:p>
            <a:r>
              <a:rPr lang="nl-NL" sz="1800" dirty="0"/>
              <a:t>Expertise: Data </a:t>
            </a:r>
            <a:r>
              <a:rPr lang="nl-NL" sz="1800" dirty="0" err="1"/>
              <a:t>analytics</a:t>
            </a:r>
            <a:r>
              <a:rPr lang="nl-NL" sz="1800" dirty="0"/>
              <a:t>, Oracle</a:t>
            </a:r>
          </a:p>
          <a:p>
            <a:r>
              <a:rPr lang="nl-NL" sz="1800" dirty="0"/>
              <a:t>s.j.f.lotringen@minfin.nl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uk-UA" sz="1800" b="1" dirty="0"/>
              <a:t>Бренда</a:t>
            </a:r>
            <a:r>
              <a:rPr lang="nl-NL" sz="1800" b="1" dirty="0"/>
              <a:t> </a:t>
            </a:r>
            <a:r>
              <a:rPr lang="uk-UA" sz="1800" b="1" dirty="0"/>
              <a:t>ван</a:t>
            </a:r>
            <a:r>
              <a:rPr lang="nl-NL" sz="1800" b="1" dirty="0"/>
              <a:t> </a:t>
            </a:r>
            <a:r>
              <a:rPr lang="uk-UA" sz="1800" b="1" dirty="0" err="1"/>
              <a:t>ден</a:t>
            </a:r>
            <a:r>
              <a:rPr lang="nl-NL" sz="1800" b="1" dirty="0"/>
              <a:t> </a:t>
            </a:r>
            <a:r>
              <a:rPr lang="uk-UA" sz="1800" b="1" dirty="0"/>
              <a:t>Берг</a:t>
            </a:r>
            <a:endParaRPr lang="nl-NL" sz="1800" b="1" dirty="0"/>
          </a:p>
          <a:p>
            <a:r>
              <a:rPr lang="nl-NL" sz="1800" dirty="0"/>
              <a:t>Bio-</a:t>
            </a:r>
            <a:r>
              <a:rPr lang="nl-NL" sz="1800" dirty="0" err="1"/>
              <a:t>informatics</a:t>
            </a:r>
            <a:r>
              <a:rPr lang="nl-NL" sz="1800" dirty="0"/>
              <a:t>(BSc), Data </a:t>
            </a:r>
            <a:r>
              <a:rPr lang="nl-NL" sz="1800" dirty="0" err="1"/>
              <a:t>Science</a:t>
            </a:r>
            <a:r>
              <a:rPr lang="nl-NL" sz="1800" dirty="0"/>
              <a:t> &amp; Business Analytics</a:t>
            </a:r>
          </a:p>
          <a:p>
            <a:r>
              <a:rPr lang="nl-NL" sz="1800" dirty="0"/>
              <a:t>Expertise: Data </a:t>
            </a:r>
            <a:r>
              <a:rPr lang="nl-NL" sz="1800" dirty="0" err="1"/>
              <a:t>analytics</a:t>
            </a:r>
            <a:r>
              <a:rPr lang="nl-NL" sz="1800" dirty="0"/>
              <a:t>, SAP</a:t>
            </a:r>
          </a:p>
          <a:p>
            <a:r>
              <a:rPr lang="nl-NL" sz="1800" dirty="0"/>
              <a:t>b.berg@minfin.nl</a:t>
            </a:r>
          </a:p>
        </p:txBody>
      </p:sp>
      <p:pic>
        <p:nvPicPr>
          <p:cNvPr id="8" name="Afbeelding 6">
            <a:extLst>
              <a:ext uri="{FF2B5EF4-FFF2-40B4-BE49-F238E27FC236}">
                <a16:creationId xmlns:a16="http://schemas.microsoft.com/office/drawing/2014/main" id="{77D9B2FA-DBDE-12E7-4D34-E4376C97E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4" b="14914"/>
          <a:stretch/>
        </p:blipFill>
        <p:spPr>
          <a:xfrm>
            <a:off x="6553199" y="0"/>
            <a:ext cx="5586200" cy="2613794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AA206A8-C45B-5C10-C399-06B5D5A0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b="14872"/>
          <a:stretch/>
        </p:blipFill>
        <p:spPr>
          <a:xfrm rot="10800000">
            <a:off x="6672049" y="4299816"/>
            <a:ext cx="5467350" cy="2558184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Технології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даними та інтеграція систем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існує механізм для пошуку, інтеграції та перевірки даних (наприклад,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ETL)?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Технологія звітування та візуалізації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виявлення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Здатність аналізувати (</a:t>
            </a:r>
            <a:r>
              <a:rPr lang="uk-UA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напів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)структуровані та неструктуровані дані?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0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6C58B54-6A1E-455D-BE72-AE3B8ABFAD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6254" y="809452"/>
            <a:ext cx="11999491" cy="5591347"/>
          </a:xfrm>
        </p:spPr>
      </p:pic>
    </p:spTree>
    <p:extLst>
      <p:ext uri="{BB962C8B-B14F-4D97-AF65-F5344CB8AC3E}">
        <p14:creationId xmlns:p14="http://schemas.microsoft.com/office/powerpoint/2010/main" val="170299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591BC-0041-459F-93BB-2B0C6BF7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solidFill>
                  <a:srgbClr val="3587AF"/>
                </a:solidFill>
              </a:rPr>
              <a:t>WebApps</a:t>
            </a:r>
            <a:r>
              <a:rPr lang="nl-NL" dirty="0">
                <a:solidFill>
                  <a:srgbClr val="3587AF"/>
                </a:solidFill>
              </a:rPr>
              <a:t> </a:t>
            </a:r>
            <a:br>
              <a:rPr lang="nl-NL" dirty="0">
                <a:solidFill>
                  <a:srgbClr val="3587AF"/>
                </a:solidFill>
              </a:rPr>
            </a:br>
            <a:r>
              <a:rPr lang="nl-NL" dirty="0">
                <a:solidFill>
                  <a:srgbClr val="3587AF"/>
                </a:solidFill>
              </a:rPr>
              <a:t>platform</a:t>
            </a: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69B8E0D8-48B6-4A0F-9B57-6166E2FAC1B1}"/>
              </a:ext>
            </a:extLst>
          </p:cNvPr>
          <p:cNvGrpSpPr/>
          <p:nvPr/>
        </p:nvGrpSpPr>
        <p:grpSpPr>
          <a:xfrm>
            <a:off x="3250072" y="1480652"/>
            <a:ext cx="5691856" cy="4324835"/>
            <a:chOff x="5865144" y="1581718"/>
            <a:chExt cx="5691856" cy="4324835"/>
          </a:xfrm>
        </p:grpSpPr>
        <p:sp>
          <p:nvSpPr>
            <p:cNvPr id="29" name="Google Shape;561;p34">
              <a:extLst>
                <a:ext uri="{FF2B5EF4-FFF2-40B4-BE49-F238E27FC236}">
                  <a16:creationId xmlns:a16="http://schemas.microsoft.com/office/drawing/2014/main" id="{89FF6CB8-4C04-4766-B1BD-69BC983C3AF2}"/>
                </a:ext>
              </a:extLst>
            </p:cNvPr>
            <p:cNvSpPr/>
            <p:nvPr/>
          </p:nvSpPr>
          <p:spPr>
            <a:xfrm>
              <a:off x="5865144" y="1581718"/>
              <a:ext cx="5691856" cy="432483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184769"/>
            </a:solidFill>
            <a:ln w="19050" cap="flat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D079994B-1F7E-4F13-AA82-06181AB20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585"/>
            <a:stretch/>
          </p:blipFill>
          <p:spPr>
            <a:xfrm>
              <a:off x="6109970" y="1806150"/>
              <a:ext cx="5209624" cy="3245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02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591BC-0041-459F-93BB-2B0C6BF7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3587AF"/>
                </a:solidFill>
              </a:rPr>
              <a:t>WebApps</a:t>
            </a:r>
            <a:r>
              <a:rPr lang="nl-NL" dirty="0">
                <a:solidFill>
                  <a:srgbClr val="3587AF"/>
                </a:solidFill>
              </a:rPr>
              <a:t> </a:t>
            </a:r>
            <a:r>
              <a:rPr lang="uk-UA" dirty="0">
                <a:solidFill>
                  <a:srgbClr val="3587AF"/>
                </a:solidFill>
              </a:rPr>
              <a:t>платформа</a:t>
            </a:r>
            <a:endParaRPr lang="nl-NL" dirty="0">
              <a:solidFill>
                <a:srgbClr val="3587A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5B4EE9-869A-495F-9973-F208CBEB63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Інтерактивні додатки</a:t>
            </a:r>
            <a:endParaRPr lang="nl-NL" dirty="0"/>
          </a:p>
          <a:p>
            <a:endParaRPr lang="nl-NL" dirty="0"/>
          </a:p>
          <a:p>
            <a:r>
              <a:rPr lang="uk-UA" dirty="0"/>
              <a:t>Докер-контейнери:</a:t>
            </a:r>
            <a:endParaRPr lang="nl-NL" dirty="0"/>
          </a:p>
          <a:p>
            <a:pPr lvl="1"/>
            <a:r>
              <a:rPr lang="uk-UA" dirty="0"/>
              <a:t>Примусовий контроль версій</a:t>
            </a:r>
          </a:p>
          <a:p>
            <a:pPr lvl="1"/>
            <a:r>
              <a:rPr lang="uk-UA" dirty="0"/>
              <a:t>Гнучкий </a:t>
            </a:r>
          </a:p>
          <a:p>
            <a:pPr lvl="1"/>
            <a:r>
              <a:rPr lang="uk-UA" dirty="0"/>
              <a:t>Прихований</a:t>
            </a:r>
            <a:endParaRPr lang="nl-NL" dirty="0"/>
          </a:p>
          <a:p>
            <a:r>
              <a:rPr lang="uk-UA" dirty="0"/>
              <a:t>Приклади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Flux</a:t>
            </a:r>
          </a:p>
          <a:p>
            <a:pPr lvl="1"/>
            <a:r>
              <a:rPr lang="nl-NL" dirty="0"/>
              <a:t>Audits In Zicht</a:t>
            </a:r>
          </a:p>
          <a:p>
            <a:pPr lvl="1"/>
            <a:r>
              <a:rPr lang="nl-NL" dirty="0"/>
              <a:t>AD </a:t>
            </a:r>
            <a:r>
              <a:rPr lang="nl-NL" dirty="0" err="1"/>
              <a:t>WebApp</a:t>
            </a: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4281BC-CE86-44FB-B6F8-E22C986A5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4906">
            <a:off x="5827605" y="1263650"/>
            <a:ext cx="4214069" cy="19028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260133-2362-403C-997B-E0D11582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0356">
            <a:off x="5878729" y="4773337"/>
            <a:ext cx="4111822" cy="14480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A745F0-BF48-4EC4-89FE-C134FE561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8250">
            <a:off x="7376487" y="2757866"/>
            <a:ext cx="3870121" cy="20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83DC82B0-6341-4F34-BF7E-DC98F39C557C}"/>
              </a:ext>
            </a:extLst>
          </p:cNvPr>
          <p:cNvGrpSpPr/>
          <p:nvPr/>
        </p:nvGrpSpPr>
        <p:grpSpPr>
          <a:xfrm>
            <a:off x="526016" y="440357"/>
            <a:ext cx="4869416" cy="3154898"/>
            <a:chOff x="2126540" y="1220939"/>
            <a:chExt cx="8131703" cy="502132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C7316C8-4AC9-4BA9-BADD-538D0B008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914" y="2228939"/>
              <a:ext cx="5221271" cy="2687031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226D3EC-B3BC-4F71-8C2C-F62D5E2CE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759" y="4447795"/>
              <a:ext cx="1642080" cy="862093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B9B88AB-D0CC-4BD8-B661-276777D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466" y="2263597"/>
              <a:ext cx="678123" cy="622743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5AFE6B9-8DE2-49D1-9900-02C9223D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40" y="5100444"/>
              <a:ext cx="671418" cy="620502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FAC00D3-5A93-4C37-BF50-C378A0C43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834" y="3067558"/>
              <a:ext cx="812800" cy="812800"/>
            </a:xfrm>
            <a:prstGeom prst="rect">
              <a:avLst/>
            </a:prstGeom>
          </p:spPr>
        </p:pic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A6B048F-4486-4A0D-9EDC-3AA39A14E288}"/>
                </a:ext>
              </a:extLst>
            </p:cNvPr>
            <p:cNvGrpSpPr/>
            <p:nvPr/>
          </p:nvGrpSpPr>
          <p:grpSpPr>
            <a:xfrm>
              <a:off x="4741499" y="4982507"/>
              <a:ext cx="812800" cy="812800"/>
              <a:chOff x="4741499" y="4982507"/>
              <a:chExt cx="812800" cy="812800"/>
            </a:xfrm>
          </p:grpSpPr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89D0177B-BDEC-4B68-9A53-50EA92F83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598" y="5195446"/>
                <a:ext cx="427591" cy="427591"/>
              </a:xfrm>
              <a:prstGeom prst="rect">
                <a:avLst/>
              </a:prstGeom>
            </p:spPr>
          </p:pic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D4FC21B7-5EAB-471A-A1DD-94A57AA8D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1499" y="4982507"/>
                <a:ext cx="812800" cy="812800"/>
              </a:xfrm>
              <a:prstGeom prst="rect">
                <a:avLst/>
              </a:prstGeom>
            </p:spPr>
          </p:pic>
        </p:grp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31B5EE4B-20DF-47B8-8C9F-DF0BDCE85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493" y="1470650"/>
              <a:ext cx="1642080" cy="862093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6C87B21B-288A-42BC-A495-6F8DF2DA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8704" y="5060185"/>
              <a:ext cx="1090974" cy="657443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DFBBD06-241B-4202-8A0A-A2DC249B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721" y="3573426"/>
              <a:ext cx="324423" cy="324423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8D9CA9C-535C-43CB-A28D-D498BF88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185" y="3237308"/>
              <a:ext cx="937115" cy="937115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97F2F6A-EBA6-4113-A114-95DA7127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057" y="4752030"/>
              <a:ext cx="631573" cy="631573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0D8B88D-258A-4AA5-8170-589F527F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670" y="3074292"/>
              <a:ext cx="631573" cy="631573"/>
            </a:xfrm>
            <a:prstGeom prst="rect">
              <a:avLst/>
            </a:prstGeom>
          </p:spPr>
        </p:pic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A97949ED-5081-4047-B89D-3DA8C107A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3068" y="1569187"/>
              <a:ext cx="1032548" cy="6650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7E3B682C-7F95-4CE7-B836-194E3EA8B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0235" y="4524356"/>
              <a:ext cx="1032548" cy="6650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48F4A02D-1127-42B9-B94A-39E1D7A71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6104" y="5144349"/>
              <a:ext cx="1123574" cy="60791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66D410ED-5F48-4747-A77A-ADA0C265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670" y="1220939"/>
              <a:ext cx="671418" cy="620502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7747A50-363A-4D84-A929-9D1F0C7D0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925" y="4047008"/>
              <a:ext cx="170858" cy="157901"/>
            </a:xfrm>
            <a:prstGeom prst="rect">
              <a:avLst/>
            </a:prstGeom>
          </p:spPr>
        </p:pic>
        <p:pic>
          <p:nvPicPr>
            <p:cNvPr id="22" name="Picture 2" descr="Splunk down? Current outages and problems | Downdetector">
              <a:extLst>
                <a:ext uri="{FF2B5EF4-FFF2-40B4-BE49-F238E27FC236}">
                  <a16:creationId xmlns:a16="http://schemas.microsoft.com/office/drawing/2014/main" id="{0D2872C6-30E2-443B-BE13-834E56ED3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068" y="5774457"/>
              <a:ext cx="1546423" cy="46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DE8A24FB-C234-483D-BE52-3958C8C70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563" y="1645285"/>
              <a:ext cx="671418" cy="620502"/>
            </a:xfrm>
            <a:prstGeom prst="rect">
              <a:avLst/>
            </a:prstGeom>
          </p:spPr>
        </p:pic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85848CA2-2EB9-4802-A993-EFAD8EE88C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2581" y="3997974"/>
            <a:ext cx="8663011" cy="22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1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03AFF72-52F1-43E9-88B5-44E7C381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253" y="3186218"/>
            <a:ext cx="6290651" cy="3086351"/>
          </a:xfrm>
          <a:prstGeom prst="rect">
            <a:avLst/>
          </a:prstGeom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id="{A7A77489-33EE-4A83-9453-C321647779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Webapps</a:t>
            </a:r>
            <a:r>
              <a:rPr lang="nl-NL" dirty="0"/>
              <a:t> </a:t>
            </a:r>
            <a:r>
              <a:rPr lang="uk-UA" dirty="0"/>
              <a:t>створені для </a:t>
            </a:r>
            <a:r>
              <a:rPr lang="nl-NL" dirty="0"/>
              <a:t>IT </a:t>
            </a:r>
            <a:r>
              <a:rPr lang="uk-UA" dirty="0"/>
              <a:t>Аудиторів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BE3552E-6BCC-4BB5-8A37-B8EE3EA13D0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474561" y="1333248"/>
            <a:ext cx="6290653" cy="3086352"/>
          </a:xfrm>
        </p:spPr>
      </p:pic>
    </p:spTree>
    <p:extLst>
      <p:ext uri="{BB962C8B-B14F-4D97-AF65-F5344CB8AC3E}">
        <p14:creationId xmlns:p14="http://schemas.microsoft.com/office/powerpoint/2010/main" val="24253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Технології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даними та інтеграція систем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існує механізм для пошуку, інтеграції та перевірки даних (наприклад,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ETL)?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Технологія звітування та візуалізації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Технологія виявлення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Здатність аналізувати (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напів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)структуровані та неструктуровані дані?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8AB215-8461-40C6-BC83-3384A2EC16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456413"/>
            <a:ext cx="5003800" cy="375083"/>
          </a:xfrm>
          <a:noFill/>
          <a:ln w="28575">
            <a:noFill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 </a:t>
            </a:r>
            <a:r>
              <a:rPr lang="nl-NL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tooling</a:t>
            </a:r>
            <a:r>
              <a:rPr lang="nl-NL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types of </a:t>
            </a:r>
            <a:r>
              <a:rPr lang="nl-NL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tooling</a:t>
            </a:r>
            <a:endParaRPr lang="nl-NL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3CA398-5495-4C08-BBD3-8235F35CE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747590"/>
            <a:ext cx="2155059" cy="895118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04D45A-9187-4C26-ACE0-2319842F96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4543" y="4642708"/>
            <a:ext cx="2301696" cy="916511"/>
          </a:xfrm>
          <a:prstGeom prst="rect">
            <a:avLst/>
          </a:prstGeom>
        </p:spPr>
      </p:pic>
      <p:pic>
        <p:nvPicPr>
          <p:cNvPr id="8" name="Afbeelding 7" descr="RStudio-Ball.png">
            <a:extLst>
              <a:ext uri="{FF2B5EF4-FFF2-40B4-BE49-F238E27FC236}">
                <a16:creationId xmlns:a16="http://schemas.microsoft.com/office/drawing/2014/main" id="{A5024AEB-B025-40F0-98BD-654BB7D594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3810" y="1176997"/>
            <a:ext cx="930408" cy="9304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BBA267-6C3F-4690-B063-F987B4066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350" y="1803490"/>
            <a:ext cx="2111121" cy="1518143"/>
          </a:xfrm>
          <a:prstGeom prst="rect">
            <a:avLst/>
          </a:prstGeom>
        </p:spPr>
      </p:pic>
      <p:pic>
        <p:nvPicPr>
          <p:cNvPr id="5122" name="Picture 2" descr="Python Logo, symbol, meaning, history, PNG, brand">
            <a:extLst>
              <a:ext uri="{FF2B5EF4-FFF2-40B4-BE49-F238E27FC236}">
                <a16:creationId xmlns:a16="http://schemas.microsoft.com/office/drawing/2014/main" id="{84288160-A5D9-4323-8597-7E35C587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37" y="1685740"/>
            <a:ext cx="2456040" cy="13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bleau Logo, symbol, meaning, history, PNG, brand">
            <a:extLst>
              <a:ext uri="{FF2B5EF4-FFF2-40B4-BE49-F238E27FC236}">
                <a16:creationId xmlns:a16="http://schemas.microsoft.com/office/drawing/2014/main" id="{8B02CC55-B526-465D-9799-DAEC8EF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17" y="4873828"/>
            <a:ext cx="237744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FC41F4C-D18E-41DC-801F-F3970256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84" y="677547"/>
            <a:ext cx="10923588" cy="948047"/>
          </a:xfrm>
        </p:spPr>
        <p:txBody>
          <a:bodyPr/>
          <a:lstStyle/>
          <a:p>
            <a:r>
              <a:rPr lang="uk-UA" dirty="0">
                <a:solidFill>
                  <a:srgbClr val="00689A"/>
                </a:solidFill>
              </a:rPr>
              <a:t>Приклади </a:t>
            </a:r>
            <a:r>
              <a:rPr lang="nl-NL" dirty="0" err="1">
                <a:solidFill>
                  <a:srgbClr val="00689A"/>
                </a:solidFill>
              </a:rPr>
              <a:t>tooling</a:t>
            </a:r>
            <a:r>
              <a:rPr lang="uk-UA" dirty="0">
                <a:solidFill>
                  <a:srgbClr val="00689A"/>
                </a:solidFill>
              </a:rPr>
              <a:t> (інструментів)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15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>
            <a:normAutofit/>
          </a:bodyPr>
          <a:lstStyle/>
          <a:p>
            <a:r>
              <a:rPr lang="uk-UA" dirty="0"/>
              <a:t>Культура</a:t>
            </a:r>
            <a:endParaRPr lang="nl-NL" dirty="0"/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FA01D9D9-A8B9-4759-D04D-49D93957C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7" y="2024063"/>
            <a:ext cx="5728772" cy="32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9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Культура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Вбудованість</a:t>
            </a:r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управління на основі фактичних даних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користуються цим порталом кінцеві користувачі, і чи використовуються результати у прийнятті рішень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Виконавче керівництво та підтримка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підтримує керівництво ініціативи з аналітики даних?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має керівництво безпосередній досвід роботи з інструментами?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Комунікація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часто контактують аналітики та кінцеві користувачі?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здатні обидві сторони спілкуватися і «транслювати» потреби та можливі рішення?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942F6-356B-93DF-3294-A7249E760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Вступ</a:t>
            </a:r>
            <a:endParaRPr lang="nl-NL" dirty="0"/>
          </a:p>
          <a:p>
            <a:r>
              <a:rPr lang="uk-UA" dirty="0"/>
              <a:t>Структура можливостей бізнес-аналітики</a:t>
            </a:r>
          </a:p>
          <a:p>
            <a:r>
              <a:rPr lang="uk-UA" dirty="0"/>
              <a:t>Аналітичні продукти та особливості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D68C2-E7F8-3C0B-8358-C79247DF93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F2650-21D6-56EF-7E1B-7DF3F4FB9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D674D-293E-F0D0-DD7D-627C1A13D5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2FA605-BDD9-9833-0648-8223851F179F}"/>
              </a:ext>
            </a:extLst>
          </p:cNvPr>
          <p:cNvSpPr txBox="1"/>
          <p:nvPr/>
        </p:nvSpPr>
        <p:spPr>
          <a:xfrm>
            <a:off x="8103393" y="1834118"/>
            <a:ext cx="287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Зміст</a:t>
            </a:r>
            <a:endParaRPr lang="en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1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6D7188-5D31-40B8-A073-08248341B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22" y="1456531"/>
            <a:ext cx="7478555" cy="3944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484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Культура</a:t>
            </a:r>
            <a:r>
              <a:rPr lang="nl-NL" dirty="0"/>
              <a:t>: </a:t>
            </a:r>
            <a:r>
              <a:rPr lang="uk-UA" dirty="0"/>
              <a:t>що допомогло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Вбудованість</a:t>
            </a:r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управління на основі фактичних даних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користуються цим порталом кінцеві користувачі, і чи використовуються результати у прийнятті рішень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Виконавче керівництво та підтримка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підтримує керівництво ініціативи з аналітики даних?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має керівництво безпосередній досвід роботи з інструментами?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Комунікація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часто контактують аналітики та кінцеві користувачі?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здатні обидві сторони спілкуватися і «транслювати» потреби та можливі рішення?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74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8C2B5-D694-4531-BBFD-73810867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DFB5F-BDBD-49DC-B21F-6916358A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5036457"/>
            <a:ext cx="10923588" cy="1184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i="1" dirty="0"/>
              <a:t>“</a:t>
            </a:r>
            <a:r>
              <a:rPr lang="nl-NL" b="1" i="1" dirty="0">
                <a:solidFill>
                  <a:srgbClr val="0040FF"/>
                </a:solidFill>
              </a:rPr>
              <a:t>627</a:t>
            </a:r>
            <a:r>
              <a:rPr lang="nl-NL" i="1" dirty="0"/>
              <a:t> CGAS </a:t>
            </a:r>
            <a:r>
              <a:rPr lang="nl-NL" i="1" dirty="0" err="1"/>
              <a:t>collegues</a:t>
            </a:r>
            <a:r>
              <a:rPr lang="nl-NL" i="1" dirty="0"/>
              <a:t> have </a:t>
            </a:r>
            <a:r>
              <a:rPr lang="nl-NL" i="1" dirty="0" err="1"/>
              <a:t>utilised</a:t>
            </a:r>
            <a:r>
              <a:rPr lang="nl-NL" i="1" dirty="0"/>
              <a:t> </a:t>
            </a:r>
            <a:r>
              <a:rPr lang="nl-NL" i="1" dirty="0" err="1"/>
              <a:t>the</a:t>
            </a:r>
            <a:r>
              <a:rPr lang="nl-NL" i="1" dirty="0"/>
              <a:t> </a:t>
            </a:r>
            <a:r>
              <a:rPr lang="nl-NL" i="1" dirty="0" err="1"/>
              <a:t>analytics</a:t>
            </a:r>
            <a:r>
              <a:rPr lang="nl-NL" i="1" dirty="0"/>
              <a:t> portal in </a:t>
            </a:r>
            <a:r>
              <a:rPr lang="nl-NL" i="1" dirty="0" err="1"/>
              <a:t>the</a:t>
            </a:r>
            <a:r>
              <a:rPr lang="nl-NL" i="1" dirty="0"/>
              <a:t> past </a:t>
            </a:r>
            <a:r>
              <a:rPr lang="nl-NL" i="1" dirty="0" err="1"/>
              <a:t>year</a:t>
            </a:r>
            <a:r>
              <a:rPr lang="nl-NL" i="1" dirty="0"/>
              <a:t>. In </a:t>
            </a:r>
            <a:r>
              <a:rPr lang="nl-NL" i="1" dirty="0" err="1"/>
              <a:t>this</a:t>
            </a:r>
            <a:r>
              <a:rPr lang="nl-NL" i="1" dirty="0"/>
              <a:t> </a:t>
            </a:r>
            <a:r>
              <a:rPr lang="nl-NL" i="1" dirty="0" err="1"/>
              <a:t>period</a:t>
            </a:r>
            <a:r>
              <a:rPr lang="nl-NL" i="1" dirty="0"/>
              <a:t> </a:t>
            </a:r>
            <a:r>
              <a:rPr lang="nl-NL" b="1" i="1" dirty="0">
                <a:solidFill>
                  <a:srgbClr val="0040FF"/>
                </a:solidFill>
              </a:rPr>
              <a:t>355</a:t>
            </a:r>
            <a:r>
              <a:rPr lang="nl-NL" i="1" dirty="0"/>
              <a:t> </a:t>
            </a:r>
            <a:r>
              <a:rPr lang="nl-NL" i="1" dirty="0" err="1"/>
              <a:t>reports</a:t>
            </a:r>
            <a:r>
              <a:rPr lang="nl-NL" i="1" dirty="0"/>
              <a:t> have been </a:t>
            </a:r>
            <a:r>
              <a:rPr lang="nl-NL" i="1" dirty="0" err="1"/>
              <a:t>consulted</a:t>
            </a:r>
            <a:r>
              <a:rPr lang="nl-NL" i="1" dirty="0"/>
              <a:t> </a:t>
            </a:r>
            <a:r>
              <a:rPr lang="nl-NL" i="1" dirty="0" err="1"/>
              <a:t>fror</a:t>
            </a:r>
            <a:r>
              <a:rPr lang="nl-NL" i="1" dirty="0"/>
              <a:t> a </a:t>
            </a:r>
            <a:r>
              <a:rPr lang="nl-NL" i="1" dirty="0" err="1"/>
              <a:t>total</a:t>
            </a:r>
            <a:r>
              <a:rPr lang="nl-NL" i="1" dirty="0"/>
              <a:t> of </a:t>
            </a:r>
            <a:r>
              <a:rPr lang="nl-NL" b="1" i="1" dirty="0">
                <a:solidFill>
                  <a:srgbClr val="0040FF"/>
                </a:solidFill>
              </a:rPr>
              <a:t>77.731</a:t>
            </a:r>
            <a:r>
              <a:rPr lang="nl-NL" i="1" dirty="0"/>
              <a:t> </a:t>
            </a:r>
            <a:r>
              <a:rPr lang="nl-NL" i="1" dirty="0" err="1"/>
              <a:t>times</a:t>
            </a:r>
            <a:r>
              <a:rPr lang="nl-NL" i="1" dirty="0"/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39E57-AB3D-670A-177E-5E907466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986"/>
            <a:ext cx="12192000" cy="28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7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E297B-27FF-4A29-89D2-D41AB56E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689A"/>
                </a:solidFill>
              </a:rPr>
              <a:t>Форма заявки/запит</a:t>
            </a:r>
            <a:endParaRPr lang="nl-NL" dirty="0">
              <a:solidFill>
                <a:srgbClr val="00689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2EBD28-3221-4202-B89B-96A9A0D72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5994400" cy="3931928"/>
          </a:xfrm>
        </p:spPr>
        <p:txBody>
          <a:bodyPr>
            <a:normAutofit/>
          </a:bodyPr>
          <a:lstStyle/>
          <a:p>
            <a:r>
              <a:rPr lang="uk-UA" sz="2000" dirty="0"/>
              <a:t>Порівняти та визначати пріоритетність запитів</a:t>
            </a:r>
          </a:p>
          <a:p>
            <a:r>
              <a:rPr lang="uk-UA" sz="2000" dirty="0"/>
              <a:t>Переконатися, що фахівці домену врахували зусилля та наслідки для аудиту</a:t>
            </a: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12691D-766F-49DD-863A-7D591AD77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98" y="0"/>
            <a:ext cx="5801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Культура</a:t>
            </a:r>
            <a:r>
              <a:rPr lang="nl-NL" dirty="0"/>
              <a:t>: </a:t>
            </a:r>
            <a:r>
              <a:rPr lang="uk-UA" dirty="0"/>
              <a:t>що допомогло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Вбудованість</a:t>
            </a:r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управління на основі фактичних даних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користуються цим порталом кінцеві користувачі, і чи використовуються результати у прийнятті рішень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Виконавче керівництво та підтримка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підтримує керівництво ініціативи з аналітики даних?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має керівництво безпосередній досвід роботи з інструментами?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Комунікація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часто контактують аналітики та кінцеві користувачі?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здатні обидві сторони спілкуватися і «транслювати» потреби та можливі рішення?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94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C3CBC-9540-489D-8802-72F4BBEC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42913"/>
            <a:ext cx="10923588" cy="948047"/>
          </a:xfrm>
        </p:spPr>
        <p:txBody>
          <a:bodyPr/>
          <a:lstStyle/>
          <a:p>
            <a:r>
              <a:rPr lang="nl-NL" dirty="0"/>
              <a:t>Management dashboard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3C1D9D-172F-497A-8D0B-42859B3BE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08DE05-1582-437E-8159-89CF7966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10" y="1657556"/>
            <a:ext cx="9288780" cy="49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Культура</a:t>
            </a:r>
            <a:r>
              <a:rPr lang="nl-NL" dirty="0"/>
              <a:t>: </a:t>
            </a:r>
            <a:r>
              <a:rPr lang="uk-UA" dirty="0"/>
              <a:t>що допомогло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Вбудованість</a:t>
            </a:r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управління на основі фактичних даних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надаються дані та інструменти на порталі співпраці для (нетехнічних) кінцевих користувачів?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користуються цим порталом кінцеві користувачі, і чи використовуються результати у прийнятті рішень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Виконавче керівництво та підтримка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підтримує керівництво ініціативи з аналітики даних?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має керівництво безпосередній досвід роботи з інструментами?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Комунікація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часто контактують аналітики та кінцеві користувачі?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здатні обидві сторони спілкуватися і «транслювати» потреби та можливі рішення?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7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806A4-37EA-42B9-8789-D0FD9BA0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Модель «восьминіг» та сполучні ланки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81ED6C-541D-4CD5-8154-02D6CEFB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999" y="2289485"/>
            <a:ext cx="7244405" cy="3931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/>
              <a:t>Дані</a:t>
            </a:r>
            <a:r>
              <a:rPr lang="nl-NL" sz="2000" b="1" dirty="0"/>
              <a:t> </a:t>
            </a:r>
            <a:r>
              <a:rPr lang="nl-NL" sz="2000" b="1" dirty="0">
                <a:sym typeface="Wingdings" panose="05000000000000000000" pitchFamily="2" charset="2"/>
              </a:rPr>
              <a:t></a:t>
            </a:r>
            <a:r>
              <a:rPr lang="nl-NL" sz="2000" b="1" dirty="0"/>
              <a:t> </a:t>
            </a:r>
            <a:r>
              <a:rPr lang="uk-UA" sz="2000" b="1" dirty="0"/>
              <a:t>Область застосування</a:t>
            </a:r>
            <a:endParaRPr lang="nl-NL" sz="2000" b="1" dirty="0"/>
          </a:p>
          <a:p>
            <a:r>
              <a:rPr lang="uk-UA" sz="1800" dirty="0"/>
              <a:t>Централізовані знання експертів </a:t>
            </a:r>
          </a:p>
          <a:p>
            <a:r>
              <a:rPr lang="uk-UA" sz="1800" dirty="0"/>
              <a:t>Сполучення ланок між різними командами</a:t>
            </a:r>
          </a:p>
          <a:p>
            <a:endParaRPr lang="nl-NL" dirty="0"/>
          </a:p>
          <a:p>
            <a:pPr marL="0" indent="0">
              <a:buNone/>
            </a:pPr>
            <a:r>
              <a:rPr lang="uk-UA" sz="2000" b="1" dirty="0"/>
              <a:t>Область застосування</a:t>
            </a:r>
            <a:r>
              <a:rPr lang="nl-NL" sz="2000" b="1" dirty="0"/>
              <a:t> </a:t>
            </a:r>
            <a:r>
              <a:rPr lang="nl-NL" sz="2000" b="1" dirty="0">
                <a:sym typeface="Wingdings" panose="05000000000000000000" pitchFamily="2" charset="2"/>
              </a:rPr>
              <a:t></a:t>
            </a:r>
            <a:r>
              <a:rPr lang="nl-NL" sz="2000" b="1" dirty="0"/>
              <a:t> </a:t>
            </a:r>
            <a:r>
              <a:rPr lang="uk-UA" sz="2000" b="1" dirty="0"/>
              <a:t>Дані</a:t>
            </a:r>
            <a:endParaRPr lang="nl-NL" sz="2000" dirty="0"/>
          </a:p>
          <a:p>
            <a:r>
              <a:rPr lang="uk-UA" sz="1800" dirty="0"/>
              <a:t>Внутрішня освітня програма для </a:t>
            </a:r>
            <a:r>
              <a:rPr lang="uk-UA" sz="1800" dirty="0" err="1"/>
              <a:t>високомотивованих</a:t>
            </a:r>
            <a:r>
              <a:rPr lang="uk-UA" sz="1800" dirty="0"/>
              <a:t> експертів у галузі</a:t>
            </a:r>
          </a:p>
          <a:p>
            <a:r>
              <a:rPr lang="uk-UA" sz="1800" dirty="0"/>
              <a:t>Бюджет на вступні курси з аудиту</a:t>
            </a:r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5122" name="Picture 2" descr="Logo Resources - Octopus Deploy">
            <a:extLst>
              <a:ext uri="{FF2B5EF4-FFF2-40B4-BE49-F238E27FC236}">
                <a16:creationId xmlns:a16="http://schemas.microsoft.com/office/drawing/2014/main" id="{9B70744D-6A64-45EB-9850-CA28055B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2000560"/>
            <a:ext cx="3776662" cy="37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03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266C2-BE56-4022-9012-91F135B7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47663"/>
            <a:ext cx="10923588" cy="948047"/>
          </a:xfrm>
        </p:spPr>
        <p:txBody>
          <a:bodyPr/>
          <a:lstStyle/>
          <a:p>
            <a:r>
              <a:rPr lang="uk-UA" dirty="0"/>
              <a:t>Огляд дата-спеціалістів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9A60D1-AA9B-44CF-AD72-6803F797A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67C76E-3CB9-499B-9E95-BEF0E3A0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526536"/>
            <a:ext cx="10420350" cy="47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55CB3-6705-4C88-8A5F-2922400C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Внутрішня освітня програма з аналітики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AD026E-D032-47C9-8333-BADF3FE1D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4241800" cy="3931928"/>
          </a:xfrm>
        </p:spPr>
        <p:txBody>
          <a:bodyPr/>
          <a:lstStyle/>
          <a:p>
            <a:r>
              <a:rPr lang="uk-UA" b="1" dirty="0"/>
              <a:t>Ціль</a:t>
            </a:r>
            <a:r>
              <a:rPr lang="nl-NL" dirty="0"/>
              <a:t>: </a:t>
            </a:r>
            <a:br>
              <a:rPr lang="nl-NL" dirty="0"/>
            </a:br>
            <a:r>
              <a:rPr lang="uk-UA" dirty="0"/>
              <a:t>подолати розрив між аналітиками та спеціалістами у галузі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816E4-C871-65E9-F2B7-DF878EB4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5928"/>
            <a:ext cx="6815183" cy="24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3"/>
          <p:cNvSpPr>
            <a:spLocks noChangeAspect="1" noChangeArrowheads="1" noTextEdit="1"/>
          </p:cNvSpPr>
          <p:nvPr/>
        </p:nvSpPr>
        <p:spPr bwMode="auto">
          <a:xfrm>
            <a:off x="1025353" y="721704"/>
            <a:ext cx="4616141" cy="55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191" tIns="39095" rIns="78191" bIns="390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382621" y="356681"/>
            <a:ext cx="10140475" cy="6210602"/>
            <a:chOff x="1122703" y="313887"/>
            <a:chExt cx="9349765" cy="5884108"/>
          </a:xfrm>
        </p:grpSpPr>
        <p:sp>
          <p:nvSpPr>
            <p:cNvPr id="44" name="TextBox 70"/>
            <p:cNvSpPr txBox="1"/>
            <p:nvPr/>
          </p:nvSpPr>
          <p:spPr>
            <a:xfrm>
              <a:off x="5493857" y="613719"/>
              <a:ext cx="616255" cy="302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7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65" b="1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" name="TextBox 72"/>
            <p:cNvSpPr txBox="1"/>
            <p:nvPr/>
          </p:nvSpPr>
          <p:spPr>
            <a:xfrm>
              <a:off x="5493857" y="2044898"/>
              <a:ext cx="616255" cy="302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7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65" b="1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8" name="TextBox 74"/>
            <p:cNvSpPr txBox="1"/>
            <p:nvPr/>
          </p:nvSpPr>
          <p:spPr>
            <a:xfrm>
              <a:off x="5493857" y="3504899"/>
              <a:ext cx="616255" cy="302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7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23" b="1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TextBox 76"/>
            <p:cNvSpPr txBox="1"/>
            <p:nvPr/>
          </p:nvSpPr>
          <p:spPr>
            <a:xfrm>
              <a:off x="5493857" y="4932633"/>
              <a:ext cx="616255" cy="302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7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23" b="1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1899827" y="3340449"/>
              <a:ext cx="847023" cy="886947"/>
            </a:xfrm>
            <a:custGeom>
              <a:avLst/>
              <a:gdLst>
                <a:gd name="T0" fmla="*/ 512 w 618"/>
                <a:gd name="T1" fmla="*/ 541 h 616"/>
                <a:gd name="T2" fmla="*/ 554 w 618"/>
                <a:gd name="T3" fmla="*/ 496 h 616"/>
                <a:gd name="T4" fmla="*/ 587 w 618"/>
                <a:gd name="T5" fmla="*/ 444 h 616"/>
                <a:gd name="T6" fmla="*/ 607 w 618"/>
                <a:gd name="T7" fmla="*/ 389 h 616"/>
                <a:gd name="T8" fmla="*/ 616 w 618"/>
                <a:gd name="T9" fmla="*/ 329 h 616"/>
                <a:gd name="T10" fmla="*/ 615 w 618"/>
                <a:gd name="T11" fmla="*/ 270 h 616"/>
                <a:gd name="T12" fmla="*/ 602 w 618"/>
                <a:gd name="T13" fmla="*/ 212 h 616"/>
                <a:gd name="T14" fmla="*/ 578 w 618"/>
                <a:gd name="T15" fmla="*/ 157 h 616"/>
                <a:gd name="T16" fmla="*/ 541 w 618"/>
                <a:gd name="T17" fmla="*/ 106 h 616"/>
                <a:gd name="T18" fmla="*/ 520 w 618"/>
                <a:gd name="T19" fmla="*/ 83 h 616"/>
                <a:gd name="T20" fmla="*/ 471 w 618"/>
                <a:gd name="T21" fmla="*/ 47 h 616"/>
                <a:gd name="T22" fmla="*/ 417 w 618"/>
                <a:gd name="T23" fmla="*/ 20 h 616"/>
                <a:gd name="T24" fmla="*/ 359 w 618"/>
                <a:gd name="T25" fmla="*/ 4 h 616"/>
                <a:gd name="T26" fmla="*/ 301 w 618"/>
                <a:gd name="T27" fmla="*/ 0 h 616"/>
                <a:gd name="T28" fmla="*/ 242 w 618"/>
                <a:gd name="T29" fmla="*/ 7 h 616"/>
                <a:gd name="T30" fmla="*/ 185 w 618"/>
                <a:gd name="T31" fmla="*/ 27 h 616"/>
                <a:gd name="T32" fmla="*/ 131 w 618"/>
                <a:gd name="T33" fmla="*/ 57 h 616"/>
                <a:gd name="T34" fmla="*/ 106 w 618"/>
                <a:gd name="T35" fmla="*/ 76 h 616"/>
                <a:gd name="T36" fmla="*/ 82 w 618"/>
                <a:gd name="T37" fmla="*/ 100 h 616"/>
                <a:gd name="T38" fmla="*/ 59 w 618"/>
                <a:gd name="T39" fmla="*/ 126 h 616"/>
                <a:gd name="T40" fmla="*/ 42 w 618"/>
                <a:gd name="T41" fmla="*/ 154 h 616"/>
                <a:gd name="T42" fmla="*/ 27 w 618"/>
                <a:gd name="T43" fmla="*/ 184 h 616"/>
                <a:gd name="T44" fmla="*/ 15 w 618"/>
                <a:gd name="T45" fmla="*/ 215 h 616"/>
                <a:gd name="T46" fmla="*/ 7 w 618"/>
                <a:gd name="T47" fmla="*/ 246 h 616"/>
                <a:gd name="T48" fmla="*/ 1 w 618"/>
                <a:gd name="T49" fmla="*/ 279 h 616"/>
                <a:gd name="T50" fmla="*/ 0 w 618"/>
                <a:gd name="T51" fmla="*/ 311 h 616"/>
                <a:gd name="T52" fmla="*/ 88 w 618"/>
                <a:gd name="T53" fmla="*/ 311 h 616"/>
                <a:gd name="T54" fmla="*/ 92 w 618"/>
                <a:gd name="T55" fmla="*/ 264 h 616"/>
                <a:gd name="T56" fmla="*/ 106 w 618"/>
                <a:gd name="T57" fmla="*/ 219 h 616"/>
                <a:gd name="T58" fmla="*/ 130 w 618"/>
                <a:gd name="T59" fmla="*/ 178 h 616"/>
                <a:gd name="T60" fmla="*/ 164 w 618"/>
                <a:gd name="T61" fmla="*/ 141 h 616"/>
                <a:gd name="T62" fmla="*/ 181 w 618"/>
                <a:gd name="T63" fmla="*/ 127 h 616"/>
                <a:gd name="T64" fmla="*/ 219 w 618"/>
                <a:gd name="T65" fmla="*/ 106 h 616"/>
                <a:gd name="T66" fmla="*/ 260 w 618"/>
                <a:gd name="T67" fmla="*/ 93 h 616"/>
                <a:gd name="T68" fmla="*/ 303 w 618"/>
                <a:gd name="T69" fmla="*/ 88 h 616"/>
                <a:gd name="T70" fmla="*/ 345 w 618"/>
                <a:gd name="T71" fmla="*/ 90 h 616"/>
                <a:gd name="T72" fmla="*/ 386 w 618"/>
                <a:gd name="T73" fmla="*/ 102 h 616"/>
                <a:gd name="T74" fmla="*/ 426 w 618"/>
                <a:gd name="T75" fmla="*/ 120 h 616"/>
                <a:gd name="T76" fmla="*/ 459 w 618"/>
                <a:gd name="T77" fmla="*/ 147 h 616"/>
                <a:gd name="T78" fmla="*/ 475 w 618"/>
                <a:gd name="T79" fmla="*/ 164 h 616"/>
                <a:gd name="T80" fmla="*/ 502 w 618"/>
                <a:gd name="T81" fmla="*/ 199 h 616"/>
                <a:gd name="T82" fmla="*/ 519 w 618"/>
                <a:gd name="T83" fmla="*/ 240 h 616"/>
                <a:gd name="T84" fmla="*/ 529 w 618"/>
                <a:gd name="T85" fmla="*/ 281 h 616"/>
                <a:gd name="T86" fmla="*/ 530 w 618"/>
                <a:gd name="T87" fmla="*/ 324 h 616"/>
                <a:gd name="T88" fmla="*/ 523 w 618"/>
                <a:gd name="T89" fmla="*/ 366 h 616"/>
                <a:gd name="T90" fmla="*/ 508 w 618"/>
                <a:gd name="T91" fmla="*/ 406 h 616"/>
                <a:gd name="T92" fmla="*/ 485 w 618"/>
                <a:gd name="T93" fmla="*/ 443 h 616"/>
                <a:gd name="T94" fmla="*/ 454 w 618"/>
                <a:gd name="T95" fmla="*/ 475 h 616"/>
                <a:gd name="T96" fmla="*/ 438 w 618"/>
                <a:gd name="T97" fmla="*/ 488 h 616"/>
                <a:gd name="T98" fmla="*/ 404 w 618"/>
                <a:gd name="T99" fmla="*/ 509 h 616"/>
                <a:gd name="T100" fmla="*/ 368 w 618"/>
                <a:gd name="T101" fmla="*/ 522 h 616"/>
                <a:gd name="T102" fmla="*/ 329 w 618"/>
                <a:gd name="T103" fmla="*/ 529 h 616"/>
                <a:gd name="T104" fmla="*/ 311 w 618"/>
                <a:gd name="T105" fmla="*/ 616 h 616"/>
                <a:gd name="T106" fmla="*/ 338 w 618"/>
                <a:gd name="T107" fmla="*/ 616 h 616"/>
                <a:gd name="T108" fmla="*/ 390 w 618"/>
                <a:gd name="T109" fmla="*/ 607 h 616"/>
                <a:gd name="T110" fmla="*/ 441 w 618"/>
                <a:gd name="T111" fmla="*/ 587 h 616"/>
                <a:gd name="T112" fmla="*/ 489 w 618"/>
                <a:gd name="T113" fmla="*/ 558 h 616"/>
                <a:gd name="T114" fmla="*/ 512 w 618"/>
                <a:gd name="T115" fmla="*/ 541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8" h="616">
                  <a:moveTo>
                    <a:pt x="512" y="541"/>
                  </a:moveTo>
                  <a:lnTo>
                    <a:pt x="512" y="541"/>
                  </a:lnTo>
                  <a:lnTo>
                    <a:pt x="534" y="519"/>
                  </a:lnTo>
                  <a:lnTo>
                    <a:pt x="554" y="496"/>
                  </a:lnTo>
                  <a:lnTo>
                    <a:pt x="571" y="471"/>
                  </a:lnTo>
                  <a:lnTo>
                    <a:pt x="587" y="444"/>
                  </a:lnTo>
                  <a:lnTo>
                    <a:pt x="598" y="417"/>
                  </a:lnTo>
                  <a:lnTo>
                    <a:pt x="607" y="389"/>
                  </a:lnTo>
                  <a:lnTo>
                    <a:pt x="614" y="359"/>
                  </a:lnTo>
                  <a:lnTo>
                    <a:pt x="616" y="329"/>
                  </a:lnTo>
                  <a:lnTo>
                    <a:pt x="618" y="300"/>
                  </a:lnTo>
                  <a:lnTo>
                    <a:pt x="615" y="270"/>
                  </a:lnTo>
                  <a:lnTo>
                    <a:pt x="611" y="242"/>
                  </a:lnTo>
                  <a:lnTo>
                    <a:pt x="602" y="212"/>
                  </a:lnTo>
                  <a:lnTo>
                    <a:pt x="591" y="184"/>
                  </a:lnTo>
                  <a:lnTo>
                    <a:pt x="578" y="157"/>
                  </a:lnTo>
                  <a:lnTo>
                    <a:pt x="561" y="131"/>
                  </a:lnTo>
                  <a:lnTo>
                    <a:pt x="541" y="106"/>
                  </a:lnTo>
                  <a:lnTo>
                    <a:pt x="541" y="106"/>
                  </a:lnTo>
                  <a:lnTo>
                    <a:pt x="520" y="83"/>
                  </a:lnTo>
                  <a:lnTo>
                    <a:pt x="496" y="64"/>
                  </a:lnTo>
                  <a:lnTo>
                    <a:pt x="471" y="47"/>
                  </a:lnTo>
                  <a:lnTo>
                    <a:pt x="444" y="31"/>
                  </a:lnTo>
                  <a:lnTo>
                    <a:pt x="417" y="20"/>
                  </a:lnTo>
                  <a:lnTo>
                    <a:pt x="389" y="11"/>
                  </a:lnTo>
                  <a:lnTo>
                    <a:pt x="359" y="4"/>
                  </a:lnTo>
                  <a:lnTo>
                    <a:pt x="331" y="1"/>
                  </a:lnTo>
                  <a:lnTo>
                    <a:pt x="301" y="0"/>
                  </a:lnTo>
                  <a:lnTo>
                    <a:pt x="271" y="3"/>
                  </a:lnTo>
                  <a:lnTo>
                    <a:pt x="242" y="7"/>
                  </a:lnTo>
                  <a:lnTo>
                    <a:pt x="213" y="16"/>
                  </a:lnTo>
                  <a:lnTo>
                    <a:pt x="185" y="27"/>
                  </a:lnTo>
                  <a:lnTo>
                    <a:pt x="157" y="40"/>
                  </a:lnTo>
                  <a:lnTo>
                    <a:pt x="131" y="57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93" y="88"/>
                  </a:lnTo>
                  <a:lnTo>
                    <a:pt x="82" y="100"/>
                  </a:lnTo>
                  <a:lnTo>
                    <a:pt x="71" y="113"/>
                  </a:lnTo>
                  <a:lnTo>
                    <a:pt x="59" y="126"/>
                  </a:lnTo>
                  <a:lnTo>
                    <a:pt x="51" y="140"/>
                  </a:lnTo>
                  <a:lnTo>
                    <a:pt x="42" y="154"/>
                  </a:lnTo>
                  <a:lnTo>
                    <a:pt x="34" y="168"/>
                  </a:lnTo>
                  <a:lnTo>
                    <a:pt x="27" y="184"/>
                  </a:lnTo>
                  <a:lnTo>
                    <a:pt x="21" y="199"/>
                  </a:lnTo>
                  <a:lnTo>
                    <a:pt x="15" y="215"/>
                  </a:lnTo>
                  <a:lnTo>
                    <a:pt x="11" y="230"/>
                  </a:lnTo>
                  <a:lnTo>
                    <a:pt x="7" y="246"/>
                  </a:lnTo>
                  <a:lnTo>
                    <a:pt x="4" y="262"/>
                  </a:lnTo>
                  <a:lnTo>
                    <a:pt x="1" y="279"/>
                  </a:lnTo>
                  <a:lnTo>
                    <a:pt x="1" y="294"/>
                  </a:lnTo>
                  <a:lnTo>
                    <a:pt x="0" y="311"/>
                  </a:lnTo>
                  <a:lnTo>
                    <a:pt x="88" y="311"/>
                  </a:lnTo>
                  <a:lnTo>
                    <a:pt x="88" y="311"/>
                  </a:lnTo>
                  <a:lnTo>
                    <a:pt x="89" y="287"/>
                  </a:lnTo>
                  <a:lnTo>
                    <a:pt x="92" y="264"/>
                  </a:lnTo>
                  <a:lnTo>
                    <a:pt x="99" y="242"/>
                  </a:lnTo>
                  <a:lnTo>
                    <a:pt x="106" y="219"/>
                  </a:lnTo>
                  <a:lnTo>
                    <a:pt x="117" y="198"/>
                  </a:lnTo>
                  <a:lnTo>
                    <a:pt x="130" y="178"/>
                  </a:lnTo>
                  <a:lnTo>
                    <a:pt x="146" y="160"/>
                  </a:lnTo>
                  <a:lnTo>
                    <a:pt x="164" y="141"/>
                  </a:lnTo>
                  <a:lnTo>
                    <a:pt x="164" y="141"/>
                  </a:lnTo>
                  <a:lnTo>
                    <a:pt x="181" y="127"/>
                  </a:lnTo>
                  <a:lnTo>
                    <a:pt x="201" y="116"/>
                  </a:lnTo>
                  <a:lnTo>
                    <a:pt x="219" y="106"/>
                  </a:lnTo>
                  <a:lnTo>
                    <a:pt x="240" y="99"/>
                  </a:lnTo>
                  <a:lnTo>
                    <a:pt x="260" y="93"/>
                  </a:lnTo>
                  <a:lnTo>
                    <a:pt x="281" y="89"/>
                  </a:lnTo>
                  <a:lnTo>
                    <a:pt x="303" y="88"/>
                  </a:lnTo>
                  <a:lnTo>
                    <a:pt x="324" y="88"/>
                  </a:lnTo>
                  <a:lnTo>
                    <a:pt x="345" y="90"/>
                  </a:lnTo>
                  <a:lnTo>
                    <a:pt x="366" y="95"/>
                  </a:lnTo>
                  <a:lnTo>
                    <a:pt x="386" y="102"/>
                  </a:lnTo>
                  <a:lnTo>
                    <a:pt x="406" y="110"/>
                  </a:lnTo>
                  <a:lnTo>
                    <a:pt x="426" y="120"/>
                  </a:lnTo>
                  <a:lnTo>
                    <a:pt x="442" y="133"/>
                  </a:lnTo>
                  <a:lnTo>
                    <a:pt x="459" y="147"/>
                  </a:lnTo>
                  <a:lnTo>
                    <a:pt x="475" y="164"/>
                  </a:lnTo>
                  <a:lnTo>
                    <a:pt x="475" y="164"/>
                  </a:lnTo>
                  <a:lnTo>
                    <a:pt x="489" y="181"/>
                  </a:lnTo>
                  <a:lnTo>
                    <a:pt x="502" y="199"/>
                  </a:lnTo>
                  <a:lnTo>
                    <a:pt x="512" y="219"/>
                  </a:lnTo>
                  <a:lnTo>
                    <a:pt x="519" y="240"/>
                  </a:lnTo>
                  <a:lnTo>
                    <a:pt x="524" y="260"/>
                  </a:lnTo>
                  <a:lnTo>
                    <a:pt x="529" y="281"/>
                  </a:lnTo>
                  <a:lnTo>
                    <a:pt x="530" y="303"/>
                  </a:lnTo>
                  <a:lnTo>
                    <a:pt x="530" y="324"/>
                  </a:lnTo>
                  <a:lnTo>
                    <a:pt x="527" y="345"/>
                  </a:lnTo>
                  <a:lnTo>
                    <a:pt x="523" y="366"/>
                  </a:lnTo>
                  <a:lnTo>
                    <a:pt x="516" y="386"/>
                  </a:lnTo>
                  <a:lnTo>
                    <a:pt x="508" y="406"/>
                  </a:lnTo>
                  <a:lnTo>
                    <a:pt x="498" y="424"/>
                  </a:lnTo>
                  <a:lnTo>
                    <a:pt x="485" y="443"/>
                  </a:lnTo>
                  <a:lnTo>
                    <a:pt x="471" y="459"/>
                  </a:lnTo>
                  <a:lnTo>
                    <a:pt x="454" y="475"/>
                  </a:lnTo>
                  <a:lnTo>
                    <a:pt x="454" y="475"/>
                  </a:lnTo>
                  <a:lnTo>
                    <a:pt x="438" y="488"/>
                  </a:lnTo>
                  <a:lnTo>
                    <a:pt x="421" y="499"/>
                  </a:lnTo>
                  <a:lnTo>
                    <a:pt x="404" y="509"/>
                  </a:lnTo>
                  <a:lnTo>
                    <a:pt x="386" y="516"/>
                  </a:lnTo>
                  <a:lnTo>
                    <a:pt x="368" y="522"/>
                  </a:lnTo>
                  <a:lnTo>
                    <a:pt x="349" y="526"/>
                  </a:lnTo>
                  <a:lnTo>
                    <a:pt x="329" y="529"/>
                  </a:lnTo>
                  <a:lnTo>
                    <a:pt x="311" y="530"/>
                  </a:lnTo>
                  <a:lnTo>
                    <a:pt x="311" y="616"/>
                  </a:lnTo>
                  <a:lnTo>
                    <a:pt x="311" y="616"/>
                  </a:lnTo>
                  <a:lnTo>
                    <a:pt x="338" y="616"/>
                  </a:lnTo>
                  <a:lnTo>
                    <a:pt x="363" y="612"/>
                  </a:lnTo>
                  <a:lnTo>
                    <a:pt x="390" y="607"/>
                  </a:lnTo>
                  <a:lnTo>
                    <a:pt x="416" y="598"/>
                  </a:lnTo>
                  <a:lnTo>
                    <a:pt x="441" y="587"/>
                  </a:lnTo>
                  <a:lnTo>
                    <a:pt x="465" y="574"/>
                  </a:lnTo>
                  <a:lnTo>
                    <a:pt x="489" y="558"/>
                  </a:lnTo>
                  <a:lnTo>
                    <a:pt x="512" y="541"/>
                  </a:lnTo>
                  <a:lnTo>
                    <a:pt x="512" y="541"/>
                  </a:lnTo>
                  <a:close/>
                </a:path>
              </a:pathLst>
            </a:custGeom>
            <a:solidFill>
              <a:srgbClr val="DB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1583221" y="3814160"/>
              <a:ext cx="434476" cy="447793"/>
            </a:xfrm>
            <a:custGeom>
              <a:avLst/>
              <a:gdLst>
                <a:gd name="T0" fmla="*/ 317 w 317"/>
                <a:gd name="T1" fmla="*/ 0 h 311"/>
                <a:gd name="T2" fmla="*/ 317 w 317"/>
                <a:gd name="T3" fmla="*/ 0 h 311"/>
                <a:gd name="T4" fmla="*/ 316 w 317"/>
                <a:gd name="T5" fmla="*/ 27 h 311"/>
                <a:gd name="T6" fmla="*/ 313 w 317"/>
                <a:gd name="T7" fmla="*/ 54 h 311"/>
                <a:gd name="T8" fmla="*/ 307 w 317"/>
                <a:gd name="T9" fmla="*/ 82 h 311"/>
                <a:gd name="T10" fmla="*/ 299 w 317"/>
                <a:gd name="T11" fmla="*/ 108 h 311"/>
                <a:gd name="T12" fmla="*/ 289 w 317"/>
                <a:gd name="T13" fmla="*/ 135 h 311"/>
                <a:gd name="T14" fmla="*/ 275 w 317"/>
                <a:gd name="T15" fmla="*/ 159 h 311"/>
                <a:gd name="T16" fmla="*/ 259 w 317"/>
                <a:gd name="T17" fmla="*/ 183 h 311"/>
                <a:gd name="T18" fmla="*/ 242 w 317"/>
                <a:gd name="T19" fmla="*/ 207 h 311"/>
                <a:gd name="T20" fmla="*/ 242 w 317"/>
                <a:gd name="T21" fmla="*/ 207 h 311"/>
                <a:gd name="T22" fmla="*/ 230 w 317"/>
                <a:gd name="T23" fmla="*/ 220 h 311"/>
                <a:gd name="T24" fmla="*/ 217 w 317"/>
                <a:gd name="T25" fmla="*/ 231 h 311"/>
                <a:gd name="T26" fmla="*/ 204 w 317"/>
                <a:gd name="T27" fmla="*/ 244 h 311"/>
                <a:gd name="T28" fmla="*/ 190 w 317"/>
                <a:gd name="T29" fmla="*/ 253 h 311"/>
                <a:gd name="T30" fmla="*/ 176 w 317"/>
                <a:gd name="T31" fmla="*/ 263 h 311"/>
                <a:gd name="T32" fmla="*/ 160 w 317"/>
                <a:gd name="T33" fmla="*/ 272 h 311"/>
                <a:gd name="T34" fmla="*/ 146 w 317"/>
                <a:gd name="T35" fmla="*/ 280 h 311"/>
                <a:gd name="T36" fmla="*/ 131 w 317"/>
                <a:gd name="T37" fmla="*/ 287 h 311"/>
                <a:gd name="T38" fmla="*/ 115 w 317"/>
                <a:gd name="T39" fmla="*/ 293 h 311"/>
                <a:gd name="T40" fmla="*/ 99 w 317"/>
                <a:gd name="T41" fmla="*/ 299 h 311"/>
                <a:gd name="T42" fmla="*/ 82 w 317"/>
                <a:gd name="T43" fmla="*/ 303 h 311"/>
                <a:gd name="T44" fmla="*/ 67 w 317"/>
                <a:gd name="T45" fmla="*/ 306 h 311"/>
                <a:gd name="T46" fmla="*/ 50 w 317"/>
                <a:gd name="T47" fmla="*/ 309 h 311"/>
                <a:gd name="T48" fmla="*/ 33 w 317"/>
                <a:gd name="T49" fmla="*/ 311 h 311"/>
                <a:gd name="T50" fmla="*/ 17 w 317"/>
                <a:gd name="T51" fmla="*/ 311 h 311"/>
                <a:gd name="T52" fmla="*/ 0 w 317"/>
                <a:gd name="T53" fmla="*/ 311 h 311"/>
                <a:gd name="T54" fmla="*/ 0 w 317"/>
                <a:gd name="T55" fmla="*/ 225 h 311"/>
                <a:gd name="T56" fmla="*/ 0 w 317"/>
                <a:gd name="T57" fmla="*/ 225 h 311"/>
                <a:gd name="T58" fmla="*/ 24 w 317"/>
                <a:gd name="T59" fmla="*/ 224 h 311"/>
                <a:gd name="T60" fmla="*/ 49 w 317"/>
                <a:gd name="T61" fmla="*/ 221 h 311"/>
                <a:gd name="T62" fmla="*/ 73 w 317"/>
                <a:gd name="T63" fmla="*/ 215 h 311"/>
                <a:gd name="T64" fmla="*/ 95 w 317"/>
                <a:gd name="T65" fmla="*/ 207 h 311"/>
                <a:gd name="T66" fmla="*/ 116 w 317"/>
                <a:gd name="T67" fmla="*/ 197 h 311"/>
                <a:gd name="T68" fmla="*/ 138 w 317"/>
                <a:gd name="T69" fmla="*/ 183 h 311"/>
                <a:gd name="T70" fmla="*/ 157 w 317"/>
                <a:gd name="T71" fmla="*/ 167 h 311"/>
                <a:gd name="T72" fmla="*/ 176 w 317"/>
                <a:gd name="T73" fmla="*/ 149 h 311"/>
                <a:gd name="T74" fmla="*/ 176 w 317"/>
                <a:gd name="T75" fmla="*/ 149 h 311"/>
                <a:gd name="T76" fmla="*/ 189 w 317"/>
                <a:gd name="T77" fmla="*/ 132 h 311"/>
                <a:gd name="T78" fmla="*/ 200 w 317"/>
                <a:gd name="T79" fmla="*/ 115 h 311"/>
                <a:gd name="T80" fmla="*/ 210 w 317"/>
                <a:gd name="T81" fmla="*/ 97 h 311"/>
                <a:gd name="T82" fmla="*/ 217 w 317"/>
                <a:gd name="T83" fmla="*/ 78 h 311"/>
                <a:gd name="T84" fmla="*/ 222 w 317"/>
                <a:gd name="T85" fmla="*/ 58 h 311"/>
                <a:gd name="T86" fmla="*/ 227 w 317"/>
                <a:gd name="T87" fmla="*/ 40 h 311"/>
                <a:gd name="T88" fmla="*/ 230 w 317"/>
                <a:gd name="T89" fmla="*/ 20 h 311"/>
                <a:gd name="T90" fmla="*/ 230 w 317"/>
                <a:gd name="T91" fmla="*/ 0 h 311"/>
                <a:gd name="T92" fmla="*/ 317 w 317"/>
                <a:gd name="T9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311">
                  <a:moveTo>
                    <a:pt x="317" y="0"/>
                  </a:moveTo>
                  <a:lnTo>
                    <a:pt x="317" y="0"/>
                  </a:lnTo>
                  <a:lnTo>
                    <a:pt x="316" y="27"/>
                  </a:lnTo>
                  <a:lnTo>
                    <a:pt x="313" y="54"/>
                  </a:lnTo>
                  <a:lnTo>
                    <a:pt x="307" y="82"/>
                  </a:lnTo>
                  <a:lnTo>
                    <a:pt x="299" y="108"/>
                  </a:lnTo>
                  <a:lnTo>
                    <a:pt x="289" y="135"/>
                  </a:lnTo>
                  <a:lnTo>
                    <a:pt x="275" y="159"/>
                  </a:lnTo>
                  <a:lnTo>
                    <a:pt x="259" y="183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30" y="220"/>
                  </a:lnTo>
                  <a:lnTo>
                    <a:pt x="217" y="231"/>
                  </a:lnTo>
                  <a:lnTo>
                    <a:pt x="204" y="244"/>
                  </a:lnTo>
                  <a:lnTo>
                    <a:pt x="190" y="253"/>
                  </a:lnTo>
                  <a:lnTo>
                    <a:pt x="176" y="263"/>
                  </a:lnTo>
                  <a:lnTo>
                    <a:pt x="160" y="272"/>
                  </a:lnTo>
                  <a:lnTo>
                    <a:pt x="146" y="280"/>
                  </a:lnTo>
                  <a:lnTo>
                    <a:pt x="131" y="287"/>
                  </a:lnTo>
                  <a:lnTo>
                    <a:pt x="115" y="293"/>
                  </a:lnTo>
                  <a:lnTo>
                    <a:pt x="99" y="299"/>
                  </a:lnTo>
                  <a:lnTo>
                    <a:pt x="82" y="303"/>
                  </a:lnTo>
                  <a:lnTo>
                    <a:pt x="67" y="306"/>
                  </a:lnTo>
                  <a:lnTo>
                    <a:pt x="50" y="309"/>
                  </a:lnTo>
                  <a:lnTo>
                    <a:pt x="33" y="311"/>
                  </a:lnTo>
                  <a:lnTo>
                    <a:pt x="17" y="311"/>
                  </a:lnTo>
                  <a:lnTo>
                    <a:pt x="0" y="311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24" y="224"/>
                  </a:lnTo>
                  <a:lnTo>
                    <a:pt x="49" y="221"/>
                  </a:lnTo>
                  <a:lnTo>
                    <a:pt x="73" y="215"/>
                  </a:lnTo>
                  <a:lnTo>
                    <a:pt x="95" y="207"/>
                  </a:lnTo>
                  <a:lnTo>
                    <a:pt x="116" y="197"/>
                  </a:lnTo>
                  <a:lnTo>
                    <a:pt x="138" y="183"/>
                  </a:lnTo>
                  <a:lnTo>
                    <a:pt x="157" y="167"/>
                  </a:lnTo>
                  <a:lnTo>
                    <a:pt x="176" y="149"/>
                  </a:lnTo>
                  <a:lnTo>
                    <a:pt x="176" y="149"/>
                  </a:lnTo>
                  <a:lnTo>
                    <a:pt x="189" y="132"/>
                  </a:lnTo>
                  <a:lnTo>
                    <a:pt x="200" y="115"/>
                  </a:lnTo>
                  <a:lnTo>
                    <a:pt x="210" y="97"/>
                  </a:lnTo>
                  <a:lnTo>
                    <a:pt x="217" y="78"/>
                  </a:lnTo>
                  <a:lnTo>
                    <a:pt x="222" y="58"/>
                  </a:lnTo>
                  <a:lnTo>
                    <a:pt x="227" y="40"/>
                  </a:lnTo>
                  <a:lnTo>
                    <a:pt x="230" y="20"/>
                  </a:lnTo>
                  <a:lnTo>
                    <a:pt x="230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DB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1136409" y="3373566"/>
              <a:ext cx="423512" cy="886947"/>
            </a:xfrm>
            <a:custGeom>
              <a:avLst/>
              <a:gdLst>
                <a:gd name="T0" fmla="*/ 309 w 309"/>
                <a:gd name="T1" fmla="*/ 0 h 616"/>
                <a:gd name="T2" fmla="*/ 256 w 309"/>
                <a:gd name="T3" fmla="*/ 4 h 616"/>
                <a:gd name="T4" fmla="*/ 202 w 309"/>
                <a:gd name="T5" fmla="*/ 18 h 616"/>
                <a:gd name="T6" fmla="*/ 151 w 309"/>
                <a:gd name="T7" fmla="*/ 42 h 616"/>
                <a:gd name="T8" fmla="*/ 104 w 309"/>
                <a:gd name="T9" fmla="*/ 76 h 616"/>
                <a:gd name="T10" fmla="*/ 82 w 309"/>
                <a:gd name="T11" fmla="*/ 97 h 616"/>
                <a:gd name="T12" fmla="*/ 45 w 309"/>
                <a:gd name="T13" fmla="*/ 147 h 616"/>
                <a:gd name="T14" fmla="*/ 18 w 309"/>
                <a:gd name="T15" fmla="*/ 200 h 616"/>
                <a:gd name="T16" fmla="*/ 3 w 309"/>
                <a:gd name="T17" fmla="*/ 257 h 616"/>
                <a:gd name="T18" fmla="*/ 0 w 309"/>
                <a:gd name="T19" fmla="*/ 316 h 616"/>
                <a:gd name="T20" fmla="*/ 7 w 309"/>
                <a:gd name="T21" fmla="*/ 376 h 616"/>
                <a:gd name="T22" fmla="*/ 25 w 309"/>
                <a:gd name="T23" fmla="*/ 432 h 616"/>
                <a:gd name="T24" fmla="*/ 55 w 309"/>
                <a:gd name="T25" fmla="*/ 486 h 616"/>
                <a:gd name="T26" fmla="*/ 75 w 309"/>
                <a:gd name="T27" fmla="*/ 510 h 616"/>
                <a:gd name="T28" fmla="*/ 99 w 309"/>
                <a:gd name="T29" fmla="*/ 535 h 616"/>
                <a:gd name="T30" fmla="*/ 126 w 309"/>
                <a:gd name="T31" fmla="*/ 557 h 616"/>
                <a:gd name="T32" fmla="*/ 153 w 309"/>
                <a:gd name="T33" fmla="*/ 575 h 616"/>
                <a:gd name="T34" fmla="*/ 182 w 309"/>
                <a:gd name="T35" fmla="*/ 591 h 616"/>
                <a:gd name="T36" fmla="*/ 213 w 309"/>
                <a:gd name="T37" fmla="*/ 602 h 616"/>
                <a:gd name="T38" fmla="*/ 244 w 309"/>
                <a:gd name="T39" fmla="*/ 610 h 616"/>
                <a:gd name="T40" fmla="*/ 277 w 309"/>
                <a:gd name="T41" fmla="*/ 615 h 616"/>
                <a:gd name="T42" fmla="*/ 309 w 309"/>
                <a:gd name="T43" fmla="*/ 616 h 616"/>
                <a:gd name="T44" fmla="*/ 309 w 309"/>
                <a:gd name="T45" fmla="*/ 530 h 616"/>
                <a:gd name="T46" fmla="*/ 263 w 309"/>
                <a:gd name="T47" fmla="*/ 524 h 616"/>
                <a:gd name="T48" fmla="*/ 218 w 309"/>
                <a:gd name="T49" fmla="*/ 510 h 616"/>
                <a:gd name="T50" fmla="*/ 177 w 309"/>
                <a:gd name="T51" fmla="*/ 486 h 616"/>
                <a:gd name="T52" fmla="*/ 141 w 309"/>
                <a:gd name="T53" fmla="*/ 453 h 616"/>
                <a:gd name="T54" fmla="*/ 127 w 309"/>
                <a:gd name="T55" fmla="*/ 435 h 616"/>
                <a:gd name="T56" fmla="*/ 104 w 309"/>
                <a:gd name="T57" fmla="*/ 397 h 616"/>
                <a:gd name="T58" fmla="*/ 92 w 309"/>
                <a:gd name="T59" fmla="*/ 356 h 616"/>
                <a:gd name="T60" fmla="*/ 86 w 309"/>
                <a:gd name="T61" fmla="*/ 313 h 616"/>
                <a:gd name="T62" fmla="*/ 89 w 309"/>
                <a:gd name="T63" fmla="*/ 271 h 616"/>
                <a:gd name="T64" fmla="*/ 100 w 309"/>
                <a:gd name="T65" fmla="*/ 230 h 616"/>
                <a:gd name="T66" fmla="*/ 119 w 309"/>
                <a:gd name="T67" fmla="*/ 192 h 616"/>
                <a:gd name="T68" fmla="*/ 145 w 309"/>
                <a:gd name="T69" fmla="*/ 157 h 616"/>
                <a:gd name="T70" fmla="*/ 162 w 309"/>
                <a:gd name="T71" fmla="*/ 141 h 616"/>
                <a:gd name="T72" fmla="*/ 196 w 309"/>
                <a:gd name="T73" fmla="*/ 117 h 616"/>
                <a:gd name="T74" fmla="*/ 232 w 309"/>
                <a:gd name="T75" fmla="*/ 100 h 616"/>
                <a:gd name="T76" fmla="*/ 270 w 309"/>
                <a:gd name="T77" fmla="*/ 90 h 616"/>
                <a:gd name="T78" fmla="*/ 309 w 309"/>
                <a:gd name="T79" fmla="*/ 87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9" h="616">
                  <a:moveTo>
                    <a:pt x="309" y="0"/>
                  </a:moveTo>
                  <a:lnTo>
                    <a:pt x="309" y="0"/>
                  </a:lnTo>
                  <a:lnTo>
                    <a:pt x="283" y="1"/>
                  </a:lnTo>
                  <a:lnTo>
                    <a:pt x="256" y="4"/>
                  </a:lnTo>
                  <a:lnTo>
                    <a:pt x="229" y="11"/>
                  </a:lnTo>
                  <a:lnTo>
                    <a:pt x="202" y="18"/>
                  </a:lnTo>
                  <a:lnTo>
                    <a:pt x="177" y="29"/>
                  </a:lnTo>
                  <a:lnTo>
                    <a:pt x="151" y="42"/>
                  </a:lnTo>
                  <a:lnTo>
                    <a:pt x="127" y="58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82" y="97"/>
                  </a:lnTo>
                  <a:lnTo>
                    <a:pt x="62" y="121"/>
                  </a:lnTo>
                  <a:lnTo>
                    <a:pt x="45" y="147"/>
                  </a:lnTo>
                  <a:lnTo>
                    <a:pt x="31" y="172"/>
                  </a:lnTo>
                  <a:lnTo>
                    <a:pt x="18" y="200"/>
                  </a:lnTo>
                  <a:lnTo>
                    <a:pt x="10" y="229"/>
                  </a:lnTo>
                  <a:lnTo>
                    <a:pt x="3" y="257"/>
                  </a:lnTo>
                  <a:lnTo>
                    <a:pt x="0" y="287"/>
                  </a:lnTo>
                  <a:lnTo>
                    <a:pt x="0" y="316"/>
                  </a:lnTo>
                  <a:lnTo>
                    <a:pt x="1" y="346"/>
                  </a:lnTo>
                  <a:lnTo>
                    <a:pt x="7" y="376"/>
                  </a:lnTo>
                  <a:lnTo>
                    <a:pt x="14" y="404"/>
                  </a:lnTo>
                  <a:lnTo>
                    <a:pt x="25" y="432"/>
                  </a:lnTo>
                  <a:lnTo>
                    <a:pt x="38" y="459"/>
                  </a:lnTo>
                  <a:lnTo>
                    <a:pt x="55" y="486"/>
                  </a:lnTo>
                  <a:lnTo>
                    <a:pt x="75" y="510"/>
                  </a:lnTo>
                  <a:lnTo>
                    <a:pt x="75" y="510"/>
                  </a:lnTo>
                  <a:lnTo>
                    <a:pt x="86" y="523"/>
                  </a:lnTo>
                  <a:lnTo>
                    <a:pt x="99" y="535"/>
                  </a:lnTo>
                  <a:lnTo>
                    <a:pt x="112" y="547"/>
                  </a:lnTo>
                  <a:lnTo>
                    <a:pt x="126" y="557"/>
                  </a:lnTo>
                  <a:lnTo>
                    <a:pt x="138" y="567"/>
                  </a:lnTo>
                  <a:lnTo>
                    <a:pt x="153" y="575"/>
                  </a:lnTo>
                  <a:lnTo>
                    <a:pt x="168" y="584"/>
                  </a:lnTo>
                  <a:lnTo>
                    <a:pt x="182" y="591"/>
                  </a:lnTo>
                  <a:lnTo>
                    <a:pt x="198" y="596"/>
                  </a:lnTo>
                  <a:lnTo>
                    <a:pt x="213" y="602"/>
                  </a:lnTo>
                  <a:lnTo>
                    <a:pt x="229" y="606"/>
                  </a:lnTo>
                  <a:lnTo>
                    <a:pt x="244" y="610"/>
                  </a:lnTo>
                  <a:lnTo>
                    <a:pt x="261" y="613"/>
                  </a:lnTo>
                  <a:lnTo>
                    <a:pt x="277" y="615"/>
                  </a:lnTo>
                  <a:lnTo>
                    <a:pt x="293" y="616"/>
                  </a:lnTo>
                  <a:lnTo>
                    <a:pt x="309" y="616"/>
                  </a:lnTo>
                  <a:lnTo>
                    <a:pt x="309" y="530"/>
                  </a:lnTo>
                  <a:lnTo>
                    <a:pt x="309" y="530"/>
                  </a:lnTo>
                  <a:lnTo>
                    <a:pt x="285" y="528"/>
                  </a:lnTo>
                  <a:lnTo>
                    <a:pt x="263" y="524"/>
                  </a:lnTo>
                  <a:lnTo>
                    <a:pt x="240" y="518"/>
                  </a:lnTo>
                  <a:lnTo>
                    <a:pt x="218" y="510"/>
                  </a:lnTo>
                  <a:lnTo>
                    <a:pt x="196" y="500"/>
                  </a:lnTo>
                  <a:lnTo>
                    <a:pt x="177" y="486"/>
                  </a:lnTo>
                  <a:lnTo>
                    <a:pt x="158" y="470"/>
                  </a:lnTo>
                  <a:lnTo>
                    <a:pt x="141" y="453"/>
                  </a:lnTo>
                  <a:lnTo>
                    <a:pt x="141" y="453"/>
                  </a:lnTo>
                  <a:lnTo>
                    <a:pt x="127" y="435"/>
                  </a:lnTo>
                  <a:lnTo>
                    <a:pt x="114" y="417"/>
                  </a:lnTo>
                  <a:lnTo>
                    <a:pt x="104" y="397"/>
                  </a:lnTo>
                  <a:lnTo>
                    <a:pt x="97" y="377"/>
                  </a:lnTo>
                  <a:lnTo>
                    <a:pt x="92" y="356"/>
                  </a:lnTo>
                  <a:lnTo>
                    <a:pt x="88" y="335"/>
                  </a:lnTo>
                  <a:lnTo>
                    <a:pt x="86" y="313"/>
                  </a:lnTo>
                  <a:lnTo>
                    <a:pt x="88" y="292"/>
                  </a:lnTo>
                  <a:lnTo>
                    <a:pt x="89" y="271"/>
                  </a:lnTo>
                  <a:lnTo>
                    <a:pt x="93" y="251"/>
                  </a:lnTo>
                  <a:lnTo>
                    <a:pt x="100" y="230"/>
                  </a:lnTo>
                  <a:lnTo>
                    <a:pt x="109" y="210"/>
                  </a:lnTo>
                  <a:lnTo>
                    <a:pt x="119" y="192"/>
                  </a:lnTo>
                  <a:lnTo>
                    <a:pt x="131" y="174"/>
                  </a:lnTo>
                  <a:lnTo>
                    <a:pt x="145" y="157"/>
                  </a:lnTo>
                  <a:lnTo>
                    <a:pt x="162" y="141"/>
                  </a:lnTo>
                  <a:lnTo>
                    <a:pt x="162" y="141"/>
                  </a:lnTo>
                  <a:lnTo>
                    <a:pt x="179" y="128"/>
                  </a:lnTo>
                  <a:lnTo>
                    <a:pt x="196" y="117"/>
                  </a:lnTo>
                  <a:lnTo>
                    <a:pt x="213" y="107"/>
                  </a:lnTo>
                  <a:lnTo>
                    <a:pt x="232" y="100"/>
                  </a:lnTo>
                  <a:lnTo>
                    <a:pt x="252" y="94"/>
                  </a:lnTo>
                  <a:lnTo>
                    <a:pt x="270" y="90"/>
                  </a:lnTo>
                  <a:lnTo>
                    <a:pt x="290" y="87"/>
                  </a:lnTo>
                  <a:lnTo>
                    <a:pt x="309" y="87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B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5" name="Freeform 9"/>
            <p:cNvSpPr>
              <a:spLocks/>
            </p:cNvSpPr>
            <p:nvPr/>
          </p:nvSpPr>
          <p:spPr bwMode="auto">
            <a:xfrm>
              <a:off x="1583221" y="3051040"/>
              <a:ext cx="434476" cy="447793"/>
            </a:xfrm>
            <a:custGeom>
              <a:avLst/>
              <a:gdLst>
                <a:gd name="T0" fmla="*/ 317 w 317"/>
                <a:gd name="T1" fmla="*/ 0 h 311"/>
                <a:gd name="T2" fmla="*/ 317 w 317"/>
                <a:gd name="T3" fmla="*/ 0 h 311"/>
                <a:gd name="T4" fmla="*/ 316 w 317"/>
                <a:gd name="T5" fmla="*/ 27 h 311"/>
                <a:gd name="T6" fmla="*/ 313 w 317"/>
                <a:gd name="T7" fmla="*/ 54 h 311"/>
                <a:gd name="T8" fmla="*/ 307 w 317"/>
                <a:gd name="T9" fmla="*/ 81 h 311"/>
                <a:gd name="T10" fmla="*/ 299 w 317"/>
                <a:gd name="T11" fmla="*/ 108 h 311"/>
                <a:gd name="T12" fmla="*/ 289 w 317"/>
                <a:gd name="T13" fmla="*/ 133 h 311"/>
                <a:gd name="T14" fmla="*/ 275 w 317"/>
                <a:gd name="T15" fmla="*/ 159 h 311"/>
                <a:gd name="T16" fmla="*/ 259 w 317"/>
                <a:gd name="T17" fmla="*/ 183 h 311"/>
                <a:gd name="T18" fmla="*/ 242 w 317"/>
                <a:gd name="T19" fmla="*/ 205 h 311"/>
                <a:gd name="T20" fmla="*/ 242 w 317"/>
                <a:gd name="T21" fmla="*/ 205 h 311"/>
                <a:gd name="T22" fmla="*/ 230 w 317"/>
                <a:gd name="T23" fmla="*/ 219 h 311"/>
                <a:gd name="T24" fmla="*/ 217 w 317"/>
                <a:gd name="T25" fmla="*/ 231 h 311"/>
                <a:gd name="T26" fmla="*/ 204 w 317"/>
                <a:gd name="T27" fmla="*/ 242 h 311"/>
                <a:gd name="T28" fmla="*/ 190 w 317"/>
                <a:gd name="T29" fmla="*/ 253 h 311"/>
                <a:gd name="T30" fmla="*/ 176 w 317"/>
                <a:gd name="T31" fmla="*/ 262 h 311"/>
                <a:gd name="T32" fmla="*/ 160 w 317"/>
                <a:gd name="T33" fmla="*/ 272 h 311"/>
                <a:gd name="T34" fmla="*/ 146 w 317"/>
                <a:gd name="T35" fmla="*/ 279 h 311"/>
                <a:gd name="T36" fmla="*/ 131 w 317"/>
                <a:gd name="T37" fmla="*/ 286 h 311"/>
                <a:gd name="T38" fmla="*/ 115 w 317"/>
                <a:gd name="T39" fmla="*/ 291 h 311"/>
                <a:gd name="T40" fmla="*/ 99 w 317"/>
                <a:gd name="T41" fmla="*/ 297 h 311"/>
                <a:gd name="T42" fmla="*/ 82 w 317"/>
                <a:gd name="T43" fmla="*/ 301 h 311"/>
                <a:gd name="T44" fmla="*/ 67 w 317"/>
                <a:gd name="T45" fmla="*/ 306 h 311"/>
                <a:gd name="T46" fmla="*/ 50 w 317"/>
                <a:gd name="T47" fmla="*/ 308 h 311"/>
                <a:gd name="T48" fmla="*/ 33 w 317"/>
                <a:gd name="T49" fmla="*/ 310 h 311"/>
                <a:gd name="T50" fmla="*/ 17 w 317"/>
                <a:gd name="T51" fmla="*/ 311 h 311"/>
                <a:gd name="T52" fmla="*/ 0 w 317"/>
                <a:gd name="T53" fmla="*/ 311 h 311"/>
                <a:gd name="T54" fmla="*/ 0 w 317"/>
                <a:gd name="T55" fmla="*/ 224 h 311"/>
                <a:gd name="T56" fmla="*/ 0 w 317"/>
                <a:gd name="T57" fmla="*/ 224 h 311"/>
                <a:gd name="T58" fmla="*/ 24 w 317"/>
                <a:gd name="T59" fmla="*/ 224 h 311"/>
                <a:gd name="T60" fmla="*/ 49 w 317"/>
                <a:gd name="T61" fmla="*/ 221 h 311"/>
                <a:gd name="T62" fmla="*/ 73 w 317"/>
                <a:gd name="T63" fmla="*/ 215 h 311"/>
                <a:gd name="T64" fmla="*/ 95 w 317"/>
                <a:gd name="T65" fmla="*/ 207 h 311"/>
                <a:gd name="T66" fmla="*/ 116 w 317"/>
                <a:gd name="T67" fmla="*/ 195 h 311"/>
                <a:gd name="T68" fmla="*/ 138 w 317"/>
                <a:gd name="T69" fmla="*/ 183 h 311"/>
                <a:gd name="T70" fmla="*/ 157 w 317"/>
                <a:gd name="T71" fmla="*/ 167 h 311"/>
                <a:gd name="T72" fmla="*/ 176 w 317"/>
                <a:gd name="T73" fmla="*/ 149 h 311"/>
                <a:gd name="T74" fmla="*/ 176 w 317"/>
                <a:gd name="T75" fmla="*/ 149 h 311"/>
                <a:gd name="T76" fmla="*/ 189 w 317"/>
                <a:gd name="T77" fmla="*/ 132 h 311"/>
                <a:gd name="T78" fmla="*/ 200 w 317"/>
                <a:gd name="T79" fmla="*/ 115 h 311"/>
                <a:gd name="T80" fmla="*/ 210 w 317"/>
                <a:gd name="T81" fmla="*/ 96 h 311"/>
                <a:gd name="T82" fmla="*/ 217 w 317"/>
                <a:gd name="T83" fmla="*/ 78 h 311"/>
                <a:gd name="T84" fmla="*/ 222 w 317"/>
                <a:gd name="T85" fmla="*/ 58 h 311"/>
                <a:gd name="T86" fmla="*/ 227 w 317"/>
                <a:gd name="T87" fmla="*/ 38 h 311"/>
                <a:gd name="T88" fmla="*/ 230 w 317"/>
                <a:gd name="T89" fmla="*/ 20 h 311"/>
                <a:gd name="T90" fmla="*/ 230 w 317"/>
                <a:gd name="T91" fmla="*/ 0 h 311"/>
                <a:gd name="T92" fmla="*/ 317 w 317"/>
                <a:gd name="T9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311">
                  <a:moveTo>
                    <a:pt x="317" y="0"/>
                  </a:moveTo>
                  <a:lnTo>
                    <a:pt x="317" y="0"/>
                  </a:lnTo>
                  <a:lnTo>
                    <a:pt x="316" y="27"/>
                  </a:lnTo>
                  <a:lnTo>
                    <a:pt x="313" y="54"/>
                  </a:lnTo>
                  <a:lnTo>
                    <a:pt x="307" y="81"/>
                  </a:lnTo>
                  <a:lnTo>
                    <a:pt x="299" y="108"/>
                  </a:lnTo>
                  <a:lnTo>
                    <a:pt x="289" y="133"/>
                  </a:lnTo>
                  <a:lnTo>
                    <a:pt x="275" y="159"/>
                  </a:lnTo>
                  <a:lnTo>
                    <a:pt x="259" y="183"/>
                  </a:lnTo>
                  <a:lnTo>
                    <a:pt x="242" y="205"/>
                  </a:lnTo>
                  <a:lnTo>
                    <a:pt x="242" y="205"/>
                  </a:lnTo>
                  <a:lnTo>
                    <a:pt x="230" y="219"/>
                  </a:lnTo>
                  <a:lnTo>
                    <a:pt x="217" y="231"/>
                  </a:lnTo>
                  <a:lnTo>
                    <a:pt x="204" y="242"/>
                  </a:lnTo>
                  <a:lnTo>
                    <a:pt x="190" y="253"/>
                  </a:lnTo>
                  <a:lnTo>
                    <a:pt x="176" y="262"/>
                  </a:lnTo>
                  <a:lnTo>
                    <a:pt x="160" y="272"/>
                  </a:lnTo>
                  <a:lnTo>
                    <a:pt x="146" y="279"/>
                  </a:lnTo>
                  <a:lnTo>
                    <a:pt x="131" y="286"/>
                  </a:lnTo>
                  <a:lnTo>
                    <a:pt x="115" y="291"/>
                  </a:lnTo>
                  <a:lnTo>
                    <a:pt x="99" y="297"/>
                  </a:lnTo>
                  <a:lnTo>
                    <a:pt x="82" y="301"/>
                  </a:lnTo>
                  <a:lnTo>
                    <a:pt x="67" y="306"/>
                  </a:lnTo>
                  <a:lnTo>
                    <a:pt x="50" y="308"/>
                  </a:lnTo>
                  <a:lnTo>
                    <a:pt x="33" y="310"/>
                  </a:lnTo>
                  <a:lnTo>
                    <a:pt x="17" y="311"/>
                  </a:lnTo>
                  <a:lnTo>
                    <a:pt x="0" y="311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4" y="224"/>
                  </a:lnTo>
                  <a:lnTo>
                    <a:pt x="49" y="221"/>
                  </a:lnTo>
                  <a:lnTo>
                    <a:pt x="73" y="215"/>
                  </a:lnTo>
                  <a:lnTo>
                    <a:pt x="95" y="207"/>
                  </a:lnTo>
                  <a:lnTo>
                    <a:pt x="116" y="195"/>
                  </a:lnTo>
                  <a:lnTo>
                    <a:pt x="138" y="183"/>
                  </a:lnTo>
                  <a:lnTo>
                    <a:pt x="157" y="167"/>
                  </a:lnTo>
                  <a:lnTo>
                    <a:pt x="176" y="149"/>
                  </a:lnTo>
                  <a:lnTo>
                    <a:pt x="176" y="149"/>
                  </a:lnTo>
                  <a:lnTo>
                    <a:pt x="189" y="132"/>
                  </a:lnTo>
                  <a:lnTo>
                    <a:pt x="200" y="115"/>
                  </a:lnTo>
                  <a:lnTo>
                    <a:pt x="210" y="96"/>
                  </a:lnTo>
                  <a:lnTo>
                    <a:pt x="217" y="78"/>
                  </a:lnTo>
                  <a:lnTo>
                    <a:pt x="222" y="58"/>
                  </a:lnTo>
                  <a:lnTo>
                    <a:pt x="227" y="38"/>
                  </a:lnTo>
                  <a:lnTo>
                    <a:pt x="230" y="20"/>
                  </a:lnTo>
                  <a:lnTo>
                    <a:pt x="230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6" name="Freeform 10"/>
            <p:cNvSpPr>
              <a:spLocks/>
            </p:cNvSpPr>
            <p:nvPr/>
          </p:nvSpPr>
          <p:spPr bwMode="auto">
            <a:xfrm>
              <a:off x="1583221" y="2581649"/>
              <a:ext cx="434476" cy="449233"/>
            </a:xfrm>
            <a:custGeom>
              <a:avLst/>
              <a:gdLst>
                <a:gd name="T0" fmla="*/ 317 w 317"/>
                <a:gd name="T1" fmla="*/ 312 h 312"/>
                <a:gd name="T2" fmla="*/ 317 w 317"/>
                <a:gd name="T3" fmla="*/ 312 h 312"/>
                <a:gd name="T4" fmla="*/ 316 w 317"/>
                <a:gd name="T5" fmla="*/ 284 h 312"/>
                <a:gd name="T6" fmla="*/ 313 w 317"/>
                <a:gd name="T7" fmla="*/ 257 h 312"/>
                <a:gd name="T8" fmla="*/ 307 w 317"/>
                <a:gd name="T9" fmla="*/ 230 h 312"/>
                <a:gd name="T10" fmla="*/ 299 w 317"/>
                <a:gd name="T11" fmla="*/ 203 h 312"/>
                <a:gd name="T12" fmla="*/ 289 w 317"/>
                <a:gd name="T13" fmla="*/ 178 h 312"/>
                <a:gd name="T14" fmla="*/ 275 w 317"/>
                <a:gd name="T15" fmla="*/ 152 h 312"/>
                <a:gd name="T16" fmla="*/ 259 w 317"/>
                <a:gd name="T17" fmla="*/ 128 h 312"/>
                <a:gd name="T18" fmla="*/ 242 w 317"/>
                <a:gd name="T19" fmla="*/ 106 h 312"/>
                <a:gd name="T20" fmla="*/ 242 w 317"/>
                <a:gd name="T21" fmla="*/ 106 h 312"/>
                <a:gd name="T22" fmla="*/ 230 w 317"/>
                <a:gd name="T23" fmla="*/ 93 h 312"/>
                <a:gd name="T24" fmla="*/ 217 w 317"/>
                <a:gd name="T25" fmla="*/ 80 h 312"/>
                <a:gd name="T26" fmla="*/ 204 w 317"/>
                <a:gd name="T27" fmla="*/ 69 h 312"/>
                <a:gd name="T28" fmla="*/ 190 w 317"/>
                <a:gd name="T29" fmla="*/ 59 h 312"/>
                <a:gd name="T30" fmla="*/ 176 w 317"/>
                <a:gd name="T31" fmla="*/ 49 h 312"/>
                <a:gd name="T32" fmla="*/ 160 w 317"/>
                <a:gd name="T33" fmla="*/ 41 h 312"/>
                <a:gd name="T34" fmla="*/ 146 w 317"/>
                <a:gd name="T35" fmla="*/ 32 h 312"/>
                <a:gd name="T36" fmla="*/ 131 w 317"/>
                <a:gd name="T37" fmla="*/ 25 h 312"/>
                <a:gd name="T38" fmla="*/ 115 w 317"/>
                <a:gd name="T39" fmla="*/ 19 h 312"/>
                <a:gd name="T40" fmla="*/ 99 w 317"/>
                <a:gd name="T41" fmla="*/ 14 h 312"/>
                <a:gd name="T42" fmla="*/ 82 w 317"/>
                <a:gd name="T43" fmla="*/ 10 h 312"/>
                <a:gd name="T44" fmla="*/ 67 w 317"/>
                <a:gd name="T45" fmla="*/ 5 h 312"/>
                <a:gd name="T46" fmla="*/ 50 w 317"/>
                <a:gd name="T47" fmla="*/ 2 h 312"/>
                <a:gd name="T48" fmla="*/ 33 w 317"/>
                <a:gd name="T49" fmla="*/ 1 h 312"/>
                <a:gd name="T50" fmla="*/ 17 w 317"/>
                <a:gd name="T51" fmla="*/ 0 h 312"/>
                <a:gd name="T52" fmla="*/ 0 w 317"/>
                <a:gd name="T53" fmla="*/ 0 h 312"/>
                <a:gd name="T54" fmla="*/ 0 w 317"/>
                <a:gd name="T55" fmla="*/ 87 h 312"/>
                <a:gd name="T56" fmla="*/ 0 w 317"/>
                <a:gd name="T57" fmla="*/ 87 h 312"/>
                <a:gd name="T58" fmla="*/ 24 w 317"/>
                <a:gd name="T59" fmla="*/ 87 h 312"/>
                <a:gd name="T60" fmla="*/ 49 w 317"/>
                <a:gd name="T61" fmla="*/ 92 h 312"/>
                <a:gd name="T62" fmla="*/ 73 w 317"/>
                <a:gd name="T63" fmla="*/ 97 h 312"/>
                <a:gd name="T64" fmla="*/ 95 w 317"/>
                <a:gd name="T65" fmla="*/ 104 h 312"/>
                <a:gd name="T66" fmla="*/ 116 w 317"/>
                <a:gd name="T67" fmla="*/ 116 h 312"/>
                <a:gd name="T68" fmla="*/ 138 w 317"/>
                <a:gd name="T69" fmla="*/ 128 h 312"/>
                <a:gd name="T70" fmla="*/ 157 w 317"/>
                <a:gd name="T71" fmla="*/ 145 h 312"/>
                <a:gd name="T72" fmla="*/ 176 w 317"/>
                <a:gd name="T73" fmla="*/ 164 h 312"/>
                <a:gd name="T74" fmla="*/ 176 w 317"/>
                <a:gd name="T75" fmla="*/ 164 h 312"/>
                <a:gd name="T76" fmla="*/ 189 w 317"/>
                <a:gd name="T77" fmla="*/ 179 h 312"/>
                <a:gd name="T78" fmla="*/ 200 w 317"/>
                <a:gd name="T79" fmla="*/ 198 h 312"/>
                <a:gd name="T80" fmla="*/ 210 w 317"/>
                <a:gd name="T81" fmla="*/ 215 h 312"/>
                <a:gd name="T82" fmla="*/ 217 w 317"/>
                <a:gd name="T83" fmla="*/ 234 h 312"/>
                <a:gd name="T84" fmla="*/ 222 w 317"/>
                <a:gd name="T85" fmla="*/ 253 h 312"/>
                <a:gd name="T86" fmla="*/ 227 w 317"/>
                <a:gd name="T87" fmla="*/ 273 h 312"/>
                <a:gd name="T88" fmla="*/ 230 w 317"/>
                <a:gd name="T89" fmla="*/ 292 h 312"/>
                <a:gd name="T90" fmla="*/ 230 w 317"/>
                <a:gd name="T91" fmla="*/ 312 h 312"/>
                <a:gd name="T92" fmla="*/ 317 w 317"/>
                <a:gd name="T9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312">
                  <a:moveTo>
                    <a:pt x="317" y="312"/>
                  </a:moveTo>
                  <a:lnTo>
                    <a:pt x="317" y="312"/>
                  </a:lnTo>
                  <a:lnTo>
                    <a:pt x="316" y="284"/>
                  </a:lnTo>
                  <a:lnTo>
                    <a:pt x="313" y="257"/>
                  </a:lnTo>
                  <a:lnTo>
                    <a:pt x="307" y="230"/>
                  </a:lnTo>
                  <a:lnTo>
                    <a:pt x="299" y="203"/>
                  </a:lnTo>
                  <a:lnTo>
                    <a:pt x="289" y="178"/>
                  </a:lnTo>
                  <a:lnTo>
                    <a:pt x="275" y="152"/>
                  </a:lnTo>
                  <a:lnTo>
                    <a:pt x="259" y="128"/>
                  </a:lnTo>
                  <a:lnTo>
                    <a:pt x="242" y="106"/>
                  </a:lnTo>
                  <a:lnTo>
                    <a:pt x="242" y="106"/>
                  </a:lnTo>
                  <a:lnTo>
                    <a:pt x="230" y="93"/>
                  </a:lnTo>
                  <a:lnTo>
                    <a:pt x="217" y="80"/>
                  </a:lnTo>
                  <a:lnTo>
                    <a:pt x="204" y="69"/>
                  </a:lnTo>
                  <a:lnTo>
                    <a:pt x="190" y="59"/>
                  </a:lnTo>
                  <a:lnTo>
                    <a:pt x="176" y="49"/>
                  </a:lnTo>
                  <a:lnTo>
                    <a:pt x="160" y="41"/>
                  </a:lnTo>
                  <a:lnTo>
                    <a:pt x="146" y="32"/>
                  </a:lnTo>
                  <a:lnTo>
                    <a:pt x="131" y="25"/>
                  </a:lnTo>
                  <a:lnTo>
                    <a:pt x="115" y="19"/>
                  </a:lnTo>
                  <a:lnTo>
                    <a:pt x="99" y="14"/>
                  </a:lnTo>
                  <a:lnTo>
                    <a:pt x="82" y="10"/>
                  </a:lnTo>
                  <a:lnTo>
                    <a:pt x="67" y="5"/>
                  </a:lnTo>
                  <a:lnTo>
                    <a:pt x="50" y="2"/>
                  </a:lnTo>
                  <a:lnTo>
                    <a:pt x="33" y="1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4" y="87"/>
                  </a:lnTo>
                  <a:lnTo>
                    <a:pt x="49" y="92"/>
                  </a:lnTo>
                  <a:lnTo>
                    <a:pt x="73" y="97"/>
                  </a:lnTo>
                  <a:lnTo>
                    <a:pt x="95" y="104"/>
                  </a:lnTo>
                  <a:lnTo>
                    <a:pt x="116" y="116"/>
                  </a:lnTo>
                  <a:lnTo>
                    <a:pt x="138" y="128"/>
                  </a:lnTo>
                  <a:lnTo>
                    <a:pt x="157" y="145"/>
                  </a:lnTo>
                  <a:lnTo>
                    <a:pt x="176" y="164"/>
                  </a:lnTo>
                  <a:lnTo>
                    <a:pt x="176" y="164"/>
                  </a:lnTo>
                  <a:lnTo>
                    <a:pt x="189" y="179"/>
                  </a:lnTo>
                  <a:lnTo>
                    <a:pt x="200" y="198"/>
                  </a:lnTo>
                  <a:lnTo>
                    <a:pt x="210" y="215"/>
                  </a:lnTo>
                  <a:lnTo>
                    <a:pt x="217" y="234"/>
                  </a:lnTo>
                  <a:lnTo>
                    <a:pt x="222" y="253"/>
                  </a:lnTo>
                  <a:lnTo>
                    <a:pt x="227" y="273"/>
                  </a:lnTo>
                  <a:lnTo>
                    <a:pt x="230" y="292"/>
                  </a:lnTo>
                  <a:lnTo>
                    <a:pt x="230" y="312"/>
                  </a:lnTo>
                  <a:lnTo>
                    <a:pt x="317" y="3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7" name="Freeform 11"/>
            <p:cNvSpPr>
              <a:spLocks/>
            </p:cNvSpPr>
            <p:nvPr/>
          </p:nvSpPr>
          <p:spPr bwMode="auto">
            <a:xfrm>
              <a:off x="1875156" y="1074127"/>
              <a:ext cx="423512" cy="889827"/>
            </a:xfrm>
            <a:custGeom>
              <a:avLst/>
              <a:gdLst>
                <a:gd name="T0" fmla="*/ 309 w 309"/>
                <a:gd name="T1" fmla="*/ 618 h 618"/>
                <a:gd name="T2" fmla="*/ 255 w 309"/>
                <a:gd name="T3" fmla="*/ 613 h 618"/>
                <a:gd name="T4" fmla="*/ 202 w 309"/>
                <a:gd name="T5" fmla="*/ 600 h 618"/>
                <a:gd name="T6" fmla="*/ 151 w 309"/>
                <a:gd name="T7" fmla="*/ 576 h 618"/>
                <a:gd name="T8" fmla="*/ 104 w 309"/>
                <a:gd name="T9" fmla="*/ 542 h 618"/>
                <a:gd name="T10" fmla="*/ 82 w 309"/>
                <a:gd name="T11" fmla="*/ 521 h 618"/>
                <a:gd name="T12" fmla="*/ 45 w 309"/>
                <a:gd name="T13" fmla="*/ 471 h 618"/>
                <a:gd name="T14" fmla="*/ 18 w 309"/>
                <a:gd name="T15" fmla="*/ 418 h 618"/>
                <a:gd name="T16" fmla="*/ 4 w 309"/>
                <a:gd name="T17" fmla="*/ 360 h 618"/>
                <a:gd name="T18" fmla="*/ 0 w 309"/>
                <a:gd name="T19" fmla="*/ 302 h 618"/>
                <a:gd name="T20" fmla="*/ 7 w 309"/>
                <a:gd name="T21" fmla="*/ 242 h 618"/>
                <a:gd name="T22" fmla="*/ 25 w 309"/>
                <a:gd name="T23" fmla="*/ 186 h 618"/>
                <a:gd name="T24" fmla="*/ 55 w 309"/>
                <a:gd name="T25" fmla="*/ 132 h 618"/>
                <a:gd name="T26" fmla="*/ 74 w 309"/>
                <a:gd name="T27" fmla="*/ 107 h 618"/>
                <a:gd name="T28" fmla="*/ 99 w 309"/>
                <a:gd name="T29" fmla="*/ 82 h 618"/>
                <a:gd name="T30" fmla="*/ 125 w 309"/>
                <a:gd name="T31" fmla="*/ 60 h 618"/>
                <a:gd name="T32" fmla="*/ 152 w 309"/>
                <a:gd name="T33" fmla="*/ 43 h 618"/>
                <a:gd name="T34" fmla="*/ 182 w 309"/>
                <a:gd name="T35" fmla="*/ 27 h 618"/>
                <a:gd name="T36" fmla="*/ 213 w 309"/>
                <a:gd name="T37" fmla="*/ 16 h 618"/>
                <a:gd name="T38" fmla="*/ 244 w 309"/>
                <a:gd name="T39" fmla="*/ 8 h 618"/>
                <a:gd name="T40" fmla="*/ 277 w 309"/>
                <a:gd name="T41" fmla="*/ 2 h 618"/>
                <a:gd name="T42" fmla="*/ 309 w 309"/>
                <a:gd name="T43" fmla="*/ 88 h 618"/>
                <a:gd name="T44" fmla="*/ 285 w 309"/>
                <a:gd name="T45" fmla="*/ 90 h 618"/>
                <a:gd name="T46" fmla="*/ 240 w 309"/>
                <a:gd name="T47" fmla="*/ 98 h 618"/>
                <a:gd name="T48" fmla="*/ 196 w 309"/>
                <a:gd name="T49" fmla="*/ 118 h 618"/>
                <a:gd name="T50" fmla="*/ 158 w 309"/>
                <a:gd name="T51" fmla="*/ 146 h 618"/>
                <a:gd name="T52" fmla="*/ 141 w 309"/>
                <a:gd name="T53" fmla="*/ 164 h 618"/>
                <a:gd name="T54" fmla="*/ 114 w 309"/>
                <a:gd name="T55" fmla="*/ 201 h 618"/>
                <a:gd name="T56" fmla="*/ 97 w 309"/>
                <a:gd name="T57" fmla="*/ 241 h 618"/>
                <a:gd name="T58" fmla="*/ 87 w 309"/>
                <a:gd name="T59" fmla="*/ 282 h 618"/>
                <a:gd name="T60" fmla="*/ 87 w 309"/>
                <a:gd name="T61" fmla="*/ 324 h 618"/>
                <a:gd name="T62" fmla="*/ 94 w 309"/>
                <a:gd name="T63" fmla="*/ 367 h 618"/>
                <a:gd name="T64" fmla="*/ 108 w 309"/>
                <a:gd name="T65" fmla="*/ 406 h 618"/>
                <a:gd name="T66" fmla="*/ 131 w 309"/>
                <a:gd name="T67" fmla="*/ 443 h 618"/>
                <a:gd name="T68" fmla="*/ 162 w 309"/>
                <a:gd name="T69" fmla="*/ 475 h 618"/>
                <a:gd name="T70" fmla="*/ 179 w 309"/>
                <a:gd name="T71" fmla="*/ 490 h 618"/>
                <a:gd name="T72" fmla="*/ 213 w 309"/>
                <a:gd name="T73" fmla="*/ 509 h 618"/>
                <a:gd name="T74" fmla="*/ 251 w 309"/>
                <a:gd name="T75" fmla="*/ 524 h 618"/>
                <a:gd name="T76" fmla="*/ 289 w 309"/>
                <a:gd name="T77" fmla="*/ 531 h 618"/>
                <a:gd name="T78" fmla="*/ 309 w 309"/>
                <a:gd name="T7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9" h="618">
                  <a:moveTo>
                    <a:pt x="309" y="618"/>
                  </a:moveTo>
                  <a:lnTo>
                    <a:pt x="309" y="618"/>
                  </a:lnTo>
                  <a:lnTo>
                    <a:pt x="282" y="617"/>
                  </a:lnTo>
                  <a:lnTo>
                    <a:pt x="255" y="613"/>
                  </a:lnTo>
                  <a:lnTo>
                    <a:pt x="229" y="607"/>
                  </a:lnTo>
                  <a:lnTo>
                    <a:pt x="202" y="600"/>
                  </a:lnTo>
                  <a:lnTo>
                    <a:pt x="176" y="589"/>
                  </a:lnTo>
                  <a:lnTo>
                    <a:pt x="151" y="576"/>
                  </a:lnTo>
                  <a:lnTo>
                    <a:pt x="127" y="560"/>
                  </a:lnTo>
                  <a:lnTo>
                    <a:pt x="104" y="542"/>
                  </a:lnTo>
                  <a:lnTo>
                    <a:pt x="104" y="542"/>
                  </a:lnTo>
                  <a:lnTo>
                    <a:pt x="82" y="521"/>
                  </a:lnTo>
                  <a:lnTo>
                    <a:pt x="62" y="497"/>
                  </a:lnTo>
                  <a:lnTo>
                    <a:pt x="45" y="471"/>
                  </a:lnTo>
                  <a:lnTo>
                    <a:pt x="31" y="444"/>
                  </a:lnTo>
                  <a:lnTo>
                    <a:pt x="18" y="418"/>
                  </a:lnTo>
                  <a:lnTo>
                    <a:pt x="9" y="389"/>
                  </a:lnTo>
                  <a:lnTo>
                    <a:pt x="4" y="360"/>
                  </a:lnTo>
                  <a:lnTo>
                    <a:pt x="0" y="330"/>
                  </a:lnTo>
                  <a:lnTo>
                    <a:pt x="0" y="302"/>
                  </a:lnTo>
                  <a:lnTo>
                    <a:pt x="1" y="272"/>
                  </a:lnTo>
                  <a:lnTo>
                    <a:pt x="7" y="242"/>
                  </a:lnTo>
                  <a:lnTo>
                    <a:pt x="14" y="213"/>
                  </a:lnTo>
                  <a:lnTo>
                    <a:pt x="25" y="186"/>
                  </a:lnTo>
                  <a:lnTo>
                    <a:pt x="39" y="157"/>
                  </a:lnTo>
                  <a:lnTo>
                    <a:pt x="55" y="132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86" y="94"/>
                  </a:lnTo>
                  <a:lnTo>
                    <a:pt x="99" y="82"/>
                  </a:lnTo>
                  <a:lnTo>
                    <a:pt x="111" y="71"/>
                  </a:lnTo>
                  <a:lnTo>
                    <a:pt x="125" y="60"/>
                  </a:lnTo>
                  <a:lnTo>
                    <a:pt x="138" y="51"/>
                  </a:lnTo>
                  <a:lnTo>
                    <a:pt x="152" y="43"/>
                  </a:lnTo>
                  <a:lnTo>
                    <a:pt x="168" y="34"/>
                  </a:lnTo>
                  <a:lnTo>
                    <a:pt x="182" y="27"/>
                  </a:lnTo>
                  <a:lnTo>
                    <a:pt x="197" y="22"/>
                  </a:lnTo>
                  <a:lnTo>
                    <a:pt x="213" y="16"/>
                  </a:lnTo>
                  <a:lnTo>
                    <a:pt x="229" y="12"/>
                  </a:lnTo>
                  <a:lnTo>
                    <a:pt x="244" y="8"/>
                  </a:lnTo>
                  <a:lnTo>
                    <a:pt x="261" y="5"/>
                  </a:lnTo>
                  <a:lnTo>
                    <a:pt x="277" y="2"/>
                  </a:lnTo>
                  <a:lnTo>
                    <a:pt x="309" y="0"/>
                  </a:lnTo>
                  <a:lnTo>
                    <a:pt x="309" y="88"/>
                  </a:lnTo>
                  <a:lnTo>
                    <a:pt x="309" y="88"/>
                  </a:lnTo>
                  <a:lnTo>
                    <a:pt x="285" y="90"/>
                  </a:lnTo>
                  <a:lnTo>
                    <a:pt x="263" y="92"/>
                  </a:lnTo>
                  <a:lnTo>
                    <a:pt x="240" y="98"/>
                  </a:lnTo>
                  <a:lnTo>
                    <a:pt x="217" y="107"/>
                  </a:lnTo>
                  <a:lnTo>
                    <a:pt x="196" y="118"/>
                  </a:lnTo>
                  <a:lnTo>
                    <a:pt x="176" y="131"/>
                  </a:lnTo>
                  <a:lnTo>
                    <a:pt x="158" y="146"/>
                  </a:lnTo>
                  <a:lnTo>
                    <a:pt x="141" y="164"/>
                  </a:lnTo>
                  <a:lnTo>
                    <a:pt x="141" y="164"/>
                  </a:lnTo>
                  <a:lnTo>
                    <a:pt x="127" y="181"/>
                  </a:lnTo>
                  <a:lnTo>
                    <a:pt x="114" y="201"/>
                  </a:lnTo>
                  <a:lnTo>
                    <a:pt x="104" y="220"/>
                  </a:lnTo>
                  <a:lnTo>
                    <a:pt x="97" y="241"/>
                  </a:lnTo>
                  <a:lnTo>
                    <a:pt x="91" y="261"/>
                  </a:lnTo>
                  <a:lnTo>
                    <a:pt x="87" y="282"/>
                  </a:lnTo>
                  <a:lnTo>
                    <a:pt x="86" y="303"/>
                  </a:lnTo>
                  <a:lnTo>
                    <a:pt x="87" y="324"/>
                  </a:lnTo>
                  <a:lnTo>
                    <a:pt x="89" y="345"/>
                  </a:lnTo>
                  <a:lnTo>
                    <a:pt x="94" y="367"/>
                  </a:lnTo>
                  <a:lnTo>
                    <a:pt x="100" y="386"/>
                  </a:lnTo>
                  <a:lnTo>
                    <a:pt x="108" y="406"/>
                  </a:lnTo>
                  <a:lnTo>
                    <a:pt x="120" y="426"/>
                  </a:lnTo>
                  <a:lnTo>
                    <a:pt x="131" y="443"/>
                  </a:lnTo>
                  <a:lnTo>
                    <a:pt x="145" y="460"/>
                  </a:lnTo>
                  <a:lnTo>
                    <a:pt x="162" y="475"/>
                  </a:lnTo>
                  <a:lnTo>
                    <a:pt x="162" y="475"/>
                  </a:lnTo>
                  <a:lnTo>
                    <a:pt x="179" y="490"/>
                  </a:lnTo>
                  <a:lnTo>
                    <a:pt x="196" y="501"/>
                  </a:lnTo>
                  <a:lnTo>
                    <a:pt x="213" y="509"/>
                  </a:lnTo>
                  <a:lnTo>
                    <a:pt x="231" y="518"/>
                  </a:lnTo>
                  <a:lnTo>
                    <a:pt x="251" y="524"/>
                  </a:lnTo>
                  <a:lnTo>
                    <a:pt x="270" y="528"/>
                  </a:lnTo>
                  <a:lnTo>
                    <a:pt x="289" y="531"/>
                  </a:lnTo>
                  <a:lnTo>
                    <a:pt x="309" y="531"/>
                  </a:lnTo>
                  <a:lnTo>
                    <a:pt x="309" y="6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1169303" y="334045"/>
              <a:ext cx="844282" cy="886947"/>
            </a:xfrm>
            <a:custGeom>
              <a:avLst/>
              <a:gdLst>
                <a:gd name="T0" fmla="*/ 541 w 616"/>
                <a:gd name="T1" fmla="*/ 510 h 616"/>
                <a:gd name="T2" fmla="*/ 496 w 616"/>
                <a:gd name="T3" fmla="*/ 553 h 616"/>
                <a:gd name="T4" fmla="*/ 444 w 616"/>
                <a:gd name="T5" fmla="*/ 585 h 616"/>
                <a:gd name="T6" fmla="*/ 389 w 616"/>
                <a:gd name="T7" fmla="*/ 606 h 616"/>
                <a:gd name="T8" fmla="*/ 329 w 616"/>
                <a:gd name="T9" fmla="*/ 615 h 616"/>
                <a:gd name="T10" fmla="*/ 270 w 616"/>
                <a:gd name="T11" fmla="*/ 613 h 616"/>
                <a:gd name="T12" fmla="*/ 212 w 616"/>
                <a:gd name="T13" fmla="*/ 601 h 616"/>
                <a:gd name="T14" fmla="*/ 157 w 616"/>
                <a:gd name="T15" fmla="*/ 577 h 616"/>
                <a:gd name="T16" fmla="*/ 106 w 616"/>
                <a:gd name="T17" fmla="*/ 540 h 616"/>
                <a:gd name="T18" fmla="*/ 83 w 616"/>
                <a:gd name="T19" fmla="*/ 519 h 616"/>
                <a:gd name="T20" fmla="*/ 45 w 616"/>
                <a:gd name="T21" fmla="*/ 469 h 616"/>
                <a:gd name="T22" fmla="*/ 20 w 616"/>
                <a:gd name="T23" fmla="*/ 416 h 616"/>
                <a:gd name="T24" fmla="*/ 4 w 616"/>
                <a:gd name="T25" fmla="*/ 359 h 616"/>
                <a:gd name="T26" fmla="*/ 0 w 616"/>
                <a:gd name="T27" fmla="*/ 300 h 616"/>
                <a:gd name="T28" fmla="*/ 7 w 616"/>
                <a:gd name="T29" fmla="*/ 240 h 616"/>
                <a:gd name="T30" fmla="*/ 25 w 616"/>
                <a:gd name="T31" fmla="*/ 184 h 616"/>
                <a:gd name="T32" fmla="*/ 56 w 616"/>
                <a:gd name="T33" fmla="*/ 130 h 616"/>
                <a:gd name="T34" fmla="*/ 76 w 616"/>
                <a:gd name="T35" fmla="*/ 106 h 616"/>
                <a:gd name="T36" fmla="*/ 100 w 616"/>
                <a:gd name="T37" fmla="*/ 80 h 616"/>
                <a:gd name="T38" fmla="*/ 126 w 616"/>
                <a:gd name="T39" fmla="*/ 59 h 616"/>
                <a:gd name="T40" fmla="*/ 154 w 616"/>
                <a:gd name="T41" fmla="*/ 41 h 616"/>
                <a:gd name="T42" fmla="*/ 184 w 616"/>
                <a:gd name="T43" fmla="*/ 25 h 616"/>
                <a:gd name="T44" fmla="*/ 215 w 616"/>
                <a:gd name="T45" fmla="*/ 14 h 616"/>
                <a:gd name="T46" fmla="*/ 246 w 616"/>
                <a:gd name="T47" fmla="*/ 6 h 616"/>
                <a:gd name="T48" fmla="*/ 278 w 616"/>
                <a:gd name="T49" fmla="*/ 1 h 616"/>
                <a:gd name="T50" fmla="*/ 310 w 616"/>
                <a:gd name="T51" fmla="*/ 0 h 616"/>
                <a:gd name="T52" fmla="*/ 310 w 616"/>
                <a:gd name="T53" fmla="*/ 86 h 616"/>
                <a:gd name="T54" fmla="*/ 264 w 616"/>
                <a:gd name="T55" fmla="*/ 92 h 616"/>
                <a:gd name="T56" fmla="*/ 219 w 616"/>
                <a:gd name="T57" fmla="*/ 106 h 616"/>
                <a:gd name="T58" fmla="*/ 178 w 616"/>
                <a:gd name="T59" fmla="*/ 130 h 616"/>
                <a:gd name="T60" fmla="*/ 141 w 616"/>
                <a:gd name="T61" fmla="*/ 162 h 616"/>
                <a:gd name="T62" fmla="*/ 127 w 616"/>
                <a:gd name="T63" fmla="*/ 181 h 616"/>
                <a:gd name="T64" fmla="*/ 106 w 616"/>
                <a:gd name="T65" fmla="*/ 219 h 616"/>
                <a:gd name="T66" fmla="*/ 93 w 616"/>
                <a:gd name="T67" fmla="*/ 260 h 616"/>
                <a:gd name="T68" fmla="*/ 88 w 616"/>
                <a:gd name="T69" fmla="*/ 302 h 616"/>
                <a:gd name="T70" fmla="*/ 90 w 616"/>
                <a:gd name="T71" fmla="*/ 345 h 616"/>
                <a:gd name="T72" fmla="*/ 102 w 616"/>
                <a:gd name="T73" fmla="*/ 386 h 616"/>
                <a:gd name="T74" fmla="*/ 120 w 616"/>
                <a:gd name="T75" fmla="*/ 424 h 616"/>
                <a:gd name="T76" fmla="*/ 147 w 616"/>
                <a:gd name="T77" fmla="*/ 459 h 616"/>
                <a:gd name="T78" fmla="*/ 164 w 616"/>
                <a:gd name="T79" fmla="*/ 475 h 616"/>
                <a:gd name="T80" fmla="*/ 199 w 616"/>
                <a:gd name="T81" fmla="*/ 500 h 616"/>
                <a:gd name="T82" fmla="*/ 239 w 616"/>
                <a:gd name="T83" fmla="*/ 519 h 616"/>
                <a:gd name="T84" fmla="*/ 281 w 616"/>
                <a:gd name="T85" fmla="*/ 527 h 616"/>
                <a:gd name="T86" fmla="*/ 324 w 616"/>
                <a:gd name="T87" fmla="*/ 529 h 616"/>
                <a:gd name="T88" fmla="*/ 366 w 616"/>
                <a:gd name="T89" fmla="*/ 522 h 616"/>
                <a:gd name="T90" fmla="*/ 406 w 616"/>
                <a:gd name="T91" fmla="*/ 506 h 616"/>
                <a:gd name="T92" fmla="*/ 442 w 616"/>
                <a:gd name="T93" fmla="*/ 483 h 616"/>
                <a:gd name="T94" fmla="*/ 475 w 616"/>
                <a:gd name="T95" fmla="*/ 454 h 616"/>
                <a:gd name="T96" fmla="*/ 488 w 616"/>
                <a:gd name="T97" fmla="*/ 437 h 616"/>
                <a:gd name="T98" fmla="*/ 509 w 616"/>
                <a:gd name="T99" fmla="*/ 403 h 616"/>
                <a:gd name="T100" fmla="*/ 522 w 616"/>
                <a:gd name="T101" fmla="*/ 366 h 616"/>
                <a:gd name="T102" fmla="*/ 529 w 616"/>
                <a:gd name="T103" fmla="*/ 329 h 616"/>
                <a:gd name="T104" fmla="*/ 616 w 616"/>
                <a:gd name="T105" fmla="*/ 309 h 616"/>
                <a:gd name="T106" fmla="*/ 615 w 616"/>
                <a:gd name="T107" fmla="*/ 336 h 616"/>
                <a:gd name="T108" fmla="*/ 606 w 616"/>
                <a:gd name="T109" fmla="*/ 389 h 616"/>
                <a:gd name="T110" fmla="*/ 587 w 616"/>
                <a:gd name="T111" fmla="*/ 441 h 616"/>
                <a:gd name="T112" fmla="*/ 558 w 616"/>
                <a:gd name="T113" fmla="*/ 488 h 616"/>
                <a:gd name="T114" fmla="*/ 541 w 616"/>
                <a:gd name="T115" fmla="*/ 51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6" h="616">
                  <a:moveTo>
                    <a:pt x="541" y="510"/>
                  </a:moveTo>
                  <a:lnTo>
                    <a:pt x="541" y="510"/>
                  </a:lnTo>
                  <a:lnTo>
                    <a:pt x="519" y="533"/>
                  </a:lnTo>
                  <a:lnTo>
                    <a:pt x="496" y="553"/>
                  </a:lnTo>
                  <a:lnTo>
                    <a:pt x="471" y="571"/>
                  </a:lnTo>
                  <a:lnTo>
                    <a:pt x="444" y="585"/>
                  </a:lnTo>
                  <a:lnTo>
                    <a:pt x="417" y="596"/>
                  </a:lnTo>
                  <a:lnTo>
                    <a:pt x="389" y="606"/>
                  </a:lnTo>
                  <a:lnTo>
                    <a:pt x="359" y="612"/>
                  </a:lnTo>
                  <a:lnTo>
                    <a:pt x="329" y="615"/>
                  </a:lnTo>
                  <a:lnTo>
                    <a:pt x="300" y="616"/>
                  </a:lnTo>
                  <a:lnTo>
                    <a:pt x="270" y="613"/>
                  </a:lnTo>
                  <a:lnTo>
                    <a:pt x="242" y="609"/>
                  </a:lnTo>
                  <a:lnTo>
                    <a:pt x="212" y="601"/>
                  </a:lnTo>
                  <a:lnTo>
                    <a:pt x="184" y="591"/>
                  </a:lnTo>
                  <a:lnTo>
                    <a:pt x="157" y="577"/>
                  </a:lnTo>
                  <a:lnTo>
                    <a:pt x="130" y="56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83" y="519"/>
                  </a:lnTo>
                  <a:lnTo>
                    <a:pt x="64" y="495"/>
                  </a:lnTo>
                  <a:lnTo>
                    <a:pt x="45" y="469"/>
                  </a:lnTo>
                  <a:lnTo>
                    <a:pt x="31" y="444"/>
                  </a:lnTo>
                  <a:lnTo>
                    <a:pt x="20" y="416"/>
                  </a:lnTo>
                  <a:lnTo>
                    <a:pt x="10" y="387"/>
                  </a:lnTo>
                  <a:lnTo>
                    <a:pt x="4" y="359"/>
                  </a:lnTo>
                  <a:lnTo>
                    <a:pt x="1" y="329"/>
                  </a:lnTo>
                  <a:lnTo>
                    <a:pt x="0" y="300"/>
                  </a:lnTo>
                  <a:lnTo>
                    <a:pt x="3" y="270"/>
                  </a:lnTo>
                  <a:lnTo>
                    <a:pt x="7" y="240"/>
                  </a:lnTo>
                  <a:lnTo>
                    <a:pt x="15" y="212"/>
                  </a:lnTo>
                  <a:lnTo>
                    <a:pt x="25" y="184"/>
                  </a:lnTo>
                  <a:lnTo>
                    <a:pt x="39" y="157"/>
                  </a:lnTo>
                  <a:lnTo>
                    <a:pt x="56" y="130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88" y="93"/>
                  </a:lnTo>
                  <a:lnTo>
                    <a:pt x="100" y="80"/>
                  </a:lnTo>
                  <a:lnTo>
                    <a:pt x="113" y="69"/>
                  </a:lnTo>
                  <a:lnTo>
                    <a:pt x="126" y="59"/>
                  </a:lnTo>
                  <a:lnTo>
                    <a:pt x="140" y="49"/>
                  </a:lnTo>
                  <a:lnTo>
                    <a:pt x="154" y="41"/>
                  </a:lnTo>
                  <a:lnTo>
                    <a:pt x="168" y="32"/>
                  </a:lnTo>
                  <a:lnTo>
                    <a:pt x="184" y="25"/>
                  </a:lnTo>
                  <a:lnTo>
                    <a:pt x="199" y="20"/>
                  </a:lnTo>
                  <a:lnTo>
                    <a:pt x="215" y="14"/>
                  </a:lnTo>
                  <a:lnTo>
                    <a:pt x="230" y="10"/>
                  </a:lnTo>
                  <a:lnTo>
                    <a:pt x="246" y="6"/>
                  </a:lnTo>
                  <a:lnTo>
                    <a:pt x="261" y="3"/>
                  </a:lnTo>
                  <a:lnTo>
                    <a:pt x="278" y="1"/>
                  </a:lnTo>
                  <a:lnTo>
                    <a:pt x="294" y="0"/>
                  </a:lnTo>
                  <a:lnTo>
                    <a:pt x="310" y="0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287" y="88"/>
                  </a:lnTo>
                  <a:lnTo>
                    <a:pt x="264" y="92"/>
                  </a:lnTo>
                  <a:lnTo>
                    <a:pt x="242" y="97"/>
                  </a:lnTo>
                  <a:lnTo>
                    <a:pt x="219" y="106"/>
                  </a:lnTo>
                  <a:lnTo>
                    <a:pt x="198" y="116"/>
                  </a:lnTo>
                  <a:lnTo>
                    <a:pt x="178" y="130"/>
                  </a:lnTo>
                  <a:lnTo>
                    <a:pt x="160" y="145"/>
                  </a:lnTo>
                  <a:lnTo>
                    <a:pt x="141" y="162"/>
                  </a:lnTo>
                  <a:lnTo>
                    <a:pt x="141" y="162"/>
                  </a:lnTo>
                  <a:lnTo>
                    <a:pt x="127" y="181"/>
                  </a:lnTo>
                  <a:lnTo>
                    <a:pt x="116" y="199"/>
                  </a:lnTo>
                  <a:lnTo>
                    <a:pt x="106" y="219"/>
                  </a:lnTo>
                  <a:lnTo>
                    <a:pt x="99" y="239"/>
                  </a:lnTo>
                  <a:lnTo>
                    <a:pt x="93" y="260"/>
                  </a:lnTo>
                  <a:lnTo>
                    <a:pt x="89" y="281"/>
                  </a:lnTo>
                  <a:lnTo>
                    <a:pt x="88" y="302"/>
                  </a:lnTo>
                  <a:lnTo>
                    <a:pt x="88" y="324"/>
                  </a:lnTo>
                  <a:lnTo>
                    <a:pt x="90" y="345"/>
                  </a:lnTo>
                  <a:lnTo>
                    <a:pt x="95" y="365"/>
                  </a:lnTo>
                  <a:lnTo>
                    <a:pt x="102" y="386"/>
                  </a:lnTo>
                  <a:lnTo>
                    <a:pt x="110" y="406"/>
                  </a:lnTo>
                  <a:lnTo>
                    <a:pt x="120" y="424"/>
                  </a:lnTo>
                  <a:lnTo>
                    <a:pt x="133" y="442"/>
                  </a:lnTo>
                  <a:lnTo>
                    <a:pt x="147" y="459"/>
                  </a:lnTo>
                  <a:lnTo>
                    <a:pt x="164" y="475"/>
                  </a:lnTo>
                  <a:lnTo>
                    <a:pt x="164" y="475"/>
                  </a:lnTo>
                  <a:lnTo>
                    <a:pt x="181" y="489"/>
                  </a:lnTo>
                  <a:lnTo>
                    <a:pt x="199" y="500"/>
                  </a:lnTo>
                  <a:lnTo>
                    <a:pt x="219" y="510"/>
                  </a:lnTo>
                  <a:lnTo>
                    <a:pt x="239" y="519"/>
                  </a:lnTo>
                  <a:lnTo>
                    <a:pt x="260" y="524"/>
                  </a:lnTo>
                  <a:lnTo>
                    <a:pt x="281" y="527"/>
                  </a:lnTo>
                  <a:lnTo>
                    <a:pt x="302" y="529"/>
                  </a:lnTo>
                  <a:lnTo>
                    <a:pt x="324" y="529"/>
                  </a:lnTo>
                  <a:lnTo>
                    <a:pt x="345" y="526"/>
                  </a:lnTo>
                  <a:lnTo>
                    <a:pt x="366" y="522"/>
                  </a:lnTo>
                  <a:lnTo>
                    <a:pt x="386" y="514"/>
                  </a:lnTo>
                  <a:lnTo>
                    <a:pt x="406" y="506"/>
                  </a:lnTo>
                  <a:lnTo>
                    <a:pt x="424" y="496"/>
                  </a:lnTo>
                  <a:lnTo>
                    <a:pt x="442" y="483"/>
                  </a:lnTo>
                  <a:lnTo>
                    <a:pt x="459" y="469"/>
                  </a:lnTo>
                  <a:lnTo>
                    <a:pt x="475" y="454"/>
                  </a:lnTo>
                  <a:lnTo>
                    <a:pt x="475" y="454"/>
                  </a:lnTo>
                  <a:lnTo>
                    <a:pt x="488" y="437"/>
                  </a:lnTo>
                  <a:lnTo>
                    <a:pt x="499" y="420"/>
                  </a:lnTo>
                  <a:lnTo>
                    <a:pt x="509" y="403"/>
                  </a:lnTo>
                  <a:lnTo>
                    <a:pt x="516" y="384"/>
                  </a:lnTo>
                  <a:lnTo>
                    <a:pt x="522" y="366"/>
                  </a:lnTo>
                  <a:lnTo>
                    <a:pt x="526" y="348"/>
                  </a:lnTo>
                  <a:lnTo>
                    <a:pt x="529" y="329"/>
                  </a:lnTo>
                  <a:lnTo>
                    <a:pt x="530" y="309"/>
                  </a:lnTo>
                  <a:lnTo>
                    <a:pt x="616" y="309"/>
                  </a:lnTo>
                  <a:lnTo>
                    <a:pt x="616" y="309"/>
                  </a:lnTo>
                  <a:lnTo>
                    <a:pt x="615" y="336"/>
                  </a:lnTo>
                  <a:lnTo>
                    <a:pt x="612" y="363"/>
                  </a:lnTo>
                  <a:lnTo>
                    <a:pt x="606" y="389"/>
                  </a:lnTo>
                  <a:lnTo>
                    <a:pt x="598" y="416"/>
                  </a:lnTo>
                  <a:lnTo>
                    <a:pt x="587" y="441"/>
                  </a:lnTo>
                  <a:lnTo>
                    <a:pt x="574" y="465"/>
                  </a:lnTo>
                  <a:lnTo>
                    <a:pt x="558" y="488"/>
                  </a:lnTo>
                  <a:lnTo>
                    <a:pt x="541" y="510"/>
                  </a:lnTo>
                  <a:lnTo>
                    <a:pt x="541" y="5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1898456" y="313887"/>
              <a:ext cx="844282" cy="886947"/>
            </a:xfrm>
            <a:custGeom>
              <a:avLst/>
              <a:gdLst>
                <a:gd name="T0" fmla="*/ 74 w 616"/>
                <a:gd name="T1" fmla="*/ 106 h 616"/>
                <a:gd name="T2" fmla="*/ 121 w 616"/>
                <a:gd name="T3" fmla="*/ 63 h 616"/>
                <a:gd name="T4" fmla="*/ 172 w 616"/>
                <a:gd name="T5" fmla="*/ 31 h 616"/>
                <a:gd name="T6" fmla="*/ 229 w 616"/>
                <a:gd name="T7" fmla="*/ 10 h 616"/>
                <a:gd name="T8" fmla="*/ 287 w 616"/>
                <a:gd name="T9" fmla="*/ 1 h 616"/>
                <a:gd name="T10" fmla="*/ 346 w 616"/>
                <a:gd name="T11" fmla="*/ 3 h 616"/>
                <a:gd name="T12" fmla="*/ 404 w 616"/>
                <a:gd name="T13" fmla="*/ 15 h 616"/>
                <a:gd name="T14" fmla="*/ 459 w 616"/>
                <a:gd name="T15" fmla="*/ 39 h 616"/>
                <a:gd name="T16" fmla="*/ 510 w 616"/>
                <a:gd name="T17" fmla="*/ 76 h 616"/>
                <a:gd name="T18" fmla="*/ 533 w 616"/>
                <a:gd name="T19" fmla="*/ 97 h 616"/>
                <a:gd name="T20" fmla="*/ 569 w 616"/>
                <a:gd name="T21" fmla="*/ 147 h 616"/>
                <a:gd name="T22" fmla="*/ 596 w 616"/>
                <a:gd name="T23" fmla="*/ 200 h 616"/>
                <a:gd name="T24" fmla="*/ 612 w 616"/>
                <a:gd name="T25" fmla="*/ 257 h 616"/>
                <a:gd name="T26" fmla="*/ 616 w 616"/>
                <a:gd name="T27" fmla="*/ 316 h 616"/>
                <a:gd name="T28" fmla="*/ 609 w 616"/>
                <a:gd name="T29" fmla="*/ 376 h 616"/>
                <a:gd name="T30" fmla="*/ 591 w 616"/>
                <a:gd name="T31" fmla="*/ 432 h 616"/>
                <a:gd name="T32" fmla="*/ 559 w 616"/>
                <a:gd name="T33" fmla="*/ 486 h 616"/>
                <a:gd name="T34" fmla="*/ 540 w 616"/>
                <a:gd name="T35" fmla="*/ 510 h 616"/>
                <a:gd name="T36" fmla="*/ 516 w 616"/>
                <a:gd name="T37" fmla="*/ 536 h 616"/>
                <a:gd name="T38" fmla="*/ 490 w 616"/>
                <a:gd name="T39" fmla="*/ 557 h 616"/>
                <a:gd name="T40" fmla="*/ 462 w 616"/>
                <a:gd name="T41" fmla="*/ 575 h 616"/>
                <a:gd name="T42" fmla="*/ 432 w 616"/>
                <a:gd name="T43" fmla="*/ 591 h 616"/>
                <a:gd name="T44" fmla="*/ 401 w 616"/>
                <a:gd name="T45" fmla="*/ 602 h 616"/>
                <a:gd name="T46" fmla="*/ 370 w 616"/>
                <a:gd name="T47" fmla="*/ 610 h 616"/>
                <a:gd name="T48" fmla="*/ 339 w 616"/>
                <a:gd name="T49" fmla="*/ 615 h 616"/>
                <a:gd name="T50" fmla="*/ 306 w 616"/>
                <a:gd name="T51" fmla="*/ 530 h 616"/>
                <a:gd name="T52" fmla="*/ 329 w 616"/>
                <a:gd name="T53" fmla="*/ 528 h 616"/>
                <a:gd name="T54" fmla="*/ 376 w 616"/>
                <a:gd name="T55" fmla="*/ 519 h 616"/>
                <a:gd name="T56" fmla="*/ 418 w 616"/>
                <a:gd name="T57" fmla="*/ 500 h 616"/>
                <a:gd name="T58" fmla="*/ 456 w 616"/>
                <a:gd name="T59" fmla="*/ 471 h 616"/>
                <a:gd name="T60" fmla="*/ 475 w 616"/>
                <a:gd name="T61" fmla="*/ 454 h 616"/>
                <a:gd name="T62" fmla="*/ 500 w 616"/>
                <a:gd name="T63" fmla="*/ 417 h 616"/>
                <a:gd name="T64" fmla="*/ 517 w 616"/>
                <a:gd name="T65" fmla="*/ 377 h 616"/>
                <a:gd name="T66" fmla="*/ 527 w 616"/>
                <a:gd name="T67" fmla="*/ 335 h 616"/>
                <a:gd name="T68" fmla="*/ 528 w 616"/>
                <a:gd name="T69" fmla="*/ 292 h 616"/>
                <a:gd name="T70" fmla="*/ 521 w 616"/>
                <a:gd name="T71" fmla="*/ 251 h 616"/>
                <a:gd name="T72" fmla="*/ 506 w 616"/>
                <a:gd name="T73" fmla="*/ 210 h 616"/>
                <a:gd name="T74" fmla="*/ 483 w 616"/>
                <a:gd name="T75" fmla="*/ 174 h 616"/>
                <a:gd name="T76" fmla="*/ 452 w 616"/>
                <a:gd name="T77" fmla="*/ 141 h 616"/>
                <a:gd name="T78" fmla="*/ 435 w 616"/>
                <a:gd name="T79" fmla="*/ 127 h 616"/>
                <a:gd name="T80" fmla="*/ 397 w 616"/>
                <a:gd name="T81" fmla="*/ 106 h 616"/>
                <a:gd name="T82" fmla="*/ 356 w 616"/>
                <a:gd name="T83" fmla="*/ 92 h 616"/>
                <a:gd name="T84" fmla="*/ 313 w 616"/>
                <a:gd name="T85" fmla="*/ 87 h 616"/>
                <a:gd name="T86" fmla="*/ 271 w 616"/>
                <a:gd name="T87" fmla="*/ 90 h 616"/>
                <a:gd name="T88" fmla="*/ 230 w 616"/>
                <a:gd name="T89" fmla="*/ 102 h 616"/>
                <a:gd name="T90" fmla="*/ 192 w 616"/>
                <a:gd name="T91" fmla="*/ 120 h 616"/>
                <a:gd name="T92" fmla="*/ 156 w 616"/>
                <a:gd name="T93" fmla="*/ 147 h 616"/>
                <a:gd name="T94" fmla="*/ 141 w 616"/>
                <a:gd name="T95" fmla="*/ 162 h 616"/>
                <a:gd name="T96" fmla="*/ 117 w 616"/>
                <a:gd name="T97" fmla="*/ 196 h 616"/>
                <a:gd name="T98" fmla="*/ 100 w 616"/>
                <a:gd name="T99" fmla="*/ 232 h 616"/>
                <a:gd name="T100" fmla="*/ 90 w 616"/>
                <a:gd name="T101" fmla="*/ 268 h 616"/>
                <a:gd name="T102" fmla="*/ 87 w 616"/>
                <a:gd name="T103" fmla="*/ 307 h 616"/>
                <a:gd name="T104" fmla="*/ 0 w 616"/>
                <a:gd name="T105" fmla="*/ 307 h 616"/>
                <a:gd name="T106" fmla="*/ 4 w 616"/>
                <a:gd name="T107" fmla="*/ 253 h 616"/>
                <a:gd name="T108" fmla="*/ 18 w 616"/>
                <a:gd name="T109" fmla="*/ 200 h 616"/>
                <a:gd name="T110" fmla="*/ 42 w 616"/>
                <a:gd name="T111" fmla="*/ 151 h 616"/>
                <a:gd name="T112" fmla="*/ 74 w 616"/>
                <a:gd name="T113" fmla="*/ 10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6" h="616">
                  <a:moveTo>
                    <a:pt x="74" y="106"/>
                  </a:moveTo>
                  <a:lnTo>
                    <a:pt x="74" y="106"/>
                  </a:lnTo>
                  <a:lnTo>
                    <a:pt x="97" y="83"/>
                  </a:lnTo>
                  <a:lnTo>
                    <a:pt x="121" y="63"/>
                  </a:lnTo>
                  <a:lnTo>
                    <a:pt x="145" y="45"/>
                  </a:lnTo>
                  <a:lnTo>
                    <a:pt x="172" y="31"/>
                  </a:lnTo>
                  <a:lnTo>
                    <a:pt x="199" y="20"/>
                  </a:lnTo>
                  <a:lnTo>
                    <a:pt x="229" y="10"/>
                  </a:lnTo>
                  <a:lnTo>
                    <a:pt x="257" y="4"/>
                  </a:lnTo>
                  <a:lnTo>
                    <a:pt x="287" y="1"/>
                  </a:lnTo>
                  <a:lnTo>
                    <a:pt x="316" y="0"/>
                  </a:lnTo>
                  <a:lnTo>
                    <a:pt x="346" y="3"/>
                  </a:lnTo>
                  <a:lnTo>
                    <a:pt x="374" y="7"/>
                  </a:lnTo>
                  <a:lnTo>
                    <a:pt x="404" y="15"/>
                  </a:lnTo>
                  <a:lnTo>
                    <a:pt x="432" y="27"/>
                  </a:lnTo>
                  <a:lnTo>
                    <a:pt x="459" y="39"/>
                  </a:lnTo>
                  <a:lnTo>
                    <a:pt x="484" y="56"/>
                  </a:lnTo>
                  <a:lnTo>
                    <a:pt x="510" y="76"/>
                  </a:lnTo>
                  <a:lnTo>
                    <a:pt x="510" y="76"/>
                  </a:lnTo>
                  <a:lnTo>
                    <a:pt x="533" y="97"/>
                  </a:lnTo>
                  <a:lnTo>
                    <a:pt x="552" y="121"/>
                  </a:lnTo>
                  <a:lnTo>
                    <a:pt x="569" y="147"/>
                  </a:lnTo>
                  <a:lnTo>
                    <a:pt x="585" y="172"/>
                  </a:lnTo>
                  <a:lnTo>
                    <a:pt x="596" y="200"/>
                  </a:lnTo>
                  <a:lnTo>
                    <a:pt x="606" y="229"/>
                  </a:lnTo>
                  <a:lnTo>
                    <a:pt x="612" y="257"/>
                  </a:lnTo>
                  <a:lnTo>
                    <a:pt x="615" y="287"/>
                  </a:lnTo>
                  <a:lnTo>
                    <a:pt x="616" y="316"/>
                  </a:lnTo>
                  <a:lnTo>
                    <a:pt x="613" y="346"/>
                  </a:lnTo>
                  <a:lnTo>
                    <a:pt x="609" y="376"/>
                  </a:lnTo>
                  <a:lnTo>
                    <a:pt x="600" y="404"/>
                  </a:lnTo>
                  <a:lnTo>
                    <a:pt x="591" y="432"/>
                  </a:lnTo>
                  <a:lnTo>
                    <a:pt x="576" y="459"/>
                  </a:lnTo>
                  <a:lnTo>
                    <a:pt x="559" y="486"/>
                  </a:lnTo>
                  <a:lnTo>
                    <a:pt x="540" y="510"/>
                  </a:lnTo>
                  <a:lnTo>
                    <a:pt x="540" y="510"/>
                  </a:lnTo>
                  <a:lnTo>
                    <a:pt x="528" y="523"/>
                  </a:lnTo>
                  <a:lnTo>
                    <a:pt x="516" y="536"/>
                  </a:lnTo>
                  <a:lnTo>
                    <a:pt x="503" y="547"/>
                  </a:lnTo>
                  <a:lnTo>
                    <a:pt x="490" y="557"/>
                  </a:lnTo>
                  <a:lnTo>
                    <a:pt x="476" y="567"/>
                  </a:lnTo>
                  <a:lnTo>
                    <a:pt x="462" y="575"/>
                  </a:lnTo>
                  <a:lnTo>
                    <a:pt x="448" y="584"/>
                  </a:lnTo>
                  <a:lnTo>
                    <a:pt x="432" y="591"/>
                  </a:lnTo>
                  <a:lnTo>
                    <a:pt x="417" y="596"/>
                  </a:lnTo>
                  <a:lnTo>
                    <a:pt x="401" y="602"/>
                  </a:lnTo>
                  <a:lnTo>
                    <a:pt x="386" y="606"/>
                  </a:lnTo>
                  <a:lnTo>
                    <a:pt x="370" y="610"/>
                  </a:lnTo>
                  <a:lnTo>
                    <a:pt x="354" y="613"/>
                  </a:lnTo>
                  <a:lnTo>
                    <a:pt x="339" y="615"/>
                  </a:lnTo>
                  <a:lnTo>
                    <a:pt x="306" y="616"/>
                  </a:lnTo>
                  <a:lnTo>
                    <a:pt x="306" y="530"/>
                  </a:lnTo>
                  <a:lnTo>
                    <a:pt x="306" y="530"/>
                  </a:lnTo>
                  <a:lnTo>
                    <a:pt x="329" y="528"/>
                  </a:lnTo>
                  <a:lnTo>
                    <a:pt x="353" y="524"/>
                  </a:lnTo>
                  <a:lnTo>
                    <a:pt x="376" y="519"/>
                  </a:lnTo>
                  <a:lnTo>
                    <a:pt x="397" y="510"/>
                  </a:lnTo>
                  <a:lnTo>
                    <a:pt x="418" y="500"/>
                  </a:lnTo>
                  <a:lnTo>
                    <a:pt x="438" y="486"/>
                  </a:lnTo>
                  <a:lnTo>
                    <a:pt x="456" y="471"/>
                  </a:lnTo>
                  <a:lnTo>
                    <a:pt x="475" y="454"/>
                  </a:lnTo>
                  <a:lnTo>
                    <a:pt x="475" y="454"/>
                  </a:lnTo>
                  <a:lnTo>
                    <a:pt x="489" y="435"/>
                  </a:lnTo>
                  <a:lnTo>
                    <a:pt x="500" y="417"/>
                  </a:lnTo>
                  <a:lnTo>
                    <a:pt x="510" y="397"/>
                  </a:lnTo>
                  <a:lnTo>
                    <a:pt x="517" y="377"/>
                  </a:lnTo>
                  <a:lnTo>
                    <a:pt x="523" y="356"/>
                  </a:lnTo>
                  <a:lnTo>
                    <a:pt x="527" y="335"/>
                  </a:lnTo>
                  <a:lnTo>
                    <a:pt x="528" y="314"/>
                  </a:lnTo>
                  <a:lnTo>
                    <a:pt x="528" y="292"/>
                  </a:lnTo>
                  <a:lnTo>
                    <a:pt x="525" y="271"/>
                  </a:lnTo>
                  <a:lnTo>
                    <a:pt x="521" y="251"/>
                  </a:lnTo>
                  <a:lnTo>
                    <a:pt x="514" y="230"/>
                  </a:lnTo>
                  <a:lnTo>
                    <a:pt x="506" y="210"/>
                  </a:lnTo>
                  <a:lnTo>
                    <a:pt x="496" y="192"/>
                  </a:lnTo>
                  <a:lnTo>
                    <a:pt x="483" y="174"/>
                  </a:lnTo>
                  <a:lnTo>
                    <a:pt x="469" y="157"/>
                  </a:lnTo>
                  <a:lnTo>
                    <a:pt x="452" y="141"/>
                  </a:lnTo>
                  <a:lnTo>
                    <a:pt x="452" y="141"/>
                  </a:lnTo>
                  <a:lnTo>
                    <a:pt x="435" y="127"/>
                  </a:lnTo>
                  <a:lnTo>
                    <a:pt x="417" y="116"/>
                  </a:lnTo>
                  <a:lnTo>
                    <a:pt x="397" y="106"/>
                  </a:lnTo>
                  <a:lnTo>
                    <a:pt x="376" y="97"/>
                  </a:lnTo>
                  <a:lnTo>
                    <a:pt x="356" y="92"/>
                  </a:lnTo>
                  <a:lnTo>
                    <a:pt x="335" y="89"/>
                  </a:lnTo>
                  <a:lnTo>
                    <a:pt x="313" y="87"/>
                  </a:lnTo>
                  <a:lnTo>
                    <a:pt x="292" y="87"/>
                  </a:lnTo>
                  <a:lnTo>
                    <a:pt x="271" y="90"/>
                  </a:lnTo>
                  <a:lnTo>
                    <a:pt x="250" y="94"/>
                  </a:lnTo>
                  <a:lnTo>
                    <a:pt x="230" y="102"/>
                  </a:lnTo>
                  <a:lnTo>
                    <a:pt x="210" y="110"/>
                  </a:lnTo>
                  <a:lnTo>
                    <a:pt x="192" y="120"/>
                  </a:lnTo>
                  <a:lnTo>
                    <a:pt x="173" y="133"/>
                  </a:lnTo>
                  <a:lnTo>
                    <a:pt x="156" y="147"/>
                  </a:lnTo>
                  <a:lnTo>
                    <a:pt x="141" y="162"/>
                  </a:lnTo>
                  <a:lnTo>
                    <a:pt x="141" y="162"/>
                  </a:lnTo>
                  <a:lnTo>
                    <a:pt x="128" y="179"/>
                  </a:lnTo>
                  <a:lnTo>
                    <a:pt x="117" y="196"/>
                  </a:lnTo>
                  <a:lnTo>
                    <a:pt x="107" y="213"/>
                  </a:lnTo>
                  <a:lnTo>
                    <a:pt x="100" y="232"/>
                  </a:lnTo>
                  <a:lnTo>
                    <a:pt x="94" y="250"/>
                  </a:lnTo>
                  <a:lnTo>
                    <a:pt x="90" y="268"/>
                  </a:lnTo>
                  <a:lnTo>
                    <a:pt x="87" y="287"/>
                  </a:lnTo>
                  <a:lnTo>
                    <a:pt x="87" y="307"/>
                  </a:lnTo>
                  <a:lnTo>
                    <a:pt x="0" y="307"/>
                  </a:lnTo>
                  <a:lnTo>
                    <a:pt x="0" y="307"/>
                  </a:lnTo>
                  <a:lnTo>
                    <a:pt x="1" y="280"/>
                  </a:lnTo>
                  <a:lnTo>
                    <a:pt x="4" y="253"/>
                  </a:lnTo>
                  <a:lnTo>
                    <a:pt x="9" y="227"/>
                  </a:lnTo>
                  <a:lnTo>
                    <a:pt x="18" y="200"/>
                  </a:lnTo>
                  <a:lnTo>
                    <a:pt x="29" y="176"/>
                  </a:lnTo>
                  <a:lnTo>
                    <a:pt x="42" y="151"/>
                  </a:lnTo>
                  <a:lnTo>
                    <a:pt x="57" y="128"/>
                  </a:lnTo>
                  <a:lnTo>
                    <a:pt x="74" y="106"/>
                  </a:lnTo>
                  <a:lnTo>
                    <a:pt x="74" y="1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auto">
            <a:xfrm>
              <a:off x="1576368" y="1814210"/>
              <a:ext cx="434476" cy="447793"/>
            </a:xfrm>
            <a:custGeom>
              <a:avLst/>
              <a:gdLst>
                <a:gd name="T0" fmla="*/ 317 w 317"/>
                <a:gd name="T1" fmla="*/ 311 h 311"/>
                <a:gd name="T2" fmla="*/ 317 w 317"/>
                <a:gd name="T3" fmla="*/ 311 h 311"/>
                <a:gd name="T4" fmla="*/ 315 w 317"/>
                <a:gd name="T5" fmla="*/ 284 h 311"/>
                <a:gd name="T6" fmla="*/ 312 w 317"/>
                <a:gd name="T7" fmla="*/ 257 h 311"/>
                <a:gd name="T8" fmla="*/ 307 w 317"/>
                <a:gd name="T9" fmla="*/ 230 h 311"/>
                <a:gd name="T10" fmla="*/ 298 w 317"/>
                <a:gd name="T11" fmla="*/ 203 h 311"/>
                <a:gd name="T12" fmla="*/ 287 w 317"/>
                <a:gd name="T13" fmla="*/ 176 h 311"/>
                <a:gd name="T14" fmla="*/ 274 w 317"/>
                <a:gd name="T15" fmla="*/ 152 h 311"/>
                <a:gd name="T16" fmla="*/ 259 w 317"/>
                <a:gd name="T17" fmla="*/ 128 h 311"/>
                <a:gd name="T18" fmla="*/ 240 w 317"/>
                <a:gd name="T19" fmla="*/ 106 h 311"/>
                <a:gd name="T20" fmla="*/ 240 w 317"/>
                <a:gd name="T21" fmla="*/ 106 h 311"/>
                <a:gd name="T22" fmla="*/ 229 w 317"/>
                <a:gd name="T23" fmla="*/ 92 h 311"/>
                <a:gd name="T24" fmla="*/ 216 w 317"/>
                <a:gd name="T25" fmla="*/ 80 h 311"/>
                <a:gd name="T26" fmla="*/ 202 w 317"/>
                <a:gd name="T27" fmla="*/ 69 h 311"/>
                <a:gd name="T28" fmla="*/ 189 w 317"/>
                <a:gd name="T29" fmla="*/ 58 h 311"/>
                <a:gd name="T30" fmla="*/ 175 w 317"/>
                <a:gd name="T31" fmla="*/ 48 h 311"/>
                <a:gd name="T32" fmla="*/ 160 w 317"/>
                <a:gd name="T33" fmla="*/ 39 h 311"/>
                <a:gd name="T34" fmla="*/ 145 w 317"/>
                <a:gd name="T35" fmla="*/ 31 h 311"/>
                <a:gd name="T36" fmla="*/ 130 w 317"/>
                <a:gd name="T37" fmla="*/ 24 h 311"/>
                <a:gd name="T38" fmla="*/ 114 w 317"/>
                <a:gd name="T39" fmla="*/ 18 h 311"/>
                <a:gd name="T40" fmla="*/ 99 w 317"/>
                <a:gd name="T41" fmla="*/ 12 h 311"/>
                <a:gd name="T42" fmla="*/ 82 w 317"/>
                <a:gd name="T43" fmla="*/ 8 h 311"/>
                <a:gd name="T44" fmla="*/ 66 w 317"/>
                <a:gd name="T45" fmla="*/ 5 h 311"/>
                <a:gd name="T46" fmla="*/ 49 w 317"/>
                <a:gd name="T47" fmla="*/ 2 h 311"/>
                <a:gd name="T48" fmla="*/ 32 w 317"/>
                <a:gd name="T49" fmla="*/ 0 h 311"/>
                <a:gd name="T50" fmla="*/ 15 w 317"/>
                <a:gd name="T51" fmla="*/ 0 h 311"/>
                <a:gd name="T52" fmla="*/ 0 w 317"/>
                <a:gd name="T53" fmla="*/ 0 h 311"/>
                <a:gd name="T54" fmla="*/ 0 w 317"/>
                <a:gd name="T55" fmla="*/ 87 h 311"/>
                <a:gd name="T56" fmla="*/ 0 w 317"/>
                <a:gd name="T57" fmla="*/ 87 h 311"/>
                <a:gd name="T58" fmla="*/ 24 w 317"/>
                <a:gd name="T59" fmla="*/ 87 h 311"/>
                <a:gd name="T60" fmla="*/ 48 w 317"/>
                <a:gd name="T61" fmla="*/ 90 h 311"/>
                <a:gd name="T62" fmla="*/ 72 w 317"/>
                <a:gd name="T63" fmla="*/ 96 h 311"/>
                <a:gd name="T64" fmla="*/ 95 w 317"/>
                <a:gd name="T65" fmla="*/ 104 h 311"/>
                <a:gd name="T66" fmla="*/ 116 w 317"/>
                <a:gd name="T67" fmla="*/ 114 h 311"/>
                <a:gd name="T68" fmla="*/ 137 w 317"/>
                <a:gd name="T69" fmla="*/ 128 h 311"/>
                <a:gd name="T70" fmla="*/ 157 w 317"/>
                <a:gd name="T71" fmla="*/ 144 h 311"/>
                <a:gd name="T72" fmla="*/ 175 w 317"/>
                <a:gd name="T73" fmla="*/ 162 h 311"/>
                <a:gd name="T74" fmla="*/ 175 w 317"/>
                <a:gd name="T75" fmla="*/ 162 h 311"/>
                <a:gd name="T76" fmla="*/ 188 w 317"/>
                <a:gd name="T77" fmla="*/ 179 h 311"/>
                <a:gd name="T78" fmla="*/ 199 w 317"/>
                <a:gd name="T79" fmla="*/ 196 h 311"/>
                <a:gd name="T80" fmla="*/ 209 w 317"/>
                <a:gd name="T81" fmla="*/ 215 h 311"/>
                <a:gd name="T82" fmla="*/ 216 w 317"/>
                <a:gd name="T83" fmla="*/ 233 h 311"/>
                <a:gd name="T84" fmla="*/ 222 w 317"/>
                <a:gd name="T85" fmla="*/ 253 h 311"/>
                <a:gd name="T86" fmla="*/ 226 w 317"/>
                <a:gd name="T87" fmla="*/ 271 h 311"/>
                <a:gd name="T88" fmla="*/ 229 w 317"/>
                <a:gd name="T89" fmla="*/ 291 h 311"/>
                <a:gd name="T90" fmla="*/ 229 w 317"/>
                <a:gd name="T91" fmla="*/ 311 h 311"/>
                <a:gd name="T92" fmla="*/ 317 w 317"/>
                <a:gd name="T9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311">
                  <a:moveTo>
                    <a:pt x="317" y="311"/>
                  </a:moveTo>
                  <a:lnTo>
                    <a:pt x="317" y="311"/>
                  </a:lnTo>
                  <a:lnTo>
                    <a:pt x="315" y="284"/>
                  </a:lnTo>
                  <a:lnTo>
                    <a:pt x="312" y="257"/>
                  </a:lnTo>
                  <a:lnTo>
                    <a:pt x="307" y="230"/>
                  </a:lnTo>
                  <a:lnTo>
                    <a:pt x="298" y="203"/>
                  </a:lnTo>
                  <a:lnTo>
                    <a:pt x="287" y="176"/>
                  </a:lnTo>
                  <a:lnTo>
                    <a:pt x="274" y="152"/>
                  </a:lnTo>
                  <a:lnTo>
                    <a:pt x="259" y="128"/>
                  </a:lnTo>
                  <a:lnTo>
                    <a:pt x="240" y="106"/>
                  </a:lnTo>
                  <a:lnTo>
                    <a:pt x="240" y="106"/>
                  </a:lnTo>
                  <a:lnTo>
                    <a:pt x="229" y="92"/>
                  </a:lnTo>
                  <a:lnTo>
                    <a:pt x="216" y="80"/>
                  </a:lnTo>
                  <a:lnTo>
                    <a:pt x="202" y="69"/>
                  </a:lnTo>
                  <a:lnTo>
                    <a:pt x="189" y="58"/>
                  </a:lnTo>
                  <a:lnTo>
                    <a:pt x="175" y="48"/>
                  </a:lnTo>
                  <a:lnTo>
                    <a:pt x="160" y="39"/>
                  </a:lnTo>
                  <a:lnTo>
                    <a:pt x="145" y="31"/>
                  </a:lnTo>
                  <a:lnTo>
                    <a:pt x="130" y="24"/>
                  </a:lnTo>
                  <a:lnTo>
                    <a:pt x="114" y="18"/>
                  </a:lnTo>
                  <a:lnTo>
                    <a:pt x="99" y="12"/>
                  </a:lnTo>
                  <a:lnTo>
                    <a:pt x="82" y="8"/>
                  </a:lnTo>
                  <a:lnTo>
                    <a:pt x="66" y="5"/>
                  </a:lnTo>
                  <a:lnTo>
                    <a:pt x="49" y="2"/>
                  </a:lnTo>
                  <a:lnTo>
                    <a:pt x="32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4" y="87"/>
                  </a:lnTo>
                  <a:lnTo>
                    <a:pt x="48" y="90"/>
                  </a:lnTo>
                  <a:lnTo>
                    <a:pt x="72" y="96"/>
                  </a:lnTo>
                  <a:lnTo>
                    <a:pt x="95" y="104"/>
                  </a:lnTo>
                  <a:lnTo>
                    <a:pt x="116" y="114"/>
                  </a:lnTo>
                  <a:lnTo>
                    <a:pt x="137" y="128"/>
                  </a:lnTo>
                  <a:lnTo>
                    <a:pt x="157" y="144"/>
                  </a:lnTo>
                  <a:lnTo>
                    <a:pt x="175" y="162"/>
                  </a:lnTo>
                  <a:lnTo>
                    <a:pt x="175" y="162"/>
                  </a:lnTo>
                  <a:lnTo>
                    <a:pt x="188" y="179"/>
                  </a:lnTo>
                  <a:lnTo>
                    <a:pt x="199" y="196"/>
                  </a:lnTo>
                  <a:lnTo>
                    <a:pt x="209" y="215"/>
                  </a:lnTo>
                  <a:lnTo>
                    <a:pt x="216" y="233"/>
                  </a:lnTo>
                  <a:lnTo>
                    <a:pt x="222" y="253"/>
                  </a:lnTo>
                  <a:lnTo>
                    <a:pt x="226" y="271"/>
                  </a:lnTo>
                  <a:lnTo>
                    <a:pt x="229" y="291"/>
                  </a:lnTo>
                  <a:lnTo>
                    <a:pt x="229" y="311"/>
                  </a:lnTo>
                  <a:lnTo>
                    <a:pt x="317" y="3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1891603" y="1838687"/>
              <a:ext cx="845653" cy="886947"/>
            </a:xfrm>
            <a:custGeom>
              <a:avLst/>
              <a:gdLst>
                <a:gd name="T0" fmla="*/ 512 w 617"/>
                <a:gd name="T1" fmla="*/ 75 h 616"/>
                <a:gd name="T2" fmla="*/ 555 w 617"/>
                <a:gd name="T3" fmla="*/ 121 h 616"/>
                <a:gd name="T4" fmla="*/ 586 w 617"/>
                <a:gd name="T5" fmla="*/ 172 h 616"/>
                <a:gd name="T6" fmla="*/ 607 w 617"/>
                <a:gd name="T7" fmla="*/ 229 h 616"/>
                <a:gd name="T8" fmla="*/ 617 w 617"/>
                <a:gd name="T9" fmla="*/ 287 h 616"/>
                <a:gd name="T10" fmla="*/ 615 w 617"/>
                <a:gd name="T11" fmla="*/ 346 h 616"/>
                <a:gd name="T12" fmla="*/ 603 w 617"/>
                <a:gd name="T13" fmla="*/ 404 h 616"/>
                <a:gd name="T14" fmla="*/ 577 w 617"/>
                <a:gd name="T15" fmla="*/ 459 h 616"/>
                <a:gd name="T16" fmla="*/ 542 w 617"/>
                <a:gd name="T17" fmla="*/ 510 h 616"/>
                <a:gd name="T18" fmla="*/ 519 w 617"/>
                <a:gd name="T19" fmla="*/ 533 h 616"/>
                <a:gd name="T20" fmla="*/ 471 w 617"/>
                <a:gd name="T21" fmla="*/ 571 h 616"/>
                <a:gd name="T22" fmla="*/ 417 w 617"/>
                <a:gd name="T23" fmla="*/ 596 h 616"/>
                <a:gd name="T24" fmla="*/ 359 w 617"/>
                <a:gd name="T25" fmla="*/ 612 h 616"/>
                <a:gd name="T26" fmla="*/ 300 w 617"/>
                <a:gd name="T27" fmla="*/ 616 h 616"/>
                <a:gd name="T28" fmla="*/ 242 w 617"/>
                <a:gd name="T29" fmla="*/ 609 h 616"/>
                <a:gd name="T30" fmla="*/ 184 w 617"/>
                <a:gd name="T31" fmla="*/ 591 h 616"/>
                <a:gd name="T32" fmla="*/ 132 w 617"/>
                <a:gd name="T33" fmla="*/ 559 h 616"/>
                <a:gd name="T34" fmla="*/ 106 w 617"/>
                <a:gd name="T35" fmla="*/ 540 h 616"/>
                <a:gd name="T36" fmla="*/ 82 w 617"/>
                <a:gd name="T37" fmla="*/ 516 h 616"/>
                <a:gd name="T38" fmla="*/ 60 w 617"/>
                <a:gd name="T39" fmla="*/ 490 h 616"/>
                <a:gd name="T40" fmla="*/ 41 w 617"/>
                <a:gd name="T41" fmla="*/ 462 h 616"/>
                <a:gd name="T42" fmla="*/ 27 w 617"/>
                <a:gd name="T43" fmla="*/ 432 h 616"/>
                <a:gd name="T44" fmla="*/ 16 w 617"/>
                <a:gd name="T45" fmla="*/ 403 h 616"/>
                <a:gd name="T46" fmla="*/ 7 w 617"/>
                <a:gd name="T47" fmla="*/ 370 h 616"/>
                <a:gd name="T48" fmla="*/ 2 w 617"/>
                <a:gd name="T49" fmla="*/ 339 h 616"/>
                <a:gd name="T50" fmla="*/ 0 w 617"/>
                <a:gd name="T51" fmla="*/ 306 h 616"/>
                <a:gd name="T52" fmla="*/ 88 w 617"/>
                <a:gd name="T53" fmla="*/ 306 h 616"/>
                <a:gd name="T54" fmla="*/ 92 w 617"/>
                <a:gd name="T55" fmla="*/ 352 h 616"/>
                <a:gd name="T56" fmla="*/ 106 w 617"/>
                <a:gd name="T57" fmla="*/ 397 h 616"/>
                <a:gd name="T58" fmla="*/ 130 w 617"/>
                <a:gd name="T59" fmla="*/ 438 h 616"/>
                <a:gd name="T60" fmla="*/ 164 w 617"/>
                <a:gd name="T61" fmla="*/ 475 h 616"/>
                <a:gd name="T62" fmla="*/ 181 w 617"/>
                <a:gd name="T63" fmla="*/ 489 h 616"/>
                <a:gd name="T64" fmla="*/ 219 w 617"/>
                <a:gd name="T65" fmla="*/ 510 h 616"/>
                <a:gd name="T66" fmla="*/ 260 w 617"/>
                <a:gd name="T67" fmla="*/ 524 h 616"/>
                <a:gd name="T68" fmla="*/ 303 w 617"/>
                <a:gd name="T69" fmla="*/ 528 h 616"/>
                <a:gd name="T70" fmla="*/ 345 w 617"/>
                <a:gd name="T71" fmla="*/ 526 h 616"/>
                <a:gd name="T72" fmla="*/ 386 w 617"/>
                <a:gd name="T73" fmla="*/ 514 h 616"/>
                <a:gd name="T74" fmla="*/ 426 w 617"/>
                <a:gd name="T75" fmla="*/ 496 h 616"/>
                <a:gd name="T76" fmla="*/ 460 w 617"/>
                <a:gd name="T77" fmla="*/ 469 h 616"/>
                <a:gd name="T78" fmla="*/ 475 w 617"/>
                <a:gd name="T79" fmla="*/ 453 h 616"/>
                <a:gd name="T80" fmla="*/ 502 w 617"/>
                <a:gd name="T81" fmla="*/ 417 h 616"/>
                <a:gd name="T82" fmla="*/ 519 w 617"/>
                <a:gd name="T83" fmla="*/ 377 h 616"/>
                <a:gd name="T84" fmla="*/ 529 w 617"/>
                <a:gd name="T85" fmla="*/ 335 h 616"/>
                <a:gd name="T86" fmla="*/ 529 w 617"/>
                <a:gd name="T87" fmla="*/ 292 h 616"/>
                <a:gd name="T88" fmla="*/ 523 w 617"/>
                <a:gd name="T89" fmla="*/ 251 h 616"/>
                <a:gd name="T90" fmla="*/ 508 w 617"/>
                <a:gd name="T91" fmla="*/ 210 h 616"/>
                <a:gd name="T92" fmla="*/ 485 w 617"/>
                <a:gd name="T93" fmla="*/ 174 h 616"/>
                <a:gd name="T94" fmla="*/ 454 w 617"/>
                <a:gd name="T95" fmla="*/ 141 h 616"/>
                <a:gd name="T96" fmla="*/ 439 w 617"/>
                <a:gd name="T97" fmla="*/ 128 h 616"/>
                <a:gd name="T98" fmla="*/ 405 w 617"/>
                <a:gd name="T99" fmla="*/ 108 h 616"/>
                <a:gd name="T100" fmla="*/ 368 w 617"/>
                <a:gd name="T101" fmla="*/ 94 h 616"/>
                <a:gd name="T102" fmla="*/ 330 w 617"/>
                <a:gd name="T103" fmla="*/ 87 h 616"/>
                <a:gd name="T104" fmla="*/ 311 w 617"/>
                <a:gd name="T105" fmla="*/ 0 h 616"/>
                <a:gd name="T106" fmla="*/ 338 w 617"/>
                <a:gd name="T107" fmla="*/ 1 h 616"/>
                <a:gd name="T108" fmla="*/ 391 w 617"/>
                <a:gd name="T109" fmla="*/ 10 h 616"/>
                <a:gd name="T110" fmla="*/ 441 w 617"/>
                <a:gd name="T111" fmla="*/ 29 h 616"/>
                <a:gd name="T112" fmla="*/ 489 w 617"/>
                <a:gd name="T113" fmla="*/ 58 h 616"/>
                <a:gd name="T114" fmla="*/ 512 w 617"/>
                <a:gd name="T115" fmla="*/ 7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7" h="616">
                  <a:moveTo>
                    <a:pt x="512" y="75"/>
                  </a:moveTo>
                  <a:lnTo>
                    <a:pt x="512" y="75"/>
                  </a:lnTo>
                  <a:lnTo>
                    <a:pt x="535" y="97"/>
                  </a:lnTo>
                  <a:lnTo>
                    <a:pt x="555" y="121"/>
                  </a:lnTo>
                  <a:lnTo>
                    <a:pt x="572" y="145"/>
                  </a:lnTo>
                  <a:lnTo>
                    <a:pt x="586" y="172"/>
                  </a:lnTo>
                  <a:lnTo>
                    <a:pt x="598" y="200"/>
                  </a:lnTo>
                  <a:lnTo>
                    <a:pt x="607" y="229"/>
                  </a:lnTo>
                  <a:lnTo>
                    <a:pt x="614" y="257"/>
                  </a:lnTo>
                  <a:lnTo>
                    <a:pt x="617" y="287"/>
                  </a:lnTo>
                  <a:lnTo>
                    <a:pt x="617" y="316"/>
                  </a:lnTo>
                  <a:lnTo>
                    <a:pt x="615" y="346"/>
                  </a:lnTo>
                  <a:lnTo>
                    <a:pt x="610" y="376"/>
                  </a:lnTo>
                  <a:lnTo>
                    <a:pt x="603" y="404"/>
                  </a:lnTo>
                  <a:lnTo>
                    <a:pt x="591" y="432"/>
                  </a:lnTo>
                  <a:lnTo>
                    <a:pt x="577" y="459"/>
                  </a:lnTo>
                  <a:lnTo>
                    <a:pt x="562" y="486"/>
                  </a:lnTo>
                  <a:lnTo>
                    <a:pt x="542" y="510"/>
                  </a:lnTo>
                  <a:lnTo>
                    <a:pt x="542" y="510"/>
                  </a:lnTo>
                  <a:lnTo>
                    <a:pt x="519" y="533"/>
                  </a:lnTo>
                  <a:lnTo>
                    <a:pt x="497" y="552"/>
                  </a:lnTo>
                  <a:lnTo>
                    <a:pt x="471" y="571"/>
                  </a:lnTo>
                  <a:lnTo>
                    <a:pt x="444" y="585"/>
                  </a:lnTo>
                  <a:lnTo>
                    <a:pt x="417" y="596"/>
                  </a:lnTo>
                  <a:lnTo>
                    <a:pt x="389" y="606"/>
                  </a:lnTo>
                  <a:lnTo>
                    <a:pt x="359" y="612"/>
                  </a:lnTo>
                  <a:lnTo>
                    <a:pt x="330" y="615"/>
                  </a:lnTo>
                  <a:lnTo>
                    <a:pt x="300" y="616"/>
                  </a:lnTo>
                  <a:lnTo>
                    <a:pt x="272" y="613"/>
                  </a:lnTo>
                  <a:lnTo>
                    <a:pt x="242" y="609"/>
                  </a:lnTo>
                  <a:lnTo>
                    <a:pt x="212" y="600"/>
                  </a:lnTo>
                  <a:lnTo>
                    <a:pt x="184" y="591"/>
                  </a:lnTo>
                  <a:lnTo>
                    <a:pt x="157" y="576"/>
                  </a:lnTo>
                  <a:lnTo>
                    <a:pt x="132" y="559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94" y="528"/>
                  </a:lnTo>
                  <a:lnTo>
                    <a:pt x="82" y="516"/>
                  </a:lnTo>
                  <a:lnTo>
                    <a:pt x="71" y="503"/>
                  </a:lnTo>
                  <a:lnTo>
                    <a:pt x="60" y="490"/>
                  </a:lnTo>
                  <a:lnTo>
                    <a:pt x="51" y="476"/>
                  </a:lnTo>
                  <a:lnTo>
                    <a:pt x="41" y="462"/>
                  </a:lnTo>
                  <a:lnTo>
                    <a:pt x="34" y="448"/>
                  </a:lnTo>
                  <a:lnTo>
                    <a:pt x="27" y="432"/>
                  </a:lnTo>
                  <a:lnTo>
                    <a:pt x="21" y="417"/>
                  </a:lnTo>
                  <a:lnTo>
                    <a:pt x="16" y="403"/>
                  </a:lnTo>
                  <a:lnTo>
                    <a:pt x="10" y="386"/>
                  </a:lnTo>
                  <a:lnTo>
                    <a:pt x="7" y="370"/>
                  </a:lnTo>
                  <a:lnTo>
                    <a:pt x="5" y="354"/>
                  </a:lnTo>
                  <a:lnTo>
                    <a:pt x="2" y="339"/>
                  </a:lnTo>
                  <a:lnTo>
                    <a:pt x="2" y="322"/>
                  </a:lnTo>
                  <a:lnTo>
                    <a:pt x="0" y="306"/>
                  </a:lnTo>
                  <a:lnTo>
                    <a:pt x="88" y="306"/>
                  </a:lnTo>
                  <a:lnTo>
                    <a:pt x="88" y="306"/>
                  </a:lnTo>
                  <a:lnTo>
                    <a:pt x="89" y="329"/>
                  </a:lnTo>
                  <a:lnTo>
                    <a:pt x="92" y="352"/>
                  </a:lnTo>
                  <a:lnTo>
                    <a:pt x="98" y="374"/>
                  </a:lnTo>
                  <a:lnTo>
                    <a:pt x="106" y="397"/>
                  </a:lnTo>
                  <a:lnTo>
                    <a:pt x="118" y="418"/>
                  </a:lnTo>
                  <a:lnTo>
                    <a:pt x="130" y="438"/>
                  </a:lnTo>
                  <a:lnTo>
                    <a:pt x="146" y="458"/>
                  </a:lnTo>
                  <a:lnTo>
                    <a:pt x="164" y="475"/>
                  </a:lnTo>
                  <a:lnTo>
                    <a:pt x="164" y="475"/>
                  </a:lnTo>
                  <a:lnTo>
                    <a:pt x="181" y="489"/>
                  </a:lnTo>
                  <a:lnTo>
                    <a:pt x="201" y="500"/>
                  </a:lnTo>
                  <a:lnTo>
                    <a:pt x="219" y="510"/>
                  </a:lnTo>
                  <a:lnTo>
                    <a:pt x="241" y="518"/>
                  </a:lnTo>
                  <a:lnTo>
                    <a:pt x="260" y="524"/>
                  </a:lnTo>
                  <a:lnTo>
                    <a:pt x="282" y="527"/>
                  </a:lnTo>
                  <a:lnTo>
                    <a:pt x="303" y="528"/>
                  </a:lnTo>
                  <a:lnTo>
                    <a:pt x="324" y="528"/>
                  </a:lnTo>
                  <a:lnTo>
                    <a:pt x="345" y="526"/>
                  </a:lnTo>
                  <a:lnTo>
                    <a:pt x="366" y="521"/>
                  </a:lnTo>
                  <a:lnTo>
                    <a:pt x="386" y="514"/>
                  </a:lnTo>
                  <a:lnTo>
                    <a:pt x="406" y="506"/>
                  </a:lnTo>
                  <a:lnTo>
                    <a:pt x="426" y="496"/>
                  </a:lnTo>
                  <a:lnTo>
                    <a:pt x="443" y="483"/>
                  </a:lnTo>
                  <a:lnTo>
                    <a:pt x="460" y="469"/>
                  </a:lnTo>
                  <a:lnTo>
                    <a:pt x="475" y="453"/>
                  </a:lnTo>
                  <a:lnTo>
                    <a:pt x="475" y="453"/>
                  </a:lnTo>
                  <a:lnTo>
                    <a:pt x="489" y="435"/>
                  </a:lnTo>
                  <a:lnTo>
                    <a:pt x="502" y="417"/>
                  </a:lnTo>
                  <a:lnTo>
                    <a:pt x="512" y="397"/>
                  </a:lnTo>
                  <a:lnTo>
                    <a:pt x="519" y="377"/>
                  </a:lnTo>
                  <a:lnTo>
                    <a:pt x="525" y="356"/>
                  </a:lnTo>
                  <a:lnTo>
                    <a:pt x="529" y="335"/>
                  </a:lnTo>
                  <a:lnTo>
                    <a:pt x="530" y="313"/>
                  </a:lnTo>
                  <a:lnTo>
                    <a:pt x="529" y="292"/>
                  </a:lnTo>
                  <a:lnTo>
                    <a:pt x="528" y="271"/>
                  </a:lnTo>
                  <a:lnTo>
                    <a:pt x="523" y="251"/>
                  </a:lnTo>
                  <a:lnTo>
                    <a:pt x="516" y="230"/>
                  </a:lnTo>
                  <a:lnTo>
                    <a:pt x="508" y="210"/>
                  </a:lnTo>
                  <a:lnTo>
                    <a:pt x="498" y="192"/>
                  </a:lnTo>
                  <a:lnTo>
                    <a:pt x="485" y="174"/>
                  </a:lnTo>
                  <a:lnTo>
                    <a:pt x="471" y="157"/>
                  </a:lnTo>
                  <a:lnTo>
                    <a:pt x="454" y="141"/>
                  </a:lnTo>
                  <a:lnTo>
                    <a:pt x="454" y="141"/>
                  </a:lnTo>
                  <a:lnTo>
                    <a:pt x="439" y="128"/>
                  </a:lnTo>
                  <a:lnTo>
                    <a:pt x="422" y="117"/>
                  </a:lnTo>
                  <a:lnTo>
                    <a:pt x="405" y="108"/>
                  </a:lnTo>
                  <a:lnTo>
                    <a:pt x="386" y="100"/>
                  </a:lnTo>
                  <a:lnTo>
                    <a:pt x="368" y="94"/>
                  </a:lnTo>
                  <a:lnTo>
                    <a:pt x="350" y="90"/>
                  </a:lnTo>
                  <a:lnTo>
                    <a:pt x="330" y="87"/>
                  </a:lnTo>
                  <a:lnTo>
                    <a:pt x="311" y="86"/>
                  </a:lnTo>
                  <a:lnTo>
                    <a:pt x="311" y="0"/>
                  </a:lnTo>
                  <a:lnTo>
                    <a:pt x="311" y="0"/>
                  </a:lnTo>
                  <a:lnTo>
                    <a:pt x="338" y="1"/>
                  </a:lnTo>
                  <a:lnTo>
                    <a:pt x="364" y="4"/>
                  </a:lnTo>
                  <a:lnTo>
                    <a:pt x="391" y="10"/>
                  </a:lnTo>
                  <a:lnTo>
                    <a:pt x="416" y="18"/>
                  </a:lnTo>
                  <a:lnTo>
                    <a:pt x="441" y="29"/>
                  </a:lnTo>
                  <a:lnTo>
                    <a:pt x="465" y="42"/>
                  </a:lnTo>
                  <a:lnTo>
                    <a:pt x="489" y="58"/>
                  </a:lnTo>
                  <a:lnTo>
                    <a:pt x="512" y="75"/>
                  </a:lnTo>
                  <a:lnTo>
                    <a:pt x="512" y="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auto">
            <a:xfrm>
              <a:off x="1126815" y="1815649"/>
              <a:ext cx="426253" cy="886947"/>
            </a:xfrm>
            <a:custGeom>
              <a:avLst/>
              <a:gdLst>
                <a:gd name="T0" fmla="*/ 311 w 311"/>
                <a:gd name="T1" fmla="*/ 616 h 616"/>
                <a:gd name="T2" fmla="*/ 256 w 311"/>
                <a:gd name="T3" fmla="*/ 612 h 616"/>
                <a:gd name="T4" fmla="*/ 203 w 311"/>
                <a:gd name="T5" fmla="*/ 598 h 616"/>
                <a:gd name="T6" fmla="*/ 152 w 311"/>
                <a:gd name="T7" fmla="*/ 574 h 616"/>
                <a:gd name="T8" fmla="*/ 106 w 311"/>
                <a:gd name="T9" fmla="*/ 542 h 616"/>
                <a:gd name="T10" fmla="*/ 83 w 311"/>
                <a:gd name="T11" fmla="*/ 519 h 616"/>
                <a:gd name="T12" fmla="*/ 46 w 311"/>
                <a:gd name="T13" fmla="*/ 469 h 616"/>
                <a:gd name="T14" fmla="*/ 20 w 311"/>
                <a:gd name="T15" fmla="*/ 416 h 616"/>
                <a:gd name="T16" fmla="*/ 4 w 311"/>
                <a:gd name="T17" fmla="*/ 359 h 616"/>
                <a:gd name="T18" fmla="*/ 0 w 311"/>
                <a:gd name="T19" fmla="*/ 300 h 616"/>
                <a:gd name="T20" fmla="*/ 8 w 311"/>
                <a:gd name="T21" fmla="*/ 240 h 616"/>
                <a:gd name="T22" fmla="*/ 27 w 311"/>
                <a:gd name="T23" fmla="*/ 184 h 616"/>
                <a:gd name="T24" fmla="*/ 56 w 311"/>
                <a:gd name="T25" fmla="*/ 130 h 616"/>
                <a:gd name="T26" fmla="*/ 76 w 311"/>
                <a:gd name="T27" fmla="*/ 106 h 616"/>
                <a:gd name="T28" fmla="*/ 100 w 311"/>
                <a:gd name="T29" fmla="*/ 81 h 616"/>
                <a:gd name="T30" fmla="*/ 126 w 311"/>
                <a:gd name="T31" fmla="*/ 59 h 616"/>
                <a:gd name="T32" fmla="*/ 154 w 311"/>
                <a:gd name="T33" fmla="*/ 41 h 616"/>
                <a:gd name="T34" fmla="*/ 184 w 311"/>
                <a:gd name="T35" fmla="*/ 26 h 616"/>
                <a:gd name="T36" fmla="*/ 215 w 311"/>
                <a:gd name="T37" fmla="*/ 14 h 616"/>
                <a:gd name="T38" fmla="*/ 246 w 311"/>
                <a:gd name="T39" fmla="*/ 6 h 616"/>
                <a:gd name="T40" fmla="*/ 278 w 311"/>
                <a:gd name="T41" fmla="*/ 1 h 616"/>
                <a:gd name="T42" fmla="*/ 311 w 311"/>
                <a:gd name="T43" fmla="*/ 0 h 616"/>
                <a:gd name="T44" fmla="*/ 311 w 311"/>
                <a:gd name="T45" fmla="*/ 86 h 616"/>
                <a:gd name="T46" fmla="*/ 264 w 311"/>
                <a:gd name="T47" fmla="*/ 92 h 616"/>
                <a:gd name="T48" fmla="*/ 219 w 311"/>
                <a:gd name="T49" fmla="*/ 106 h 616"/>
                <a:gd name="T50" fmla="*/ 178 w 311"/>
                <a:gd name="T51" fmla="*/ 130 h 616"/>
                <a:gd name="T52" fmla="*/ 141 w 311"/>
                <a:gd name="T53" fmla="*/ 163 h 616"/>
                <a:gd name="T54" fmla="*/ 127 w 311"/>
                <a:gd name="T55" fmla="*/ 181 h 616"/>
                <a:gd name="T56" fmla="*/ 106 w 311"/>
                <a:gd name="T57" fmla="*/ 219 h 616"/>
                <a:gd name="T58" fmla="*/ 93 w 311"/>
                <a:gd name="T59" fmla="*/ 260 h 616"/>
                <a:gd name="T60" fmla="*/ 87 w 311"/>
                <a:gd name="T61" fmla="*/ 303 h 616"/>
                <a:gd name="T62" fmla="*/ 90 w 311"/>
                <a:gd name="T63" fmla="*/ 345 h 616"/>
                <a:gd name="T64" fmla="*/ 102 w 311"/>
                <a:gd name="T65" fmla="*/ 386 h 616"/>
                <a:gd name="T66" fmla="*/ 120 w 311"/>
                <a:gd name="T67" fmla="*/ 424 h 616"/>
                <a:gd name="T68" fmla="*/ 147 w 311"/>
                <a:gd name="T69" fmla="*/ 460 h 616"/>
                <a:gd name="T70" fmla="*/ 164 w 311"/>
                <a:gd name="T71" fmla="*/ 475 h 616"/>
                <a:gd name="T72" fmla="*/ 196 w 311"/>
                <a:gd name="T73" fmla="*/ 499 h 616"/>
                <a:gd name="T74" fmla="*/ 233 w 311"/>
                <a:gd name="T75" fmla="*/ 516 h 616"/>
                <a:gd name="T76" fmla="*/ 271 w 311"/>
                <a:gd name="T77" fmla="*/ 526 h 616"/>
                <a:gd name="T78" fmla="*/ 311 w 311"/>
                <a:gd name="T79" fmla="*/ 52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1" h="616">
                  <a:moveTo>
                    <a:pt x="311" y="616"/>
                  </a:moveTo>
                  <a:lnTo>
                    <a:pt x="311" y="616"/>
                  </a:lnTo>
                  <a:lnTo>
                    <a:pt x="283" y="615"/>
                  </a:lnTo>
                  <a:lnTo>
                    <a:pt x="256" y="612"/>
                  </a:lnTo>
                  <a:lnTo>
                    <a:pt x="229" y="607"/>
                  </a:lnTo>
                  <a:lnTo>
                    <a:pt x="203" y="598"/>
                  </a:lnTo>
                  <a:lnTo>
                    <a:pt x="178" y="588"/>
                  </a:lnTo>
                  <a:lnTo>
                    <a:pt x="152" y="574"/>
                  </a:lnTo>
                  <a:lnTo>
                    <a:pt x="128" y="559"/>
                  </a:lnTo>
                  <a:lnTo>
                    <a:pt x="106" y="542"/>
                  </a:lnTo>
                  <a:lnTo>
                    <a:pt x="106" y="542"/>
                  </a:lnTo>
                  <a:lnTo>
                    <a:pt x="83" y="519"/>
                  </a:lnTo>
                  <a:lnTo>
                    <a:pt x="63" y="495"/>
                  </a:lnTo>
                  <a:lnTo>
                    <a:pt x="46" y="469"/>
                  </a:lnTo>
                  <a:lnTo>
                    <a:pt x="31" y="444"/>
                  </a:lnTo>
                  <a:lnTo>
                    <a:pt x="20" y="416"/>
                  </a:lnTo>
                  <a:lnTo>
                    <a:pt x="11" y="387"/>
                  </a:lnTo>
                  <a:lnTo>
                    <a:pt x="4" y="359"/>
                  </a:lnTo>
                  <a:lnTo>
                    <a:pt x="1" y="329"/>
                  </a:lnTo>
                  <a:lnTo>
                    <a:pt x="0" y="300"/>
                  </a:lnTo>
                  <a:lnTo>
                    <a:pt x="3" y="270"/>
                  </a:lnTo>
                  <a:lnTo>
                    <a:pt x="8" y="240"/>
                  </a:lnTo>
                  <a:lnTo>
                    <a:pt x="15" y="212"/>
                  </a:lnTo>
                  <a:lnTo>
                    <a:pt x="27" y="184"/>
                  </a:lnTo>
                  <a:lnTo>
                    <a:pt x="39" y="157"/>
                  </a:lnTo>
                  <a:lnTo>
                    <a:pt x="56" y="130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87" y="93"/>
                  </a:lnTo>
                  <a:lnTo>
                    <a:pt x="100" y="81"/>
                  </a:lnTo>
                  <a:lnTo>
                    <a:pt x="113" y="69"/>
                  </a:lnTo>
                  <a:lnTo>
                    <a:pt x="126" y="59"/>
                  </a:lnTo>
                  <a:lnTo>
                    <a:pt x="140" y="50"/>
                  </a:lnTo>
                  <a:lnTo>
                    <a:pt x="154" y="41"/>
                  </a:lnTo>
                  <a:lnTo>
                    <a:pt x="168" y="33"/>
                  </a:lnTo>
                  <a:lnTo>
                    <a:pt x="184" y="26"/>
                  </a:lnTo>
                  <a:lnTo>
                    <a:pt x="199" y="20"/>
                  </a:lnTo>
                  <a:lnTo>
                    <a:pt x="215" y="14"/>
                  </a:lnTo>
                  <a:lnTo>
                    <a:pt x="230" y="10"/>
                  </a:lnTo>
                  <a:lnTo>
                    <a:pt x="246" y="6"/>
                  </a:lnTo>
                  <a:lnTo>
                    <a:pt x="261" y="3"/>
                  </a:lnTo>
                  <a:lnTo>
                    <a:pt x="278" y="1"/>
                  </a:lnTo>
                  <a:lnTo>
                    <a:pt x="294" y="0"/>
                  </a:lnTo>
                  <a:lnTo>
                    <a:pt x="311" y="0"/>
                  </a:lnTo>
                  <a:lnTo>
                    <a:pt x="311" y="86"/>
                  </a:lnTo>
                  <a:lnTo>
                    <a:pt x="311" y="86"/>
                  </a:lnTo>
                  <a:lnTo>
                    <a:pt x="287" y="88"/>
                  </a:lnTo>
                  <a:lnTo>
                    <a:pt x="264" y="92"/>
                  </a:lnTo>
                  <a:lnTo>
                    <a:pt x="242" y="98"/>
                  </a:lnTo>
                  <a:lnTo>
                    <a:pt x="219" y="106"/>
                  </a:lnTo>
                  <a:lnTo>
                    <a:pt x="198" y="116"/>
                  </a:lnTo>
                  <a:lnTo>
                    <a:pt x="178" y="130"/>
                  </a:lnTo>
                  <a:lnTo>
                    <a:pt x="160" y="146"/>
                  </a:lnTo>
                  <a:lnTo>
                    <a:pt x="141" y="163"/>
                  </a:lnTo>
                  <a:lnTo>
                    <a:pt x="141" y="163"/>
                  </a:lnTo>
                  <a:lnTo>
                    <a:pt x="127" y="181"/>
                  </a:lnTo>
                  <a:lnTo>
                    <a:pt x="116" y="199"/>
                  </a:lnTo>
                  <a:lnTo>
                    <a:pt x="106" y="219"/>
                  </a:lnTo>
                  <a:lnTo>
                    <a:pt x="99" y="239"/>
                  </a:lnTo>
                  <a:lnTo>
                    <a:pt x="93" y="260"/>
                  </a:lnTo>
                  <a:lnTo>
                    <a:pt x="89" y="281"/>
                  </a:lnTo>
                  <a:lnTo>
                    <a:pt x="87" y="303"/>
                  </a:lnTo>
                  <a:lnTo>
                    <a:pt x="87" y="324"/>
                  </a:lnTo>
                  <a:lnTo>
                    <a:pt x="90" y="345"/>
                  </a:lnTo>
                  <a:lnTo>
                    <a:pt x="95" y="365"/>
                  </a:lnTo>
                  <a:lnTo>
                    <a:pt x="102" y="386"/>
                  </a:lnTo>
                  <a:lnTo>
                    <a:pt x="110" y="406"/>
                  </a:lnTo>
                  <a:lnTo>
                    <a:pt x="120" y="424"/>
                  </a:lnTo>
                  <a:lnTo>
                    <a:pt x="133" y="443"/>
                  </a:lnTo>
                  <a:lnTo>
                    <a:pt x="147" y="460"/>
                  </a:lnTo>
                  <a:lnTo>
                    <a:pt x="164" y="475"/>
                  </a:lnTo>
                  <a:lnTo>
                    <a:pt x="164" y="475"/>
                  </a:lnTo>
                  <a:lnTo>
                    <a:pt x="179" y="488"/>
                  </a:lnTo>
                  <a:lnTo>
                    <a:pt x="196" y="499"/>
                  </a:lnTo>
                  <a:lnTo>
                    <a:pt x="215" y="509"/>
                  </a:lnTo>
                  <a:lnTo>
                    <a:pt x="233" y="516"/>
                  </a:lnTo>
                  <a:lnTo>
                    <a:pt x="251" y="522"/>
                  </a:lnTo>
                  <a:lnTo>
                    <a:pt x="271" y="526"/>
                  </a:lnTo>
                  <a:lnTo>
                    <a:pt x="291" y="529"/>
                  </a:lnTo>
                  <a:lnTo>
                    <a:pt x="311" y="529"/>
                  </a:lnTo>
                  <a:lnTo>
                    <a:pt x="311" y="6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3" name="Freeform 20"/>
            <p:cNvSpPr>
              <a:spLocks/>
            </p:cNvSpPr>
            <p:nvPr/>
          </p:nvSpPr>
          <p:spPr bwMode="auto">
            <a:xfrm>
              <a:off x="1580480" y="5616850"/>
              <a:ext cx="433106" cy="447793"/>
            </a:xfrm>
            <a:custGeom>
              <a:avLst/>
              <a:gdLst>
                <a:gd name="T0" fmla="*/ 316 w 316"/>
                <a:gd name="T1" fmla="*/ 311 h 311"/>
                <a:gd name="T2" fmla="*/ 316 w 316"/>
                <a:gd name="T3" fmla="*/ 311 h 311"/>
                <a:gd name="T4" fmla="*/ 315 w 316"/>
                <a:gd name="T5" fmla="*/ 284 h 311"/>
                <a:gd name="T6" fmla="*/ 312 w 316"/>
                <a:gd name="T7" fmla="*/ 257 h 311"/>
                <a:gd name="T8" fmla="*/ 306 w 316"/>
                <a:gd name="T9" fmla="*/ 230 h 311"/>
                <a:gd name="T10" fmla="*/ 298 w 316"/>
                <a:gd name="T11" fmla="*/ 203 h 311"/>
                <a:gd name="T12" fmla="*/ 287 w 316"/>
                <a:gd name="T13" fmla="*/ 176 h 311"/>
                <a:gd name="T14" fmla="*/ 274 w 316"/>
                <a:gd name="T15" fmla="*/ 152 h 311"/>
                <a:gd name="T16" fmla="*/ 258 w 316"/>
                <a:gd name="T17" fmla="*/ 128 h 311"/>
                <a:gd name="T18" fmla="*/ 240 w 316"/>
                <a:gd name="T19" fmla="*/ 104 h 311"/>
                <a:gd name="T20" fmla="*/ 240 w 316"/>
                <a:gd name="T21" fmla="*/ 104 h 311"/>
                <a:gd name="T22" fmla="*/ 229 w 316"/>
                <a:gd name="T23" fmla="*/ 91 h 311"/>
                <a:gd name="T24" fmla="*/ 216 w 316"/>
                <a:gd name="T25" fmla="*/ 80 h 311"/>
                <a:gd name="T26" fmla="*/ 202 w 316"/>
                <a:gd name="T27" fmla="*/ 67 h 311"/>
                <a:gd name="T28" fmla="*/ 189 w 316"/>
                <a:gd name="T29" fmla="*/ 58 h 311"/>
                <a:gd name="T30" fmla="*/ 175 w 316"/>
                <a:gd name="T31" fmla="*/ 48 h 311"/>
                <a:gd name="T32" fmla="*/ 159 w 316"/>
                <a:gd name="T33" fmla="*/ 39 h 311"/>
                <a:gd name="T34" fmla="*/ 145 w 316"/>
                <a:gd name="T35" fmla="*/ 31 h 311"/>
                <a:gd name="T36" fmla="*/ 130 w 316"/>
                <a:gd name="T37" fmla="*/ 24 h 311"/>
                <a:gd name="T38" fmla="*/ 114 w 316"/>
                <a:gd name="T39" fmla="*/ 18 h 311"/>
                <a:gd name="T40" fmla="*/ 99 w 316"/>
                <a:gd name="T41" fmla="*/ 12 h 311"/>
                <a:gd name="T42" fmla="*/ 82 w 316"/>
                <a:gd name="T43" fmla="*/ 8 h 311"/>
                <a:gd name="T44" fmla="*/ 66 w 316"/>
                <a:gd name="T45" fmla="*/ 4 h 311"/>
                <a:gd name="T46" fmla="*/ 49 w 316"/>
                <a:gd name="T47" fmla="*/ 1 h 311"/>
                <a:gd name="T48" fmla="*/ 32 w 316"/>
                <a:gd name="T49" fmla="*/ 0 h 311"/>
                <a:gd name="T50" fmla="*/ 15 w 316"/>
                <a:gd name="T51" fmla="*/ 0 h 311"/>
                <a:gd name="T52" fmla="*/ 0 w 316"/>
                <a:gd name="T53" fmla="*/ 0 h 311"/>
                <a:gd name="T54" fmla="*/ 0 w 316"/>
                <a:gd name="T55" fmla="*/ 87 h 311"/>
                <a:gd name="T56" fmla="*/ 0 w 316"/>
                <a:gd name="T57" fmla="*/ 87 h 311"/>
                <a:gd name="T58" fmla="*/ 24 w 316"/>
                <a:gd name="T59" fmla="*/ 87 h 311"/>
                <a:gd name="T60" fmla="*/ 48 w 316"/>
                <a:gd name="T61" fmla="*/ 90 h 311"/>
                <a:gd name="T62" fmla="*/ 72 w 316"/>
                <a:gd name="T63" fmla="*/ 96 h 311"/>
                <a:gd name="T64" fmla="*/ 94 w 316"/>
                <a:gd name="T65" fmla="*/ 104 h 311"/>
                <a:gd name="T66" fmla="*/ 116 w 316"/>
                <a:gd name="T67" fmla="*/ 114 h 311"/>
                <a:gd name="T68" fmla="*/ 137 w 316"/>
                <a:gd name="T69" fmla="*/ 128 h 311"/>
                <a:gd name="T70" fmla="*/ 157 w 316"/>
                <a:gd name="T71" fmla="*/ 144 h 311"/>
                <a:gd name="T72" fmla="*/ 175 w 316"/>
                <a:gd name="T73" fmla="*/ 162 h 311"/>
                <a:gd name="T74" fmla="*/ 175 w 316"/>
                <a:gd name="T75" fmla="*/ 162 h 311"/>
                <a:gd name="T76" fmla="*/ 188 w 316"/>
                <a:gd name="T77" fmla="*/ 179 h 311"/>
                <a:gd name="T78" fmla="*/ 199 w 316"/>
                <a:gd name="T79" fmla="*/ 196 h 311"/>
                <a:gd name="T80" fmla="*/ 209 w 316"/>
                <a:gd name="T81" fmla="*/ 214 h 311"/>
                <a:gd name="T82" fmla="*/ 216 w 316"/>
                <a:gd name="T83" fmla="*/ 233 h 311"/>
                <a:gd name="T84" fmla="*/ 222 w 316"/>
                <a:gd name="T85" fmla="*/ 253 h 311"/>
                <a:gd name="T86" fmla="*/ 226 w 316"/>
                <a:gd name="T87" fmla="*/ 271 h 311"/>
                <a:gd name="T88" fmla="*/ 229 w 316"/>
                <a:gd name="T89" fmla="*/ 291 h 311"/>
                <a:gd name="T90" fmla="*/ 229 w 316"/>
                <a:gd name="T91" fmla="*/ 311 h 311"/>
                <a:gd name="T92" fmla="*/ 316 w 316"/>
                <a:gd name="T9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6" h="311">
                  <a:moveTo>
                    <a:pt x="316" y="311"/>
                  </a:moveTo>
                  <a:lnTo>
                    <a:pt x="316" y="311"/>
                  </a:lnTo>
                  <a:lnTo>
                    <a:pt x="315" y="284"/>
                  </a:lnTo>
                  <a:lnTo>
                    <a:pt x="312" y="257"/>
                  </a:lnTo>
                  <a:lnTo>
                    <a:pt x="306" y="230"/>
                  </a:lnTo>
                  <a:lnTo>
                    <a:pt x="298" y="203"/>
                  </a:lnTo>
                  <a:lnTo>
                    <a:pt x="287" y="176"/>
                  </a:lnTo>
                  <a:lnTo>
                    <a:pt x="274" y="152"/>
                  </a:lnTo>
                  <a:lnTo>
                    <a:pt x="258" y="128"/>
                  </a:lnTo>
                  <a:lnTo>
                    <a:pt x="240" y="104"/>
                  </a:lnTo>
                  <a:lnTo>
                    <a:pt x="240" y="104"/>
                  </a:lnTo>
                  <a:lnTo>
                    <a:pt x="229" y="91"/>
                  </a:lnTo>
                  <a:lnTo>
                    <a:pt x="216" y="80"/>
                  </a:lnTo>
                  <a:lnTo>
                    <a:pt x="202" y="67"/>
                  </a:lnTo>
                  <a:lnTo>
                    <a:pt x="189" y="58"/>
                  </a:lnTo>
                  <a:lnTo>
                    <a:pt x="175" y="48"/>
                  </a:lnTo>
                  <a:lnTo>
                    <a:pt x="159" y="39"/>
                  </a:lnTo>
                  <a:lnTo>
                    <a:pt x="145" y="31"/>
                  </a:lnTo>
                  <a:lnTo>
                    <a:pt x="130" y="24"/>
                  </a:lnTo>
                  <a:lnTo>
                    <a:pt x="114" y="18"/>
                  </a:lnTo>
                  <a:lnTo>
                    <a:pt x="99" y="12"/>
                  </a:lnTo>
                  <a:lnTo>
                    <a:pt x="82" y="8"/>
                  </a:lnTo>
                  <a:lnTo>
                    <a:pt x="66" y="4"/>
                  </a:lnTo>
                  <a:lnTo>
                    <a:pt x="49" y="1"/>
                  </a:lnTo>
                  <a:lnTo>
                    <a:pt x="32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4" y="87"/>
                  </a:lnTo>
                  <a:lnTo>
                    <a:pt x="48" y="90"/>
                  </a:lnTo>
                  <a:lnTo>
                    <a:pt x="72" y="96"/>
                  </a:lnTo>
                  <a:lnTo>
                    <a:pt x="94" y="104"/>
                  </a:lnTo>
                  <a:lnTo>
                    <a:pt x="116" y="114"/>
                  </a:lnTo>
                  <a:lnTo>
                    <a:pt x="137" y="128"/>
                  </a:lnTo>
                  <a:lnTo>
                    <a:pt x="157" y="144"/>
                  </a:lnTo>
                  <a:lnTo>
                    <a:pt x="175" y="162"/>
                  </a:lnTo>
                  <a:lnTo>
                    <a:pt x="175" y="162"/>
                  </a:lnTo>
                  <a:lnTo>
                    <a:pt x="188" y="179"/>
                  </a:lnTo>
                  <a:lnTo>
                    <a:pt x="199" y="196"/>
                  </a:lnTo>
                  <a:lnTo>
                    <a:pt x="209" y="214"/>
                  </a:lnTo>
                  <a:lnTo>
                    <a:pt x="216" y="233"/>
                  </a:lnTo>
                  <a:lnTo>
                    <a:pt x="222" y="253"/>
                  </a:lnTo>
                  <a:lnTo>
                    <a:pt x="226" y="271"/>
                  </a:lnTo>
                  <a:lnTo>
                    <a:pt x="229" y="291"/>
                  </a:lnTo>
                  <a:lnTo>
                    <a:pt x="229" y="311"/>
                  </a:lnTo>
                  <a:lnTo>
                    <a:pt x="316" y="3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4" name="Freeform 21"/>
            <p:cNvSpPr>
              <a:spLocks/>
            </p:cNvSpPr>
            <p:nvPr/>
          </p:nvSpPr>
          <p:spPr bwMode="auto">
            <a:xfrm>
              <a:off x="1868303" y="4109329"/>
              <a:ext cx="426253" cy="888387"/>
            </a:xfrm>
            <a:custGeom>
              <a:avLst/>
              <a:gdLst>
                <a:gd name="T0" fmla="*/ 311 w 311"/>
                <a:gd name="T1" fmla="*/ 617 h 617"/>
                <a:gd name="T2" fmla="*/ 256 w 311"/>
                <a:gd name="T3" fmla="*/ 613 h 617"/>
                <a:gd name="T4" fmla="*/ 204 w 311"/>
                <a:gd name="T5" fmla="*/ 598 h 617"/>
                <a:gd name="T6" fmla="*/ 153 w 311"/>
                <a:gd name="T7" fmla="*/ 574 h 617"/>
                <a:gd name="T8" fmla="*/ 106 w 311"/>
                <a:gd name="T9" fmla="*/ 540 h 617"/>
                <a:gd name="T10" fmla="*/ 84 w 311"/>
                <a:gd name="T11" fmla="*/ 519 h 617"/>
                <a:gd name="T12" fmla="*/ 47 w 311"/>
                <a:gd name="T13" fmla="*/ 470 h 617"/>
                <a:gd name="T14" fmla="*/ 20 w 311"/>
                <a:gd name="T15" fmla="*/ 416 h 617"/>
                <a:gd name="T16" fmla="*/ 5 w 311"/>
                <a:gd name="T17" fmla="*/ 360 h 617"/>
                <a:gd name="T18" fmla="*/ 0 w 311"/>
                <a:gd name="T19" fmla="*/ 300 h 617"/>
                <a:gd name="T20" fmla="*/ 9 w 311"/>
                <a:gd name="T21" fmla="*/ 241 h 617"/>
                <a:gd name="T22" fmla="*/ 27 w 311"/>
                <a:gd name="T23" fmla="*/ 184 h 617"/>
                <a:gd name="T24" fmla="*/ 57 w 311"/>
                <a:gd name="T25" fmla="*/ 130 h 617"/>
                <a:gd name="T26" fmla="*/ 77 w 311"/>
                <a:gd name="T27" fmla="*/ 106 h 617"/>
                <a:gd name="T28" fmla="*/ 101 w 311"/>
                <a:gd name="T29" fmla="*/ 81 h 617"/>
                <a:gd name="T30" fmla="*/ 128 w 311"/>
                <a:gd name="T31" fmla="*/ 60 h 617"/>
                <a:gd name="T32" fmla="*/ 154 w 311"/>
                <a:gd name="T33" fmla="*/ 41 h 617"/>
                <a:gd name="T34" fmla="*/ 184 w 311"/>
                <a:gd name="T35" fmla="*/ 26 h 617"/>
                <a:gd name="T36" fmla="*/ 215 w 311"/>
                <a:gd name="T37" fmla="*/ 15 h 617"/>
                <a:gd name="T38" fmla="*/ 246 w 311"/>
                <a:gd name="T39" fmla="*/ 6 h 617"/>
                <a:gd name="T40" fmla="*/ 279 w 311"/>
                <a:gd name="T41" fmla="*/ 2 h 617"/>
                <a:gd name="T42" fmla="*/ 311 w 311"/>
                <a:gd name="T43" fmla="*/ 0 h 617"/>
                <a:gd name="T44" fmla="*/ 311 w 311"/>
                <a:gd name="T45" fmla="*/ 87 h 617"/>
                <a:gd name="T46" fmla="*/ 265 w 311"/>
                <a:gd name="T47" fmla="*/ 92 h 617"/>
                <a:gd name="T48" fmla="*/ 219 w 311"/>
                <a:gd name="T49" fmla="*/ 106 h 617"/>
                <a:gd name="T50" fmla="*/ 178 w 311"/>
                <a:gd name="T51" fmla="*/ 129 h 617"/>
                <a:gd name="T52" fmla="*/ 142 w 311"/>
                <a:gd name="T53" fmla="*/ 163 h 617"/>
                <a:gd name="T54" fmla="*/ 129 w 311"/>
                <a:gd name="T55" fmla="*/ 181 h 617"/>
                <a:gd name="T56" fmla="*/ 106 w 311"/>
                <a:gd name="T57" fmla="*/ 220 h 617"/>
                <a:gd name="T58" fmla="*/ 94 w 311"/>
                <a:gd name="T59" fmla="*/ 261 h 617"/>
                <a:gd name="T60" fmla="*/ 88 w 311"/>
                <a:gd name="T61" fmla="*/ 303 h 617"/>
                <a:gd name="T62" fmla="*/ 91 w 311"/>
                <a:gd name="T63" fmla="*/ 345 h 617"/>
                <a:gd name="T64" fmla="*/ 102 w 311"/>
                <a:gd name="T65" fmla="*/ 386 h 617"/>
                <a:gd name="T66" fmla="*/ 120 w 311"/>
                <a:gd name="T67" fmla="*/ 425 h 617"/>
                <a:gd name="T68" fmla="*/ 147 w 311"/>
                <a:gd name="T69" fmla="*/ 460 h 617"/>
                <a:gd name="T70" fmla="*/ 164 w 311"/>
                <a:gd name="T71" fmla="*/ 475 h 617"/>
                <a:gd name="T72" fmla="*/ 197 w 311"/>
                <a:gd name="T73" fmla="*/ 499 h 617"/>
                <a:gd name="T74" fmla="*/ 234 w 311"/>
                <a:gd name="T75" fmla="*/ 516 h 617"/>
                <a:gd name="T76" fmla="*/ 272 w 311"/>
                <a:gd name="T77" fmla="*/ 526 h 617"/>
                <a:gd name="T78" fmla="*/ 311 w 311"/>
                <a:gd name="T79" fmla="*/ 529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1" h="617">
                  <a:moveTo>
                    <a:pt x="311" y="617"/>
                  </a:moveTo>
                  <a:lnTo>
                    <a:pt x="311" y="617"/>
                  </a:lnTo>
                  <a:lnTo>
                    <a:pt x="283" y="615"/>
                  </a:lnTo>
                  <a:lnTo>
                    <a:pt x="256" y="613"/>
                  </a:lnTo>
                  <a:lnTo>
                    <a:pt x="229" y="606"/>
                  </a:lnTo>
                  <a:lnTo>
                    <a:pt x="204" y="598"/>
                  </a:lnTo>
                  <a:lnTo>
                    <a:pt x="178" y="587"/>
                  </a:lnTo>
                  <a:lnTo>
                    <a:pt x="153" y="574"/>
                  </a:lnTo>
                  <a:lnTo>
                    <a:pt x="129" y="559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84" y="519"/>
                  </a:lnTo>
                  <a:lnTo>
                    <a:pt x="64" y="495"/>
                  </a:lnTo>
                  <a:lnTo>
                    <a:pt x="47" y="470"/>
                  </a:lnTo>
                  <a:lnTo>
                    <a:pt x="31" y="444"/>
                  </a:lnTo>
                  <a:lnTo>
                    <a:pt x="20" y="416"/>
                  </a:lnTo>
                  <a:lnTo>
                    <a:pt x="12" y="388"/>
                  </a:lnTo>
                  <a:lnTo>
                    <a:pt x="5" y="360"/>
                  </a:lnTo>
                  <a:lnTo>
                    <a:pt x="2" y="330"/>
                  </a:lnTo>
                  <a:lnTo>
                    <a:pt x="0" y="300"/>
                  </a:lnTo>
                  <a:lnTo>
                    <a:pt x="3" y="270"/>
                  </a:lnTo>
                  <a:lnTo>
                    <a:pt x="9" y="241"/>
                  </a:lnTo>
                  <a:lnTo>
                    <a:pt x="16" y="212"/>
                  </a:lnTo>
                  <a:lnTo>
                    <a:pt x="27" y="184"/>
                  </a:lnTo>
                  <a:lnTo>
                    <a:pt x="40" y="157"/>
                  </a:lnTo>
                  <a:lnTo>
                    <a:pt x="57" y="130"/>
                  </a:lnTo>
                  <a:lnTo>
                    <a:pt x="77" y="106"/>
                  </a:lnTo>
                  <a:lnTo>
                    <a:pt x="77" y="106"/>
                  </a:lnTo>
                  <a:lnTo>
                    <a:pt x="88" y="94"/>
                  </a:lnTo>
                  <a:lnTo>
                    <a:pt x="101" y="81"/>
                  </a:lnTo>
                  <a:lnTo>
                    <a:pt x="113" y="70"/>
                  </a:lnTo>
                  <a:lnTo>
                    <a:pt x="128" y="60"/>
                  </a:lnTo>
                  <a:lnTo>
                    <a:pt x="140" y="50"/>
                  </a:lnTo>
                  <a:lnTo>
                    <a:pt x="154" y="41"/>
                  </a:lnTo>
                  <a:lnTo>
                    <a:pt x="170" y="33"/>
                  </a:lnTo>
                  <a:lnTo>
                    <a:pt x="184" y="26"/>
                  </a:lnTo>
                  <a:lnTo>
                    <a:pt x="200" y="20"/>
                  </a:lnTo>
                  <a:lnTo>
                    <a:pt x="215" y="15"/>
                  </a:lnTo>
                  <a:lnTo>
                    <a:pt x="231" y="10"/>
                  </a:lnTo>
                  <a:lnTo>
                    <a:pt x="246" y="6"/>
                  </a:lnTo>
                  <a:lnTo>
                    <a:pt x="262" y="3"/>
                  </a:lnTo>
                  <a:lnTo>
                    <a:pt x="279" y="2"/>
                  </a:lnTo>
                  <a:lnTo>
                    <a:pt x="294" y="0"/>
                  </a:lnTo>
                  <a:lnTo>
                    <a:pt x="311" y="0"/>
                  </a:lnTo>
                  <a:lnTo>
                    <a:pt x="311" y="87"/>
                  </a:lnTo>
                  <a:lnTo>
                    <a:pt x="311" y="87"/>
                  </a:lnTo>
                  <a:lnTo>
                    <a:pt x="287" y="88"/>
                  </a:lnTo>
                  <a:lnTo>
                    <a:pt x="265" y="92"/>
                  </a:lnTo>
                  <a:lnTo>
                    <a:pt x="242" y="98"/>
                  </a:lnTo>
                  <a:lnTo>
                    <a:pt x="219" y="106"/>
                  </a:lnTo>
                  <a:lnTo>
                    <a:pt x="198" y="116"/>
                  </a:lnTo>
                  <a:lnTo>
                    <a:pt x="178" y="129"/>
                  </a:lnTo>
                  <a:lnTo>
                    <a:pt x="160" y="145"/>
                  </a:lnTo>
                  <a:lnTo>
                    <a:pt x="142" y="163"/>
                  </a:lnTo>
                  <a:lnTo>
                    <a:pt x="142" y="163"/>
                  </a:lnTo>
                  <a:lnTo>
                    <a:pt x="129" y="181"/>
                  </a:lnTo>
                  <a:lnTo>
                    <a:pt x="116" y="200"/>
                  </a:lnTo>
                  <a:lnTo>
                    <a:pt x="106" y="220"/>
                  </a:lnTo>
                  <a:lnTo>
                    <a:pt x="99" y="239"/>
                  </a:lnTo>
                  <a:lnTo>
                    <a:pt x="94" y="261"/>
                  </a:lnTo>
                  <a:lnTo>
                    <a:pt x="89" y="282"/>
                  </a:lnTo>
                  <a:lnTo>
                    <a:pt x="88" y="303"/>
                  </a:lnTo>
                  <a:lnTo>
                    <a:pt x="88" y="324"/>
                  </a:lnTo>
                  <a:lnTo>
                    <a:pt x="91" y="345"/>
                  </a:lnTo>
                  <a:lnTo>
                    <a:pt x="95" y="365"/>
                  </a:lnTo>
                  <a:lnTo>
                    <a:pt x="102" y="386"/>
                  </a:lnTo>
                  <a:lnTo>
                    <a:pt x="111" y="406"/>
                  </a:lnTo>
                  <a:lnTo>
                    <a:pt x="120" y="425"/>
                  </a:lnTo>
                  <a:lnTo>
                    <a:pt x="133" y="443"/>
                  </a:lnTo>
                  <a:lnTo>
                    <a:pt x="147" y="460"/>
                  </a:lnTo>
                  <a:lnTo>
                    <a:pt x="164" y="475"/>
                  </a:lnTo>
                  <a:lnTo>
                    <a:pt x="164" y="475"/>
                  </a:lnTo>
                  <a:lnTo>
                    <a:pt x="180" y="488"/>
                  </a:lnTo>
                  <a:lnTo>
                    <a:pt x="197" y="499"/>
                  </a:lnTo>
                  <a:lnTo>
                    <a:pt x="215" y="508"/>
                  </a:lnTo>
                  <a:lnTo>
                    <a:pt x="234" y="516"/>
                  </a:lnTo>
                  <a:lnTo>
                    <a:pt x="252" y="522"/>
                  </a:lnTo>
                  <a:lnTo>
                    <a:pt x="272" y="526"/>
                  </a:lnTo>
                  <a:lnTo>
                    <a:pt x="292" y="529"/>
                  </a:lnTo>
                  <a:lnTo>
                    <a:pt x="311" y="529"/>
                  </a:lnTo>
                  <a:lnTo>
                    <a:pt x="311" y="617"/>
                  </a:lnTo>
                  <a:close/>
                </a:path>
              </a:pathLst>
            </a:custGeom>
            <a:solidFill>
              <a:srgbClr val="DB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1572256" y="4846531"/>
              <a:ext cx="434476" cy="450673"/>
            </a:xfrm>
            <a:custGeom>
              <a:avLst/>
              <a:gdLst>
                <a:gd name="T0" fmla="*/ 317 w 317"/>
                <a:gd name="T1" fmla="*/ 313 h 313"/>
                <a:gd name="T2" fmla="*/ 317 w 317"/>
                <a:gd name="T3" fmla="*/ 313 h 313"/>
                <a:gd name="T4" fmla="*/ 315 w 317"/>
                <a:gd name="T5" fmla="*/ 284 h 313"/>
                <a:gd name="T6" fmla="*/ 312 w 317"/>
                <a:gd name="T7" fmla="*/ 257 h 313"/>
                <a:gd name="T8" fmla="*/ 307 w 317"/>
                <a:gd name="T9" fmla="*/ 231 h 313"/>
                <a:gd name="T10" fmla="*/ 298 w 317"/>
                <a:gd name="T11" fmla="*/ 204 h 313"/>
                <a:gd name="T12" fmla="*/ 287 w 317"/>
                <a:gd name="T13" fmla="*/ 178 h 313"/>
                <a:gd name="T14" fmla="*/ 274 w 317"/>
                <a:gd name="T15" fmla="*/ 153 h 313"/>
                <a:gd name="T16" fmla="*/ 259 w 317"/>
                <a:gd name="T17" fmla="*/ 129 h 313"/>
                <a:gd name="T18" fmla="*/ 240 w 317"/>
                <a:gd name="T19" fmla="*/ 106 h 313"/>
                <a:gd name="T20" fmla="*/ 240 w 317"/>
                <a:gd name="T21" fmla="*/ 106 h 313"/>
                <a:gd name="T22" fmla="*/ 229 w 317"/>
                <a:gd name="T23" fmla="*/ 94 h 313"/>
                <a:gd name="T24" fmla="*/ 216 w 317"/>
                <a:gd name="T25" fmla="*/ 81 h 313"/>
                <a:gd name="T26" fmla="*/ 202 w 317"/>
                <a:gd name="T27" fmla="*/ 69 h 313"/>
                <a:gd name="T28" fmla="*/ 189 w 317"/>
                <a:gd name="T29" fmla="*/ 58 h 313"/>
                <a:gd name="T30" fmla="*/ 174 w 317"/>
                <a:gd name="T31" fmla="*/ 48 h 313"/>
                <a:gd name="T32" fmla="*/ 160 w 317"/>
                <a:gd name="T33" fmla="*/ 40 h 313"/>
                <a:gd name="T34" fmla="*/ 146 w 317"/>
                <a:gd name="T35" fmla="*/ 33 h 313"/>
                <a:gd name="T36" fmla="*/ 130 w 317"/>
                <a:gd name="T37" fmla="*/ 26 h 313"/>
                <a:gd name="T38" fmla="*/ 115 w 317"/>
                <a:gd name="T39" fmla="*/ 19 h 313"/>
                <a:gd name="T40" fmla="*/ 98 w 317"/>
                <a:gd name="T41" fmla="*/ 13 h 313"/>
                <a:gd name="T42" fmla="*/ 82 w 317"/>
                <a:gd name="T43" fmla="*/ 9 h 313"/>
                <a:gd name="T44" fmla="*/ 66 w 317"/>
                <a:gd name="T45" fmla="*/ 6 h 313"/>
                <a:gd name="T46" fmla="*/ 49 w 317"/>
                <a:gd name="T47" fmla="*/ 3 h 313"/>
                <a:gd name="T48" fmla="*/ 32 w 317"/>
                <a:gd name="T49" fmla="*/ 2 h 313"/>
                <a:gd name="T50" fmla="*/ 16 w 317"/>
                <a:gd name="T51" fmla="*/ 0 h 313"/>
                <a:gd name="T52" fmla="*/ 0 w 317"/>
                <a:gd name="T53" fmla="*/ 0 h 313"/>
                <a:gd name="T54" fmla="*/ 0 w 317"/>
                <a:gd name="T55" fmla="*/ 88 h 313"/>
                <a:gd name="T56" fmla="*/ 0 w 317"/>
                <a:gd name="T57" fmla="*/ 88 h 313"/>
                <a:gd name="T58" fmla="*/ 24 w 317"/>
                <a:gd name="T59" fmla="*/ 88 h 313"/>
                <a:gd name="T60" fmla="*/ 48 w 317"/>
                <a:gd name="T61" fmla="*/ 91 h 313"/>
                <a:gd name="T62" fmla="*/ 71 w 317"/>
                <a:gd name="T63" fmla="*/ 96 h 313"/>
                <a:gd name="T64" fmla="*/ 95 w 317"/>
                <a:gd name="T65" fmla="*/ 105 h 313"/>
                <a:gd name="T66" fmla="*/ 116 w 317"/>
                <a:gd name="T67" fmla="*/ 115 h 313"/>
                <a:gd name="T68" fmla="*/ 137 w 317"/>
                <a:gd name="T69" fmla="*/ 129 h 313"/>
                <a:gd name="T70" fmla="*/ 157 w 317"/>
                <a:gd name="T71" fmla="*/ 144 h 313"/>
                <a:gd name="T72" fmla="*/ 175 w 317"/>
                <a:gd name="T73" fmla="*/ 163 h 313"/>
                <a:gd name="T74" fmla="*/ 175 w 317"/>
                <a:gd name="T75" fmla="*/ 163 h 313"/>
                <a:gd name="T76" fmla="*/ 188 w 317"/>
                <a:gd name="T77" fmla="*/ 180 h 313"/>
                <a:gd name="T78" fmla="*/ 199 w 317"/>
                <a:gd name="T79" fmla="*/ 197 h 313"/>
                <a:gd name="T80" fmla="*/ 209 w 317"/>
                <a:gd name="T81" fmla="*/ 215 h 313"/>
                <a:gd name="T82" fmla="*/ 216 w 317"/>
                <a:gd name="T83" fmla="*/ 233 h 313"/>
                <a:gd name="T84" fmla="*/ 222 w 317"/>
                <a:gd name="T85" fmla="*/ 253 h 313"/>
                <a:gd name="T86" fmla="*/ 226 w 317"/>
                <a:gd name="T87" fmla="*/ 273 h 313"/>
                <a:gd name="T88" fmla="*/ 229 w 317"/>
                <a:gd name="T89" fmla="*/ 293 h 313"/>
                <a:gd name="T90" fmla="*/ 229 w 317"/>
                <a:gd name="T91" fmla="*/ 313 h 313"/>
                <a:gd name="T92" fmla="*/ 317 w 317"/>
                <a:gd name="T93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313">
                  <a:moveTo>
                    <a:pt x="317" y="313"/>
                  </a:moveTo>
                  <a:lnTo>
                    <a:pt x="317" y="313"/>
                  </a:lnTo>
                  <a:lnTo>
                    <a:pt x="315" y="284"/>
                  </a:lnTo>
                  <a:lnTo>
                    <a:pt x="312" y="257"/>
                  </a:lnTo>
                  <a:lnTo>
                    <a:pt x="307" y="231"/>
                  </a:lnTo>
                  <a:lnTo>
                    <a:pt x="298" y="204"/>
                  </a:lnTo>
                  <a:lnTo>
                    <a:pt x="287" y="178"/>
                  </a:lnTo>
                  <a:lnTo>
                    <a:pt x="274" y="153"/>
                  </a:lnTo>
                  <a:lnTo>
                    <a:pt x="259" y="129"/>
                  </a:lnTo>
                  <a:lnTo>
                    <a:pt x="240" y="106"/>
                  </a:lnTo>
                  <a:lnTo>
                    <a:pt x="240" y="106"/>
                  </a:lnTo>
                  <a:lnTo>
                    <a:pt x="229" y="94"/>
                  </a:lnTo>
                  <a:lnTo>
                    <a:pt x="216" y="81"/>
                  </a:lnTo>
                  <a:lnTo>
                    <a:pt x="202" y="69"/>
                  </a:lnTo>
                  <a:lnTo>
                    <a:pt x="189" y="58"/>
                  </a:lnTo>
                  <a:lnTo>
                    <a:pt x="174" y="48"/>
                  </a:lnTo>
                  <a:lnTo>
                    <a:pt x="160" y="40"/>
                  </a:lnTo>
                  <a:lnTo>
                    <a:pt x="146" y="33"/>
                  </a:lnTo>
                  <a:lnTo>
                    <a:pt x="130" y="26"/>
                  </a:lnTo>
                  <a:lnTo>
                    <a:pt x="115" y="19"/>
                  </a:lnTo>
                  <a:lnTo>
                    <a:pt x="98" y="13"/>
                  </a:lnTo>
                  <a:lnTo>
                    <a:pt x="82" y="9"/>
                  </a:lnTo>
                  <a:lnTo>
                    <a:pt x="66" y="6"/>
                  </a:lnTo>
                  <a:lnTo>
                    <a:pt x="49" y="3"/>
                  </a:lnTo>
                  <a:lnTo>
                    <a:pt x="32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4" y="88"/>
                  </a:lnTo>
                  <a:lnTo>
                    <a:pt x="48" y="91"/>
                  </a:lnTo>
                  <a:lnTo>
                    <a:pt x="71" y="96"/>
                  </a:lnTo>
                  <a:lnTo>
                    <a:pt x="95" y="105"/>
                  </a:lnTo>
                  <a:lnTo>
                    <a:pt x="116" y="115"/>
                  </a:lnTo>
                  <a:lnTo>
                    <a:pt x="137" y="129"/>
                  </a:lnTo>
                  <a:lnTo>
                    <a:pt x="157" y="144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88" y="180"/>
                  </a:lnTo>
                  <a:lnTo>
                    <a:pt x="199" y="197"/>
                  </a:lnTo>
                  <a:lnTo>
                    <a:pt x="209" y="215"/>
                  </a:lnTo>
                  <a:lnTo>
                    <a:pt x="216" y="233"/>
                  </a:lnTo>
                  <a:lnTo>
                    <a:pt x="222" y="253"/>
                  </a:lnTo>
                  <a:lnTo>
                    <a:pt x="226" y="273"/>
                  </a:lnTo>
                  <a:lnTo>
                    <a:pt x="229" y="293"/>
                  </a:lnTo>
                  <a:lnTo>
                    <a:pt x="229" y="313"/>
                  </a:lnTo>
                  <a:lnTo>
                    <a:pt x="317" y="31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1887491" y="4871009"/>
              <a:ext cx="845653" cy="888387"/>
            </a:xfrm>
            <a:custGeom>
              <a:avLst/>
              <a:gdLst>
                <a:gd name="T0" fmla="*/ 511 w 617"/>
                <a:gd name="T1" fmla="*/ 77 h 617"/>
                <a:gd name="T2" fmla="*/ 555 w 617"/>
                <a:gd name="T3" fmla="*/ 122 h 617"/>
                <a:gd name="T4" fmla="*/ 586 w 617"/>
                <a:gd name="T5" fmla="*/ 173 h 617"/>
                <a:gd name="T6" fmla="*/ 607 w 617"/>
                <a:gd name="T7" fmla="*/ 229 h 617"/>
                <a:gd name="T8" fmla="*/ 617 w 617"/>
                <a:gd name="T9" fmla="*/ 287 h 617"/>
                <a:gd name="T10" fmla="*/ 616 w 617"/>
                <a:gd name="T11" fmla="*/ 347 h 617"/>
                <a:gd name="T12" fmla="*/ 603 w 617"/>
                <a:gd name="T13" fmla="*/ 404 h 617"/>
                <a:gd name="T14" fmla="*/ 577 w 617"/>
                <a:gd name="T15" fmla="*/ 460 h 617"/>
                <a:gd name="T16" fmla="*/ 542 w 617"/>
                <a:gd name="T17" fmla="*/ 512 h 617"/>
                <a:gd name="T18" fmla="*/ 519 w 617"/>
                <a:gd name="T19" fmla="*/ 535 h 617"/>
                <a:gd name="T20" fmla="*/ 471 w 617"/>
                <a:gd name="T21" fmla="*/ 571 h 617"/>
                <a:gd name="T22" fmla="*/ 418 w 617"/>
                <a:gd name="T23" fmla="*/ 598 h 617"/>
                <a:gd name="T24" fmla="*/ 360 w 617"/>
                <a:gd name="T25" fmla="*/ 612 h 617"/>
                <a:gd name="T26" fmla="*/ 300 w 617"/>
                <a:gd name="T27" fmla="*/ 617 h 617"/>
                <a:gd name="T28" fmla="*/ 242 w 617"/>
                <a:gd name="T29" fmla="*/ 609 h 617"/>
                <a:gd name="T30" fmla="*/ 184 w 617"/>
                <a:gd name="T31" fmla="*/ 591 h 617"/>
                <a:gd name="T32" fmla="*/ 131 w 617"/>
                <a:gd name="T33" fmla="*/ 560 h 617"/>
                <a:gd name="T34" fmla="*/ 106 w 617"/>
                <a:gd name="T35" fmla="*/ 542 h 617"/>
                <a:gd name="T36" fmla="*/ 81 w 617"/>
                <a:gd name="T37" fmla="*/ 518 h 617"/>
                <a:gd name="T38" fmla="*/ 60 w 617"/>
                <a:gd name="T39" fmla="*/ 491 h 617"/>
                <a:gd name="T40" fmla="*/ 41 w 617"/>
                <a:gd name="T41" fmla="*/ 462 h 617"/>
                <a:gd name="T42" fmla="*/ 27 w 617"/>
                <a:gd name="T43" fmla="*/ 434 h 617"/>
                <a:gd name="T44" fmla="*/ 15 w 617"/>
                <a:gd name="T45" fmla="*/ 403 h 617"/>
                <a:gd name="T46" fmla="*/ 8 w 617"/>
                <a:gd name="T47" fmla="*/ 372 h 617"/>
                <a:gd name="T48" fmla="*/ 2 w 617"/>
                <a:gd name="T49" fmla="*/ 339 h 617"/>
                <a:gd name="T50" fmla="*/ 0 w 617"/>
                <a:gd name="T51" fmla="*/ 307 h 617"/>
                <a:gd name="T52" fmla="*/ 88 w 617"/>
                <a:gd name="T53" fmla="*/ 307 h 617"/>
                <a:gd name="T54" fmla="*/ 92 w 617"/>
                <a:gd name="T55" fmla="*/ 354 h 617"/>
                <a:gd name="T56" fmla="*/ 106 w 617"/>
                <a:gd name="T57" fmla="*/ 397 h 617"/>
                <a:gd name="T58" fmla="*/ 131 w 617"/>
                <a:gd name="T59" fmla="*/ 440 h 617"/>
                <a:gd name="T60" fmla="*/ 163 w 617"/>
                <a:gd name="T61" fmla="*/ 475 h 617"/>
                <a:gd name="T62" fmla="*/ 181 w 617"/>
                <a:gd name="T63" fmla="*/ 489 h 617"/>
                <a:gd name="T64" fmla="*/ 220 w 617"/>
                <a:gd name="T65" fmla="*/ 511 h 617"/>
                <a:gd name="T66" fmla="*/ 261 w 617"/>
                <a:gd name="T67" fmla="*/ 525 h 617"/>
                <a:gd name="T68" fmla="*/ 303 w 617"/>
                <a:gd name="T69" fmla="*/ 530 h 617"/>
                <a:gd name="T70" fmla="*/ 345 w 617"/>
                <a:gd name="T71" fmla="*/ 527 h 617"/>
                <a:gd name="T72" fmla="*/ 386 w 617"/>
                <a:gd name="T73" fmla="*/ 516 h 617"/>
                <a:gd name="T74" fmla="*/ 425 w 617"/>
                <a:gd name="T75" fmla="*/ 496 h 617"/>
                <a:gd name="T76" fmla="*/ 460 w 617"/>
                <a:gd name="T77" fmla="*/ 470 h 617"/>
                <a:gd name="T78" fmla="*/ 476 w 617"/>
                <a:gd name="T79" fmla="*/ 454 h 617"/>
                <a:gd name="T80" fmla="*/ 501 w 617"/>
                <a:gd name="T81" fmla="*/ 417 h 617"/>
                <a:gd name="T82" fmla="*/ 519 w 617"/>
                <a:gd name="T83" fmla="*/ 378 h 617"/>
                <a:gd name="T84" fmla="*/ 528 w 617"/>
                <a:gd name="T85" fmla="*/ 337 h 617"/>
                <a:gd name="T86" fmla="*/ 529 w 617"/>
                <a:gd name="T87" fmla="*/ 294 h 617"/>
                <a:gd name="T88" fmla="*/ 522 w 617"/>
                <a:gd name="T89" fmla="*/ 252 h 617"/>
                <a:gd name="T90" fmla="*/ 508 w 617"/>
                <a:gd name="T91" fmla="*/ 212 h 617"/>
                <a:gd name="T92" fmla="*/ 485 w 617"/>
                <a:gd name="T93" fmla="*/ 174 h 617"/>
                <a:gd name="T94" fmla="*/ 454 w 617"/>
                <a:gd name="T95" fmla="*/ 142 h 617"/>
                <a:gd name="T96" fmla="*/ 439 w 617"/>
                <a:gd name="T97" fmla="*/ 129 h 617"/>
                <a:gd name="T98" fmla="*/ 405 w 617"/>
                <a:gd name="T99" fmla="*/ 109 h 617"/>
                <a:gd name="T100" fmla="*/ 368 w 617"/>
                <a:gd name="T101" fmla="*/ 95 h 617"/>
                <a:gd name="T102" fmla="*/ 330 w 617"/>
                <a:gd name="T103" fmla="*/ 88 h 617"/>
                <a:gd name="T104" fmla="*/ 310 w 617"/>
                <a:gd name="T105" fmla="*/ 0 h 617"/>
                <a:gd name="T106" fmla="*/ 337 w 617"/>
                <a:gd name="T107" fmla="*/ 2 h 617"/>
                <a:gd name="T108" fmla="*/ 391 w 617"/>
                <a:gd name="T109" fmla="*/ 11 h 617"/>
                <a:gd name="T110" fmla="*/ 442 w 617"/>
                <a:gd name="T111" fmla="*/ 30 h 617"/>
                <a:gd name="T112" fmla="*/ 490 w 617"/>
                <a:gd name="T113" fmla="*/ 58 h 617"/>
                <a:gd name="T114" fmla="*/ 511 w 617"/>
                <a:gd name="T115" fmla="*/ 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7" h="617">
                  <a:moveTo>
                    <a:pt x="511" y="77"/>
                  </a:moveTo>
                  <a:lnTo>
                    <a:pt x="511" y="77"/>
                  </a:lnTo>
                  <a:lnTo>
                    <a:pt x="535" y="98"/>
                  </a:lnTo>
                  <a:lnTo>
                    <a:pt x="555" y="122"/>
                  </a:lnTo>
                  <a:lnTo>
                    <a:pt x="572" y="147"/>
                  </a:lnTo>
                  <a:lnTo>
                    <a:pt x="586" y="173"/>
                  </a:lnTo>
                  <a:lnTo>
                    <a:pt x="599" y="201"/>
                  </a:lnTo>
                  <a:lnTo>
                    <a:pt x="607" y="229"/>
                  </a:lnTo>
                  <a:lnTo>
                    <a:pt x="613" y="257"/>
                  </a:lnTo>
                  <a:lnTo>
                    <a:pt x="617" y="287"/>
                  </a:lnTo>
                  <a:lnTo>
                    <a:pt x="617" y="317"/>
                  </a:lnTo>
                  <a:lnTo>
                    <a:pt x="616" y="347"/>
                  </a:lnTo>
                  <a:lnTo>
                    <a:pt x="610" y="376"/>
                  </a:lnTo>
                  <a:lnTo>
                    <a:pt x="603" y="404"/>
                  </a:lnTo>
                  <a:lnTo>
                    <a:pt x="591" y="433"/>
                  </a:lnTo>
                  <a:lnTo>
                    <a:pt x="577" y="460"/>
                  </a:lnTo>
                  <a:lnTo>
                    <a:pt x="562" y="486"/>
                  </a:lnTo>
                  <a:lnTo>
                    <a:pt x="542" y="512"/>
                  </a:lnTo>
                  <a:lnTo>
                    <a:pt x="542" y="512"/>
                  </a:lnTo>
                  <a:lnTo>
                    <a:pt x="519" y="535"/>
                  </a:lnTo>
                  <a:lnTo>
                    <a:pt x="495" y="554"/>
                  </a:lnTo>
                  <a:lnTo>
                    <a:pt x="471" y="571"/>
                  </a:lnTo>
                  <a:lnTo>
                    <a:pt x="444" y="585"/>
                  </a:lnTo>
                  <a:lnTo>
                    <a:pt x="418" y="598"/>
                  </a:lnTo>
                  <a:lnTo>
                    <a:pt x="389" y="607"/>
                  </a:lnTo>
                  <a:lnTo>
                    <a:pt x="360" y="612"/>
                  </a:lnTo>
                  <a:lnTo>
                    <a:pt x="330" y="617"/>
                  </a:lnTo>
                  <a:lnTo>
                    <a:pt x="300" y="617"/>
                  </a:lnTo>
                  <a:lnTo>
                    <a:pt x="271" y="615"/>
                  </a:lnTo>
                  <a:lnTo>
                    <a:pt x="242" y="609"/>
                  </a:lnTo>
                  <a:lnTo>
                    <a:pt x="213" y="601"/>
                  </a:lnTo>
                  <a:lnTo>
                    <a:pt x="184" y="591"/>
                  </a:lnTo>
                  <a:lnTo>
                    <a:pt x="157" y="577"/>
                  </a:lnTo>
                  <a:lnTo>
                    <a:pt x="131" y="560"/>
                  </a:lnTo>
                  <a:lnTo>
                    <a:pt x="106" y="542"/>
                  </a:lnTo>
                  <a:lnTo>
                    <a:pt x="106" y="542"/>
                  </a:lnTo>
                  <a:lnTo>
                    <a:pt x="94" y="529"/>
                  </a:lnTo>
                  <a:lnTo>
                    <a:pt x="81" y="518"/>
                  </a:lnTo>
                  <a:lnTo>
                    <a:pt x="70" y="505"/>
                  </a:lnTo>
                  <a:lnTo>
                    <a:pt x="60" y="491"/>
                  </a:lnTo>
                  <a:lnTo>
                    <a:pt x="50" y="477"/>
                  </a:lnTo>
                  <a:lnTo>
                    <a:pt x="41" y="462"/>
                  </a:lnTo>
                  <a:lnTo>
                    <a:pt x="34" y="448"/>
                  </a:lnTo>
                  <a:lnTo>
                    <a:pt x="27" y="434"/>
                  </a:lnTo>
                  <a:lnTo>
                    <a:pt x="20" y="419"/>
                  </a:lnTo>
                  <a:lnTo>
                    <a:pt x="15" y="403"/>
                  </a:lnTo>
                  <a:lnTo>
                    <a:pt x="10" y="388"/>
                  </a:lnTo>
                  <a:lnTo>
                    <a:pt x="8" y="372"/>
                  </a:lnTo>
                  <a:lnTo>
                    <a:pt x="5" y="355"/>
                  </a:lnTo>
                  <a:lnTo>
                    <a:pt x="2" y="339"/>
                  </a:lnTo>
                  <a:lnTo>
                    <a:pt x="0" y="322"/>
                  </a:lnTo>
                  <a:lnTo>
                    <a:pt x="0" y="307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90" y="330"/>
                  </a:lnTo>
                  <a:lnTo>
                    <a:pt x="92" y="354"/>
                  </a:lnTo>
                  <a:lnTo>
                    <a:pt x="98" y="376"/>
                  </a:lnTo>
                  <a:lnTo>
                    <a:pt x="106" y="397"/>
                  </a:lnTo>
                  <a:lnTo>
                    <a:pt x="118" y="419"/>
                  </a:lnTo>
                  <a:lnTo>
                    <a:pt x="131" y="440"/>
                  </a:lnTo>
                  <a:lnTo>
                    <a:pt x="146" y="458"/>
                  </a:lnTo>
                  <a:lnTo>
                    <a:pt x="163" y="475"/>
                  </a:lnTo>
                  <a:lnTo>
                    <a:pt x="163" y="475"/>
                  </a:lnTo>
                  <a:lnTo>
                    <a:pt x="181" y="489"/>
                  </a:lnTo>
                  <a:lnTo>
                    <a:pt x="200" y="502"/>
                  </a:lnTo>
                  <a:lnTo>
                    <a:pt x="220" y="511"/>
                  </a:lnTo>
                  <a:lnTo>
                    <a:pt x="239" y="519"/>
                  </a:lnTo>
                  <a:lnTo>
                    <a:pt x="261" y="525"/>
                  </a:lnTo>
                  <a:lnTo>
                    <a:pt x="282" y="527"/>
                  </a:lnTo>
                  <a:lnTo>
                    <a:pt x="303" y="530"/>
                  </a:lnTo>
                  <a:lnTo>
                    <a:pt x="324" y="529"/>
                  </a:lnTo>
                  <a:lnTo>
                    <a:pt x="345" y="527"/>
                  </a:lnTo>
                  <a:lnTo>
                    <a:pt x="365" y="522"/>
                  </a:lnTo>
                  <a:lnTo>
                    <a:pt x="386" y="516"/>
                  </a:lnTo>
                  <a:lnTo>
                    <a:pt x="406" y="508"/>
                  </a:lnTo>
                  <a:lnTo>
                    <a:pt x="425" y="496"/>
                  </a:lnTo>
                  <a:lnTo>
                    <a:pt x="443" y="485"/>
                  </a:lnTo>
                  <a:lnTo>
                    <a:pt x="460" y="470"/>
                  </a:lnTo>
                  <a:lnTo>
                    <a:pt x="476" y="454"/>
                  </a:lnTo>
                  <a:lnTo>
                    <a:pt x="476" y="454"/>
                  </a:lnTo>
                  <a:lnTo>
                    <a:pt x="490" y="436"/>
                  </a:lnTo>
                  <a:lnTo>
                    <a:pt x="501" y="417"/>
                  </a:lnTo>
                  <a:lnTo>
                    <a:pt x="511" y="397"/>
                  </a:lnTo>
                  <a:lnTo>
                    <a:pt x="519" y="378"/>
                  </a:lnTo>
                  <a:lnTo>
                    <a:pt x="525" y="356"/>
                  </a:lnTo>
                  <a:lnTo>
                    <a:pt x="528" y="337"/>
                  </a:lnTo>
                  <a:lnTo>
                    <a:pt x="531" y="315"/>
                  </a:lnTo>
                  <a:lnTo>
                    <a:pt x="529" y="294"/>
                  </a:lnTo>
                  <a:lnTo>
                    <a:pt x="528" y="273"/>
                  </a:lnTo>
                  <a:lnTo>
                    <a:pt x="522" y="252"/>
                  </a:lnTo>
                  <a:lnTo>
                    <a:pt x="517" y="232"/>
                  </a:lnTo>
                  <a:lnTo>
                    <a:pt x="508" y="212"/>
                  </a:lnTo>
                  <a:lnTo>
                    <a:pt x="498" y="192"/>
                  </a:lnTo>
                  <a:lnTo>
                    <a:pt x="485" y="174"/>
                  </a:lnTo>
                  <a:lnTo>
                    <a:pt x="471" y="157"/>
                  </a:lnTo>
                  <a:lnTo>
                    <a:pt x="454" y="142"/>
                  </a:lnTo>
                  <a:lnTo>
                    <a:pt x="454" y="142"/>
                  </a:lnTo>
                  <a:lnTo>
                    <a:pt x="439" y="129"/>
                  </a:lnTo>
                  <a:lnTo>
                    <a:pt x="422" y="119"/>
                  </a:lnTo>
                  <a:lnTo>
                    <a:pt x="405" y="109"/>
                  </a:lnTo>
                  <a:lnTo>
                    <a:pt x="386" y="102"/>
                  </a:lnTo>
                  <a:lnTo>
                    <a:pt x="368" y="95"/>
                  </a:lnTo>
                  <a:lnTo>
                    <a:pt x="348" y="91"/>
                  </a:lnTo>
                  <a:lnTo>
                    <a:pt x="330" y="88"/>
                  </a:lnTo>
                  <a:lnTo>
                    <a:pt x="310" y="88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37" y="2"/>
                  </a:lnTo>
                  <a:lnTo>
                    <a:pt x="364" y="6"/>
                  </a:lnTo>
                  <a:lnTo>
                    <a:pt x="391" y="11"/>
                  </a:lnTo>
                  <a:lnTo>
                    <a:pt x="416" y="20"/>
                  </a:lnTo>
                  <a:lnTo>
                    <a:pt x="442" y="30"/>
                  </a:lnTo>
                  <a:lnTo>
                    <a:pt x="466" y="43"/>
                  </a:lnTo>
                  <a:lnTo>
                    <a:pt x="490" y="58"/>
                  </a:lnTo>
                  <a:lnTo>
                    <a:pt x="511" y="77"/>
                  </a:lnTo>
                  <a:lnTo>
                    <a:pt x="511" y="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7" name="Freeform 24"/>
            <p:cNvSpPr>
              <a:spLocks/>
            </p:cNvSpPr>
            <p:nvPr/>
          </p:nvSpPr>
          <p:spPr bwMode="auto">
            <a:xfrm>
              <a:off x="1122703" y="4849411"/>
              <a:ext cx="426253" cy="886947"/>
            </a:xfrm>
            <a:custGeom>
              <a:avLst/>
              <a:gdLst>
                <a:gd name="T0" fmla="*/ 311 w 311"/>
                <a:gd name="T1" fmla="*/ 616 h 616"/>
                <a:gd name="T2" fmla="*/ 256 w 311"/>
                <a:gd name="T3" fmla="*/ 612 h 616"/>
                <a:gd name="T4" fmla="*/ 204 w 311"/>
                <a:gd name="T5" fmla="*/ 598 h 616"/>
                <a:gd name="T6" fmla="*/ 153 w 311"/>
                <a:gd name="T7" fmla="*/ 574 h 616"/>
                <a:gd name="T8" fmla="*/ 106 w 311"/>
                <a:gd name="T9" fmla="*/ 541 h 616"/>
                <a:gd name="T10" fmla="*/ 83 w 311"/>
                <a:gd name="T11" fmla="*/ 518 h 616"/>
                <a:gd name="T12" fmla="*/ 47 w 311"/>
                <a:gd name="T13" fmla="*/ 470 h 616"/>
                <a:gd name="T14" fmla="*/ 20 w 311"/>
                <a:gd name="T15" fmla="*/ 417 h 616"/>
                <a:gd name="T16" fmla="*/ 4 w 311"/>
                <a:gd name="T17" fmla="*/ 359 h 616"/>
                <a:gd name="T18" fmla="*/ 0 w 311"/>
                <a:gd name="T19" fmla="*/ 299 h 616"/>
                <a:gd name="T20" fmla="*/ 7 w 311"/>
                <a:gd name="T21" fmla="*/ 241 h 616"/>
                <a:gd name="T22" fmla="*/ 25 w 311"/>
                <a:gd name="T23" fmla="*/ 183 h 616"/>
                <a:gd name="T24" fmla="*/ 56 w 311"/>
                <a:gd name="T25" fmla="*/ 131 h 616"/>
                <a:gd name="T26" fmla="*/ 76 w 311"/>
                <a:gd name="T27" fmla="*/ 106 h 616"/>
                <a:gd name="T28" fmla="*/ 100 w 311"/>
                <a:gd name="T29" fmla="*/ 82 h 616"/>
                <a:gd name="T30" fmla="*/ 126 w 311"/>
                <a:gd name="T31" fmla="*/ 59 h 616"/>
                <a:gd name="T32" fmla="*/ 154 w 311"/>
                <a:gd name="T33" fmla="*/ 41 h 616"/>
                <a:gd name="T34" fmla="*/ 184 w 311"/>
                <a:gd name="T35" fmla="*/ 26 h 616"/>
                <a:gd name="T36" fmla="*/ 215 w 311"/>
                <a:gd name="T37" fmla="*/ 15 h 616"/>
                <a:gd name="T38" fmla="*/ 246 w 311"/>
                <a:gd name="T39" fmla="*/ 7 h 616"/>
                <a:gd name="T40" fmla="*/ 278 w 311"/>
                <a:gd name="T41" fmla="*/ 1 h 616"/>
                <a:gd name="T42" fmla="*/ 311 w 311"/>
                <a:gd name="T43" fmla="*/ 87 h 616"/>
                <a:gd name="T44" fmla="*/ 287 w 311"/>
                <a:gd name="T45" fmla="*/ 89 h 616"/>
                <a:gd name="T46" fmla="*/ 242 w 311"/>
                <a:gd name="T47" fmla="*/ 97 h 616"/>
                <a:gd name="T48" fmla="*/ 198 w 311"/>
                <a:gd name="T49" fmla="*/ 117 h 616"/>
                <a:gd name="T50" fmla="*/ 160 w 311"/>
                <a:gd name="T51" fmla="*/ 145 h 616"/>
                <a:gd name="T52" fmla="*/ 141 w 311"/>
                <a:gd name="T53" fmla="*/ 162 h 616"/>
                <a:gd name="T54" fmla="*/ 116 w 311"/>
                <a:gd name="T55" fmla="*/ 199 h 616"/>
                <a:gd name="T56" fmla="*/ 99 w 311"/>
                <a:gd name="T57" fmla="*/ 239 h 616"/>
                <a:gd name="T58" fmla="*/ 89 w 311"/>
                <a:gd name="T59" fmla="*/ 281 h 616"/>
                <a:gd name="T60" fmla="*/ 88 w 311"/>
                <a:gd name="T61" fmla="*/ 323 h 616"/>
                <a:gd name="T62" fmla="*/ 95 w 311"/>
                <a:gd name="T63" fmla="*/ 366 h 616"/>
                <a:gd name="T64" fmla="*/ 110 w 311"/>
                <a:gd name="T65" fmla="*/ 405 h 616"/>
                <a:gd name="T66" fmla="*/ 133 w 311"/>
                <a:gd name="T67" fmla="*/ 442 h 616"/>
                <a:gd name="T68" fmla="*/ 164 w 311"/>
                <a:gd name="T69" fmla="*/ 475 h 616"/>
                <a:gd name="T70" fmla="*/ 180 w 311"/>
                <a:gd name="T71" fmla="*/ 487 h 616"/>
                <a:gd name="T72" fmla="*/ 215 w 311"/>
                <a:gd name="T73" fmla="*/ 509 h 616"/>
                <a:gd name="T74" fmla="*/ 252 w 311"/>
                <a:gd name="T75" fmla="*/ 521 h 616"/>
                <a:gd name="T76" fmla="*/ 291 w 311"/>
                <a:gd name="T77" fmla="*/ 528 h 616"/>
                <a:gd name="T78" fmla="*/ 311 w 311"/>
                <a:gd name="T79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1" h="616">
                  <a:moveTo>
                    <a:pt x="311" y="616"/>
                  </a:moveTo>
                  <a:lnTo>
                    <a:pt x="311" y="616"/>
                  </a:lnTo>
                  <a:lnTo>
                    <a:pt x="283" y="615"/>
                  </a:lnTo>
                  <a:lnTo>
                    <a:pt x="256" y="612"/>
                  </a:lnTo>
                  <a:lnTo>
                    <a:pt x="229" y="606"/>
                  </a:lnTo>
                  <a:lnTo>
                    <a:pt x="204" y="598"/>
                  </a:lnTo>
                  <a:lnTo>
                    <a:pt x="178" y="588"/>
                  </a:lnTo>
                  <a:lnTo>
                    <a:pt x="153" y="574"/>
                  </a:lnTo>
                  <a:lnTo>
                    <a:pt x="129" y="558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83" y="518"/>
                  </a:lnTo>
                  <a:lnTo>
                    <a:pt x="64" y="494"/>
                  </a:lnTo>
                  <a:lnTo>
                    <a:pt x="47" y="470"/>
                  </a:lnTo>
                  <a:lnTo>
                    <a:pt x="31" y="444"/>
                  </a:lnTo>
                  <a:lnTo>
                    <a:pt x="20" y="417"/>
                  </a:lnTo>
                  <a:lnTo>
                    <a:pt x="11" y="388"/>
                  </a:lnTo>
                  <a:lnTo>
                    <a:pt x="4" y="359"/>
                  </a:lnTo>
                  <a:lnTo>
                    <a:pt x="1" y="329"/>
                  </a:lnTo>
                  <a:lnTo>
                    <a:pt x="0" y="299"/>
                  </a:lnTo>
                  <a:lnTo>
                    <a:pt x="3" y="270"/>
                  </a:lnTo>
                  <a:lnTo>
                    <a:pt x="7" y="241"/>
                  </a:lnTo>
                  <a:lnTo>
                    <a:pt x="15" y="212"/>
                  </a:lnTo>
                  <a:lnTo>
                    <a:pt x="25" y="183"/>
                  </a:lnTo>
                  <a:lnTo>
                    <a:pt x="40" y="157"/>
                  </a:lnTo>
                  <a:lnTo>
                    <a:pt x="56" y="131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88" y="93"/>
                  </a:lnTo>
                  <a:lnTo>
                    <a:pt x="100" y="82"/>
                  </a:lnTo>
                  <a:lnTo>
                    <a:pt x="113" y="70"/>
                  </a:lnTo>
                  <a:lnTo>
                    <a:pt x="126" y="59"/>
                  </a:lnTo>
                  <a:lnTo>
                    <a:pt x="140" y="51"/>
                  </a:lnTo>
                  <a:lnTo>
                    <a:pt x="154" y="41"/>
                  </a:lnTo>
                  <a:lnTo>
                    <a:pt x="168" y="34"/>
                  </a:lnTo>
                  <a:lnTo>
                    <a:pt x="184" y="26"/>
                  </a:lnTo>
                  <a:lnTo>
                    <a:pt x="199" y="19"/>
                  </a:lnTo>
                  <a:lnTo>
                    <a:pt x="215" y="15"/>
                  </a:lnTo>
                  <a:lnTo>
                    <a:pt x="230" y="10"/>
                  </a:lnTo>
                  <a:lnTo>
                    <a:pt x="246" y="7"/>
                  </a:lnTo>
                  <a:lnTo>
                    <a:pt x="262" y="4"/>
                  </a:lnTo>
                  <a:lnTo>
                    <a:pt x="278" y="1"/>
                  </a:lnTo>
                  <a:lnTo>
                    <a:pt x="311" y="0"/>
                  </a:lnTo>
                  <a:lnTo>
                    <a:pt x="311" y="87"/>
                  </a:lnTo>
                  <a:lnTo>
                    <a:pt x="311" y="87"/>
                  </a:lnTo>
                  <a:lnTo>
                    <a:pt x="287" y="89"/>
                  </a:lnTo>
                  <a:lnTo>
                    <a:pt x="264" y="92"/>
                  </a:lnTo>
                  <a:lnTo>
                    <a:pt x="242" y="97"/>
                  </a:lnTo>
                  <a:lnTo>
                    <a:pt x="219" y="106"/>
                  </a:lnTo>
                  <a:lnTo>
                    <a:pt x="198" y="117"/>
                  </a:lnTo>
                  <a:lnTo>
                    <a:pt x="178" y="130"/>
                  </a:lnTo>
                  <a:lnTo>
                    <a:pt x="160" y="145"/>
                  </a:lnTo>
                  <a:lnTo>
                    <a:pt x="141" y="162"/>
                  </a:lnTo>
                  <a:lnTo>
                    <a:pt x="141" y="162"/>
                  </a:lnTo>
                  <a:lnTo>
                    <a:pt x="127" y="181"/>
                  </a:lnTo>
                  <a:lnTo>
                    <a:pt x="116" y="199"/>
                  </a:lnTo>
                  <a:lnTo>
                    <a:pt x="106" y="219"/>
                  </a:lnTo>
                  <a:lnTo>
                    <a:pt x="99" y="239"/>
                  </a:lnTo>
                  <a:lnTo>
                    <a:pt x="93" y="260"/>
                  </a:lnTo>
                  <a:lnTo>
                    <a:pt x="89" y="281"/>
                  </a:lnTo>
                  <a:lnTo>
                    <a:pt x="88" y="302"/>
                  </a:lnTo>
                  <a:lnTo>
                    <a:pt x="88" y="323"/>
                  </a:lnTo>
                  <a:lnTo>
                    <a:pt x="90" y="345"/>
                  </a:lnTo>
                  <a:lnTo>
                    <a:pt x="95" y="366"/>
                  </a:lnTo>
                  <a:lnTo>
                    <a:pt x="102" y="386"/>
                  </a:lnTo>
                  <a:lnTo>
                    <a:pt x="110" y="405"/>
                  </a:lnTo>
                  <a:lnTo>
                    <a:pt x="120" y="424"/>
                  </a:lnTo>
                  <a:lnTo>
                    <a:pt x="133" y="442"/>
                  </a:lnTo>
                  <a:lnTo>
                    <a:pt x="147" y="459"/>
                  </a:lnTo>
                  <a:lnTo>
                    <a:pt x="164" y="475"/>
                  </a:lnTo>
                  <a:lnTo>
                    <a:pt x="164" y="475"/>
                  </a:lnTo>
                  <a:lnTo>
                    <a:pt x="180" y="487"/>
                  </a:lnTo>
                  <a:lnTo>
                    <a:pt x="196" y="499"/>
                  </a:lnTo>
                  <a:lnTo>
                    <a:pt x="215" y="509"/>
                  </a:lnTo>
                  <a:lnTo>
                    <a:pt x="233" y="516"/>
                  </a:lnTo>
                  <a:lnTo>
                    <a:pt x="252" y="521"/>
                  </a:lnTo>
                  <a:lnTo>
                    <a:pt x="271" y="526"/>
                  </a:lnTo>
                  <a:lnTo>
                    <a:pt x="291" y="528"/>
                  </a:lnTo>
                  <a:lnTo>
                    <a:pt x="311" y="530"/>
                  </a:lnTo>
                  <a:lnTo>
                    <a:pt x="311" y="6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39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auto">
            <a:xfrm>
              <a:off x="2562284" y="582112"/>
              <a:ext cx="3929478" cy="417556"/>
            </a:xfrm>
            <a:custGeom>
              <a:avLst/>
              <a:gdLst>
                <a:gd name="T0" fmla="*/ 1567 w 1713"/>
                <a:gd name="T1" fmla="*/ 0 h 290"/>
                <a:gd name="T2" fmla="*/ 1583 w 1713"/>
                <a:gd name="T3" fmla="*/ 2 h 290"/>
                <a:gd name="T4" fmla="*/ 1611 w 1713"/>
                <a:gd name="T5" fmla="*/ 8 h 290"/>
                <a:gd name="T6" fmla="*/ 1636 w 1713"/>
                <a:gd name="T7" fmla="*/ 19 h 290"/>
                <a:gd name="T8" fmla="*/ 1659 w 1713"/>
                <a:gd name="T9" fmla="*/ 34 h 290"/>
                <a:gd name="T10" fmla="*/ 1679 w 1713"/>
                <a:gd name="T11" fmla="*/ 54 h 290"/>
                <a:gd name="T12" fmla="*/ 1694 w 1713"/>
                <a:gd name="T13" fmla="*/ 77 h 290"/>
                <a:gd name="T14" fmla="*/ 1706 w 1713"/>
                <a:gd name="T15" fmla="*/ 102 h 290"/>
                <a:gd name="T16" fmla="*/ 1711 w 1713"/>
                <a:gd name="T17" fmla="*/ 131 h 290"/>
                <a:gd name="T18" fmla="*/ 1713 w 1713"/>
                <a:gd name="T19" fmla="*/ 146 h 290"/>
                <a:gd name="T20" fmla="*/ 1711 w 1713"/>
                <a:gd name="T21" fmla="*/ 160 h 290"/>
                <a:gd name="T22" fmla="*/ 1706 w 1713"/>
                <a:gd name="T23" fmla="*/ 189 h 290"/>
                <a:gd name="T24" fmla="*/ 1694 w 1713"/>
                <a:gd name="T25" fmla="*/ 214 h 290"/>
                <a:gd name="T26" fmla="*/ 1679 w 1713"/>
                <a:gd name="T27" fmla="*/ 238 h 290"/>
                <a:gd name="T28" fmla="*/ 1659 w 1713"/>
                <a:gd name="T29" fmla="*/ 258 h 290"/>
                <a:gd name="T30" fmla="*/ 1636 w 1713"/>
                <a:gd name="T31" fmla="*/ 273 h 290"/>
                <a:gd name="T32" fmla="*/ 1611 w 1713"/>
                <a:gd name="T33" fmla="*/ 283 h 290"/>
                <a:gd name="T34" fmla="*/ 1583 w 1713"/>
                <a:gd name="T35" fmla="*/ 290 h 290"/>
                <a:gd name="T36" fmla="*/ 91 w 1713"/>
                <a:gd name="T37" fmla="*/ 290 h 290"/>
                <a:gd name="T38" fmla="*/ 75 w 1713"/>
                <a:gd name="T39" fmla="*/ 290 h 290"/>
                <a:gd name="T40" fmla="*/ 47 w 1713"/>
                <a:gd name="T41" fmla="*/ 283 h 290"/>
                <a:gd name="T42" fmla="*/ 33 w 1713"/>
                <a:gd name="T43" fmla="*/ 279 h 290"/>
                <a:gd name="T44" fmla="*/ 51 w 1713"/>
                <a:gd name="T45" fmla="*/ 228 h 290"/>
                <a:gd name="T46" fmla="*/ 58 w 1713"/>
                <a:gd name="T47" fmla="*/ 173 h 290"/>
                <a:gd name="T48" fmla="*/ 57 w 1713"/>
                <a:gd name="T49" fmla="*/ 152 h 290"/>
                <a:gd name="T50" fmla="*/ 51 w 1713"/>
                <a:gd name="T51" fmla="*/ 114 h 290"/>
                <a:gd name="T52" fmla="*/ 39 w 1713"/>
                <a:gd name="T53" fmla="*/ 77 h 290"/>
                <a:gd name="T54" fmla="*/ 20 w 1713"/>
                <a:gd name="T55" fmla="*/ 43 h 290"/>
                <a:gd name="T56" fmla="*/ 9 w 1713"/>
                <a:gd name="T57" fmla="*/ 26 h 290"/>
                <a:gd name="T58" fmla="*/ 15 w 1713"/>
                <a:gd name="T59" fmla="*/ 20 h 290"/>
                <a:gd name="T60" fmla="*/ 15 w 1713"/>
                <a:gd name="T61" fmla="*/ 16 h 290"/>
                <a:gd name="T62" fmla="*/ 6 w 1713"/>
                <a:gd name="T63" fmla="*/ 8 h 290"/>
                <a:gd name="T64" fmla="*/ 0 w 1713"/>
                <a:gd name="T65" fmla="*/ 3 h 290"/>
                <a:gd name="T66" fmla="*/ 2 w 1713"/>
                <a:gd name="T67" fmla="*/ 2 h 290"/>
                <a:gd name="T68" fmla="*/ 9 w 1713"/>
                <a:gd name="T6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3" h="290">
                  <a:moveTo>
                    <a:pt x="9" y="0"/>
                  </a:moveTo>
                  <a:lnTo>
                    <a:pt x="1567" y="0"/>
                  </a:lnTo>
                  <a:lnTo>
                    <a:pt x="1567" y="0"/>
                  </a:lnTo>
                  <a:lnTo>
                    <a:pt x="1583" y="2"/>
                  </a:lnTo>
                  <a:lnTo>
                    <a:pt x="1597" y="3"/>
                  </a:lnTo>
                  <a:lnTo>
                    <a:pt x="1611" y="8"/>
                  </a:lnTo>
                  <a:lnTo>
                    <a:pt x="1624" y="12"/>
                  </a:lnTo>
                  <a:lnTo>
                    <a:pt x="1636" y="19"/>
                  </a:lnTo>
                  <a:lnTo>
                    <a:pt x="1648" y="26"/>
                  </a:lnTo>
                  <a:lnTo>
                    <a:pt x="1659" y="34"/>
                  </a:lnTo>
                  <a:lnTo>
                    <a:pt x="1670" y="43"/>
                  </a:lnTo>
                  <a:lnTo>
                    <a:pt x="1679" y="54"/>
                  </a:lnTo>
                  <a:lnTo>
                    <a:pt x="1687" y="66"/>
                  </a:lnTo>
                  <a:lnTo>
                    <a:pt x="1694" y="77"/>
                  </a:lnTo>
                  <a:lnTo>
                    <a:pt x="1701" y="90"/>
                  </a:lnTo>
                  <a:lnTo>
                    <a:pt x="1706" y="102"/>
                  </a:lnTo>
                  <a:lnTo>
                    <a:pt x="1710" y="116"/>
                  </a:lnTo>
                  <a:lnTo>
                    <a:pt x="1711" y="131"/>
                  </a:lnTo>
                  <a:lnTo>
                    <a:pt x="1713" y="146"/>
                  </a:lnTo>
                  <a:lnTo>
                    <a:pt x="1713" y="146"/>
                  </a:lnTo>
                  <a:lnTo>
                    <a:pt x="1713" y="146"/>
                  </a:lnTo>
                  <a:lnTo>
                    <a:pt x="1711" y="160"/>
                  </a:lnTo>
                  <a:lnTo>
                    <a:pt x="1710" y="174"/>
                  </a:lnTo>
                  <a:lnTo>
                    <a:pt x="1706" y="189"/>
                  </a:lnTo>
                  <a:lnTo>
                    <a:pt x="1701" y="201"/>
                  </a:lnTo>
                  <a:lnTo>
                    <a:pt x="1694" y="214"/>
                  </a:lnTo>
                  <a:lnTo>
                    <a:pt x="1687" y="227"/>
                  </a:lnTo>
                  <a:lnTo>
                    <a:pt x="1679" y="238"/>
                  </a:lnTo>
                  <a:lnTo>
                    <a:pt x="1670" y="248"/>
                  </a:lnTo>
                  <a:lnTo>
                    <a:pt x="1659" y="258"/>
                  </a:lnTo>
                  <a:lnTo>
                    <a:pt x="1648" y="266"/>
                  </a:lnTo>
                  <a:lnTo>
                    <a:pt x="1636" y="273"/>
                  </a:lnTo>
                  <a:lnTo>
                    <a:pt x="1624" y="279"/>
                  </a:lnTo>
                  <a:lnTo>
                    <a:pt x="1611" y="283"/>
                  </a:lnTo>
                  <a:lnTo>
                    <a:pt x="1597" y="287"/>
                  </a:lnTo>
                  <a:lnTo>
                    <a:pt x="1583" y="290"/>
                  </a:lnTo>
                  <a:lnTo>
                    <a:pt x="1567" y="290"/>
                  </a:lnTo>
                  <a:lnTo>
                    <a:pt x="91" y="290"/>
                  </a:lnTo>
                  <a:lnTo>
                    <a:pt x="91" y="290"/>
                  </a:lnTo>
                  <a:lnTo>
                    <a:pt x="75" y="290"/>
                  </a:lnTo>
                  <a:lnTo>
                    <a:pt x="61" y="287"/>
                  </a:lnTo>
                  <a:lnTo>
                    <a:pt x="47" y="283"/>
                  </a:lnTo>
                  <a:lnTo>
                    <a:pt x="33" y="279"/>
                  </a:lnTo>
                  <a:lnTo>
                    <a:pt x="33" y="279"/>
                  </a:lnTo>
                  <a:lnTo>
                    <a:pt x="44" y="254"/>
                  </a:lnTo>
                  <a:lnTo>
                    <a:pt x="51" y="228"/>
                  </a:lnTo>
                  <a:lnTo>
                    <a:pt x="57" y="200"/>
                  </a:lnTo>
                  <a:lnTo>
                    <a:pt x="58" y="173"/>
                  </a:lnTo>
                  <a:lnTo>
                    <a:pt x="58" y="173"/>
                  </a:lnTo>
                  <a:lnTo>
                    <a:pt x="57" y="152"/>
                  </a:lnTo>
                  <a:lnTo>
                    <a:pt x="56" y="133"/>
                  </a:lnTo>
                  <a:lnTo>
                    <a:pt x="51" y="114"/>
                  </a:lnTo>
                  <a:lnTo>
                    <a:pt x="46" y="95"/>
                  </a:lnTo>
                  <a:lnTo>
                    <a:pt x="39" y="77"/>
                  </a:lnTo>
                  <a:lnTo>
                    <a:pt x="30" y="60"/>
                  </a:lnTo>
                  <a:lnTo>
                    <a:pt x="20" y="43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3" y="23"/>
                  </a:lnTo>
                  <a:lnTo>
                    <a:pt x="15" y="20"/>
                  </a:lnTo>
                  <a:lnTo>
                    <a:pt x="16" y="17"/>
                  </a:lnTo>
                  <a:lnTo>
                    <a:pt x="15" y="16"/>
                  </a:lnTo>
                  <a:lnTo>
                    <a:pt x="12" y="12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   </a:t>
              </a:r>
              <a:r>
                <a:rPr lang="uk-UA" sz="2000" dirty="0">
                  <a:solidFill>
                    <a:schemeClr val="bg1"/>
                  </a:solidFill>
                  <a:latin typeface="Corbel"/>
                </a:rPr>
                <a:t>Відкриття</a:t>
              </a:r>
              <a:endParaRPr kumimoji="0" lang="nl-NL" sz="2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auto">
            <a:xfrm>
              <a:off x="2585120" y="2115545"/>
              <a:ext cx="3944708" cy="417556"/>
            </a:xfrm>
            <a:custGeom>
              <a:avLst/>
              <a:gdLst>
                <a:gd name="T0" fmla="*/ 1567 w 1713"/>
                <a:gd name="T1" fmla="*/ 0 h 290"/>
                <a:gd name="T2" fmla="*/ 1583 w 1713"/>
                <a:gd name="T3" fmla="*/ 2 h 290"/>
                <a:gd name="T4" fmla="*/ 1611 w 1713"/>
                <a:gd name="T5" fmla="*/ 7 h 290"/>
                <a:gd name="T6" fmla="*/ 1636 w 1713"/>
                <a:gd name="T7" fmla="*/ 19 h 290"/>
                <a:gd name="T8" fmla="*/ 1659 w 1713"/>
                <a:gd name="T9" fmla="*/ 34 h 290"/>
                <a:gd name="T10" fmla="*/ 1679 w 1713"/>
                <a:gd name="T11" fmla="*/ 53 h 290"/>
                <a:gd name="T12" fmla="*/ 1694 w 1713"/>
                <a:gd name="T13" fmla="*/ 77 h 290"/>
                <a:gd name="T14" fmla="*/ 1706 w 1713"/>
                <a:gd name="T15" fmla="*/ 102 h 290"/>
                <a:gd name="T16" fmla="*/ 1711 w 1713"/>
                <a:gd name="T17" fmla="*/ 130 h 290"/>
                <a:gd name="T18" fmla="*/ 1713 w 1713"/>
                <a:gd name="T19" fmla="*/ 146 h 290"/>
                <a:gd name="T20" fmla="*/ 1711 w 1713"/>
                <a:gd name="T21" fmla="*/ 160 h 290"/>
                <a:gd name="T22" fmla="*/ 1706 w 1713"/>
                <a:gd name="T23" fmla="*/ 188 h 290"/>
                <a:gd name="T24" fmla="*/ 1694 w 1713"/>
                <a:gd name="T25" fmla="*/ 214 h 290"/>
                <a:gd name="T26" fmla="*/ 1679 w 1713"/>
                <a:gd name="T27" fmla="*/ 238 h 290"/>
                <a:gd name="T28" fmla="*/ 1659 w 1713"/>
                <a:gd name="T29" fmla="*/ 256 h 290"/>
                <a:gd name="T30" fmla="*/ 1636 w 1713"/>
                <a:gd name="T31" fmla="*/ 272 h 290"/>
                <a:gd name="T32" fmla="*/ 1611 w 1713"/>
                <a:gd name="T33" fmla="*/ 283 h 290"/>
                <a:gd name="T34" fmla="*/ 1583 w 1713"/>
                <a:gd name="T35" fmla="*/ 289 h 290"/>
                <a:gd name="T36" fmla="*/ 91 w 1713"/>
                <a:gd name="T37" fmla="*/ 290 h 290"/>
                <a:gd name="T38" fmla="*/ 75 w 1713"/>
                <a:gd name="T39" fmla="*/ 289 h 290"/>
                <a:gd name="T40" fmla="*/ 47 w 1713"/>
                <a:gd name="T41" fmla="*/ 283 h 290"/>
                <a:gd name="T42" fmla="*/ 33 w 1713"/>
                <a:gd name="T43" fmla="*/ 279 h 290"/>
                <a:gd name="T44" fmla="*/ 51 w 1713"/>
                <a:gd name="T45" fmla="*/ 227 h 290"/>
                <a:gd name="T46" fmla="*/ 58 w 1713"/>
                <a:gd name="T47" fmla="*/ 171 h 290"/>
                <a:gd name="T48" fmla="*/ 57 w 1713"/>
                <a:gd name="T49" fmla="*/ 152 h 290"/>
                <a:gd name="T50" fmla="*/ 51 w 1713"/>
                <a:gd name="T51" fmla="*/ 113 h 290"/>
                <a:gd name="T52" fmla="*/ 39 w 1713"/>
                <a:gd name="T53" fmla="*/ 77 h 290"/>
                <a:gd name="T54" fmla="*/ 20 w 1713"/>
                <a:gd name="T55" fmla="*/ 41 h 290"/>
                <a:gd name="T56" fmla="*/ 9 w 1713"/>
                <a:gd name="T57" fmla="*/ 26 h 290"/>
                <a:gd name="T58" fmla="*/ 15 w 1713"/>
                <a:gd name="T59" fmla="*/ 20 h 290"/>
                <a:gd name="T60" fmla="*/ 15 w 1713"/>
                <a:gd name="T61" fmla="*/ 15 h 290"/>
                <a:gd name="T62" fmla="*/ 6 w 1713"/>
                <a:gd name="T63" fmla="*/ 7 h 290"/>
                <a:gd name="T64" fmla="*/ 0 w 1713"/>
                <a:gd name="T65" fmla="*/ 2 h 290"/>
                <a:gd name="T66" fmla="*/ 2 w 1713"/>
                <a:gd name="T67" fmla="*/ 0 h 290"/>
                <a:gd name="T68" fmla="*/ 9 w 1713"/>
                <a:gd name="T6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3" h="290">
                  <a:moveTo>
                    <a:pt x="9" y="0"/>
                  </a:moveTo>
                  <a:lnTo>
                    <a:pt x="1567" y="0"/>
                  </a:lnTo>
                  <a:lnTo>
                    <a:pt x="1567" y="0"/>
                  </a:lnTo>
                  <a:lnTo>
                    <a:pt x="1583" y="2"/>
                  </a:lnTo>
                  <a:lnTo>
                    <a:pt x="1597" y="3"/>
                  </a:lnTo>
                  <a:lnTo>
                    <a:pt x="1611" y="7"/>
                  </a:lnTo>
                  <a:lnTo>
                    <a:pt x="1624" y="12"/>
                  </a:lnTo>
                  <a:lnTo>
                    <a:pt x="1636" y="19"/>
                  </a:lnTo>
                  <a:lnTo>
                    <a:pt x="1648" y="26"/>
                  </a:lnTo>
                  <a:lnTo>
                    <a:pt x="1659" y="34"/>
                  </a:lnTo>
                  <a:lnTo>
                    <a:pt x="1670" y="43"/>
                  </a:lnTo>
                  <a:lnTo>
                    <a:pt x="1679" y="53"/>
                  </a:lnTo>
                  <a:lnTo>
                    <a:pt x="1687" y="64"/>
                  </a:lnTo>
                  <a:lnTo>
                    <a:pt x="1694" y="77"/>
                  </a:lnTo>
                  <a:lnTo>
                    <a:pt x="1701" y="89"/>
                  </a:lnTo>
                  <a:lnTo>
                    <a:pt x="1706" y="102"/>
                  </a:lnTo>
                  <a:lnTo>
                    <a:pt x="1710" y="116"/>
                  </a:lnTo>
                  <a:lnTo>
                    <a:pt x="1711" y="130"/>
                  </a:lnTo>
                  <a:lnTo>
                    <a:pt x="1713" y="146"/>
                  </a:lnTo>
                  <a:lnTo>
                    <a:pt x="1713" y="146"/>
                  </a:lnTo>
                  <a:lnTo>
                    <a:pt x="1713" y="146"/>
                  </a:lnTo>
                  <a:lnTo>
                    <a:pt x="1711" y="160"/>
                  </a:lnTo>
                  <a:lnTo>
                    <a:pt x="1710" y="174"/>
                  </a:lnTo>
                  <a:lnTo>
                    <a:pt x="1706" y="188"/>
                  </a:lnTo>
                  <a:lnTo>
                    <a:pt x="1701" y="201"/>
                  </a:lnTo>
                  <a:lnTo>
                    <a:pt x="1694" y="214"/>
                  </a:lnTo>
                  <a:lnTo>
                    <a:pt x="1687" y="227"/>
                  </a:lnTo>
                  <a:lnTo>
                    <a:pt x="1679" y="238"/>
                  </a:lnTo>
                  <a:lnTo>
                    <a:pt x="1670" y="248"/>
                  </a:lnTo>
                  <a:lnTo>
                    <a:pt x="1659" y="256"/>
                  </a:lnTo>
                  <a:lnTo>
                    <a:pt x="1648" y="265"/>
                  </a:lnTo>
                  <a:lnTo>
                    <a:pt x="1636" y="272"/>
                  </a:lnTo>
                  <a:lnTo>
                    <a:pt x="1624" y="279"/>
                  </a:lnTo>
                  <a:lnTo>
                    <a:pt x="1611" y="283"/>
                  </a:lnTo>
                  <a:lnTo>
                    <a:pt x="1597" y="287"/>
                  </a:lnTo>
                  <a:lnTo>
                    <a:pt x="1583" y="289"/>
                  </a:lnTo>
                  <a:lnTo>
                    <a:pt x="1567" y="290"/>
                  </a:lnTo>
                  <a:lnTo>
                    <a:pt x="91" y="290"/>
                  </a:lnTo>
                  <a:lnTo>
                    <a:pt x="91" y="290"/>
                  </a:lnTo>
                  <a:lnTo>
                    <a:pt x="75" y="289"/>
                  </a:lnTo>
                  <a:lnTo>
                    <a:pt x="61" y="287"/>
                  </a:lnTo>
                  <a:lnTo>
                    <a:pt x="47" y="283"/>
                  </a:lnTo>
                  <a:lnTo>
                    <a:pt x="33" y="279"/>
                  </a:lnTo>
                  <a:lnTo>
                    <a:pt x="33" y="279"/>
                  </a:lnTo>
                  <a:lnTo>
                    <a:pt x="44" y="253"/>
                  </a:lnTo>
                  <a:lnTo>
                    <a:pt x="51" y="227"/>
                  </a:lnTo>
                  <a:lnTo>
                    <a:pt x="57" y="200"/>
                  </a:lnTo>
                  <a:lnTo>
                    <a:pt x="58" y="171"/>
                  </a:lnTo>
                  <a:lnTo>
                    <a:pt x="58" y="171"/>
                  </a:lnTo>
                  <a:lnTo>
                    <a:pt x="57" y="152"/>
                  </a:lnTo>
                  <a:lnTo>
                    <a:pt x="56" y="132"/>
                  </a:lnTo>
                  <a:lnTo>
                    <a:pt x="51" y="113"/>
                  </a:lnTo>
                  <a:lnTo>
                    <a:pt x="46" y="95"/>
                  </a:lnTo>
                  <a:lnTo>
                    <a:pt x="39" y="77"/>
                  </a:lnTo>
                  <a:lnTo>
                    <a:pt x="30" y="58"/>
                  </a:lnTo>
                  <a:lnTo>
                    <a:pt x="20" y="41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3" y="23"/>
                  </a:lnTo>
                  <a:lnTo>
                    <a:pt x="15" y="20"/>
                  </a:lnTo>
                  <a:lnTo>
                    <a:pt x="16" y="17"/>
                  </a:lnTo>
                  <a:lnTo>
                    <a:pt x="15" y="15"/>
                  </a:lnTo>
                  <a:lnTo>
                    <a:pt x="12" y="10"/>
                  </a:lnTo>
                  <a:lnTo>
                    <a:pt x="6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   </a:t>
              </a:r>
              <a:r>
                <a:rPr lang="uk-UA" sz="2000" dirty="0">
                  <a:solidFill>
                    <a:schemeClr val="bg1"/>
                  </a:solidFill>
                  <a:latin typeface="Corbel"/>
                </a:rPr>
                <a:t>План</a:t>
              </a:r>
              <a:r>
                <a:rPr kumimoji="0" lang="nl-NL" sz="2000" b="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0" name="Freeform 27"/>
            <p:cNvSpPr>
              <a:spLocks/>
            </p:cNvSpPr>
            <p:nvPr/>
          </p:nvSpPr>
          <p:spPr bwMode="auto">
            <a:xfrm>
              <a:off x="2576345" y="3520688"/>
              <a:ext cx="3954025" cy="416116"/>
            </a:xfrm>
            <a:custGeom>
              <a:avLst/>
              <a:gdLst>
                <a:gd name="T0" fmla="*/ 1567 w 1713"/>
                <a:gd name="T1" fmla="*/ 0 h 289"/>
                <a:gd name="T2" fmla="*/ 1583 w 1713"/>
                <a:gd name="T3" fmla="*/ 0 h 289"/>
                <a:gd name="T4" fmla="*/ 1611 w 1713"/>
                <a:gd name="T5" fmla="*/ 6 h 289"/>
                <a:gd name="T6" fmla="*/ 1636 w 1713"/>
                <a:gd name="T7" fmla="*/ 17 h 289"/>
                <a:gd name="T8" fmla="*/ 1659 w 1713"/>
                <a:gd name="T9" fmla="*/ 33 h 289"/>
                <a:gd name="T10" fmla="*/ 1679 w 1713"/>
                <a:gd name="T11" fmla="*/ 53 h 289"/>
                <a:gd name="T12" fmla="*/ 1694 w 1713"/>
                <a:gd name="T13" fmla="*/ 75 h 289"/>
                <a:gd name="T14" fmla="*/ 1706 w 1713"/>
                <a:gd name="T15" fmla="*/ 102 h 289"/>
                <a:gd name="T16" fmla="*/ 1711 w 1713"/>
                <a:gd name="T17" fmla="*/ 130 h 289"/>
                <a:gd name="T18" fmla="*/ 1713 w 1713"/>
                <a:gd name="T19" fmla="*/ 145 h 289"/>
                <a:gd name="T20" fmla="*/ 1711 w 1713"/>
                <a:gd name="T21" fmla="*/ 160 h 289"/>
                <a:gd name="T22" fmla="*/ 1706 w 1713"/>
                <a:gd name="T23" fmla="*/ 188 h 289"/>
                <a:gd name="T24" fmla="*/ 1694 w 1713"/>
                <a:gd name="T25" fmla="*/ 214 h 289"/>
                <a:gd name="T26" fmla="*/ 1679 w 1713"/>
                <a:gd name="T27" fmla="*/ 236 h 289"/>
                <a:gd name="T28" fmla="*/ 1659 w 1713"/>
                <a:gd name="T29" fmla="*/ 256 h 289"/>
                <a:gd name="T30" fmla="*/ 1636 w 1713"/>
                <a:gd name="T31" fmla="*/ 272 h 289"/>
                <a:gd name="T32" fmla="*/ 1611 w 1713"/>
                <a:gd name="T33" fmla="*/ 283 h 289"/>
                <a:gd name="T34" fmla="*/ 1583 w 1713"/>
                <a:gd name="T35" fmla="*/ 289 h 289"/>
                <a:gd name="T36" fmla="*/ 91 w 1713"/>
                <a:gd name="T37" fmla="*/ 289 h 289"/>
                <a:gd name="T38" fmla="*/ 75 w 1713"/>
                <a:gd name="T39" fmla="*/ 289 h 289"/>
                <a:gd name="T40" fmla="*/ 47 w 1713"/>
                <a:gd name="T41" fmla="*/ 283 h 289"/>
                <a:gd name="T42" fmla="*/ 33 w 1713"/>
                <a:gd name="T43" fmla="*/ 277 h 289"/>
                <a:gd name="T44" fmla="*/ 51 w 1713"/>
                <a:gd name="T45" fmla="*/ 227 h 289"/>
                <a:gd name="T46" fmla="*/ 58 w 1713"/>
                <a:gd name="T47" fmla="*/ 171 h 289"/>
                <a:gd name="T48" fmla="*/ 57 w 1713"/>
                <a:gd name="T49" fmla="*/ 152 h 289"/>
                <a:gd name="T50" fmla="*/ 51 w 1713"/>
                <a:gd name="T51" fmla="*/ 112 h 289"/>
                <a:gd name="T52" fmla="*/ 39 w 1713"/>
                <a:gd name="T53" fmla="*/ 75 h 289"/>
                <a:gd name="T54" fmla="*/ 20 w 1713"/>
                <a:gd name="T55" fmla="*/ 41 h 289"/>
                <a:gd name="T56" fmla="*/ 9 w 1713"/>
                <a:gd name="T57" fmla="*/ 24 h 289"/>
                <a:gd name="T58" fmla="*/ 15 w 1713"/>
                <a:gd name="T59" fmla="*/ 19 h 289"/>
                <a:gd name="T60" fmla="*/ 15 w 1713"/>
                <a:gd name="T61" fmla="*/ 14 h 289"/>
                <a:gd name="T62" fmla="*/ 6 w 1713"/>
                <a:gd name="T63" fmla="*/ 6 h 289"/>
                <a:gd name="T64" fmla="*/ 0 w 1713"/>
                <a:gd name="T65" fmla="*/ 2 h 289"/>
                <a:gd name="T66" fmla="*/ 2 w 1713"/>
                <a:gd name="T67" fmla="*/ 0 h 289"/>
                <a:gd name="T68" fmla="*/ 9 w 1713"/>
                <a:gd name="T6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3" h="289">
                  <a:moveTo>
                    <a:pt x="9" y="0"/>
                  </a:moveTo>
                  <a:lnTo>
                    <a:pt x="1567" y="0"/>
                  </a:lnTo>
                  <a:lnTo>
                    <a:pt x="1567" y="0"/>
                  </a:lnTo>
                  <a:lnTo>
                    <a:pt x="1583" y="0"/>
                  </a:lnTo>
                  <a:lnTo>
                    <a:pt x="1597" y="3"/>
                  </a:lnTo>
                  <a:lnTo>
                    <a:pt x="1611" y="6"/>
                  </a:lnTo>
                  <a:lnTo>
                    <a:pt x="1624" y="12"/>
                  </a:lnTo>
                  <a:lnTo>
                    <a:pt x="1636" y="17"/>
                  </a:lnTo>
                  <a:lnTo>
                    <a:pt x="1648" y="24"/>
                  </a:lnTo>
                  <a:lnTo>
                    <a:pt x="1659" y="33"/>
                  </a:lnTo>
                  <a:lnTo>
                    <a:pt x="1670" y="43"/>
                  </a:lnTo>
                  <a:lnTo>
                    <a:pt x="1679" y="53"/>
                  </a:lnTo>
                  <a:lnTo>
                    <a:pt x="1687" y="64"/>
                  </a:lnTo>
                  <a:lnTo>
                    <a:pt x="1694" y="75"/>
                  </a:lnTo>
                  <a:lnTo>
                    <a:pt x="1701" y="88"/>
                  </a:lnTo>
                  <a:lnTo>
                    <a:pt x="1706" y="102"/>
                  </a:lnTo>
                  <a:lnTo>
                    <a:pt x="1710" y="116"/>
                  </a:lnTo>
                  <a:lnTo>
                    <a:pt x="1711" y="130"/>
                  </a:lnTo>
                  <a:lnTo>
                    <a:pt x="1713" y="145"/>
                  </a:lnTo>
                  <a:lnTo>
                    <a:pt x="1713" y="145"/>
                  </a:lnTo>
                  <a:lnTo>
                    <a:pt x="1713" y="145"/>
                  </a:lnTo>
                  <a:lnTo>
                    <a:pt x="1711" y="160"/>
                  </a:lnTo>
                  <a:lnTo>
                    <a:pt x="1710" y="174"/>
                  </a:lnTo>
                  <a:lnTo>
                    <a:pt x="1706" y="188"/>
                  </a:lnTo>
                  <a:lnTo>
                    <a:pt x="1701" y="201"/>
                  </a:lnTo>
                  <a:lnTo>
                    <a:pt x="1694" y="214"/>
                  </a:lnTo>
                  <a:lnTo>
                    <a:pt x="1687" y="225"/>
                  </a:lnTo>
                  <a:lnTo>
                    <a:pt x="1679" y="236"/>
                  </a:lnTo>
                  <a:lnTo>
                    <a:pt x="1670" y="246"/>
                  </a:lnTo>
                  <a:lnTo>
                    <a:pt x="1659" y="256"/>
                  </a:lnTo>
                  <a:lnTo>
                    <a:pt x="1648" y="265"/>
                  </a:lnTo>
                  <a:lnTo>
                    <a:pt x="1636" y="272"/>
                  </a:lnTo>
                  <a:lnTo>
                    <a:pt x="1624" y="277"/>
                  </a:lnTo>
                  <a:lnTo>
                    <a:pt x="1611" y="283"/>
                  </a:lnTo>
                  <a:lnTo>
                    <a:pt x="1597" y="286"/>
                  </a:lnTo>
                  <a:lnTo>
                    <a:pt x="1583" y="289"/>
                  </a:lnTo>
                  <a:lnTo>
                    <a:pt x="1567" y="289"/>
                  </a:lnTo>
                  <a:lnTo>
                    <a:pt x="91" y="289"/>
                  </a:lnTo>
                  <a:lnTo>
                    <a:pt x="91" y="289"/>
                  </a:lnTo>
                  <a:lnTo>
                    <a:pt x="75" y="289"/>
                  </a:lnTo>
                  <a:lnTo>
                    <a:pt x="61" y="286"/>
                  </a:lnTo>
                  <a:lnTo>
                    <a:pt x="47" y="283"/>
                  </a:lnTo>
                  <a:lnTo>
                    <a:pt x="33" y="277"/>
                  </a:lnTo>
                  <a:lnTo>
                    <a:pt x="33" y="277"/>
                  </a:lnTo>
                  <a:lnTo>
                    <a:pt x="44" y="252"/>
                  </a:lnTo>
                  <a:lnTo>
                    <a:pt x="51" y="227"/>
                  </a:lnTo>
                  <a:lnTo>
                    <a:pt x="57" y="200"/>
                  </a:lnTo>
                  <a:lnTo>
                    <a:pt x="58" y="171"/>
                  </a:lnTo>
                  <a:lnTo>
                    <a:pt x="58" y="171"/>
                  </a:lnTo>
                  <a:lnTo>
                    <a:pt x="57" y="152"/>
                  </a:lnTo>
                  <a:lnTo>
                    <a:pt x="56" y="132"/>
                  </a:lnTo>
                  <a:lnTo>
                    <a:pt x="51" y="112"/>
                  </a:lnTo>
                  <a:lnTo>
                    <a:pt x="46" y="94"/>
                  </a:lnTo>
                  <a:lnTo>
                    <a:pt x="39" y="75"/>
                  </a:lnTo>
                  <a:lnTo>
                    <a:pt x="30" y="58"/>
                  </a:lnTo>
                  <a:lnTo>
                    <a:pt x="20" y="41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6" y="17"/>
                  </a:lnTo>
                  <a:lnTo>
                    <a:pt x="15" y="14"/>
                  </a:lnTo>
                  <a:lnTo>
                    <a:pt x="12" y="10"/>
                  </a:lnTo>
                  <a:lnTo>
                    <a:pt x="6" y="6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B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    </a:t>
              </a:r>
              <a:r>
                <a:rPr kumimoji="0" lang="uk-UA" sz="2000" b="0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Виконання</a:t>
              </a:r>
              <a:endParaRPr kumimoji="0" lang="nl-NL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1" name="Freeform 28"/>
            <p:cNvSpPr>
              <a:spLocks/>
            </p:cNvSpPr>
            <p:nvPr/>
          </p:nvSpPr>
          <p:spPr bwMode="auto">
            <a:xfrm>
              <a:off x="2554669" y="4975822"/>
              <a:ext cx="3944708" cy="417556"/>
            </a:xfrm>
            <a:custGeom>
              <a:avLst/>
              <a:gdLst>
                <a:gd name="T0" fmla="*/ 1567 w 1713"/>
                <a:gd name="T1" fmla="*/ 0 h 290"/>
                <a:gd name="T2" fmla="*/ 1583 w 1713"/>
                <a:gd name="T3" fmla="*/ 1 h 290"/>
                <a:gd name="T4" fmla="*/ 1611 w 1713"/>
                <a:gd name="T5" fmla="*/ 7 h 290"/>
                <a:gd name="T6" fmla="*/ 1636 w 1713"/>
                <a:gd name="T7" fmla="*/ 18 h 290"/>
                <a:gd name="T8" fmla="*/ 1659 w 1713"/>
                <a:gd name="T9" fmla="*/ 34 h 290"/>
                <a:gd name="T10" fmla="*/ 1679 w 1713"/>
                <a:gd name="T11" fmla="*/ 54 h 290"/>
                <a:gd name="T12" fmla="*/ 1694 w 1713"/>
                <a:gd name="T13" fmla="*/ 76 h 290"/>
                <a:gd name="T14" fmla="*/ 1706 w 1713"/>
                <a:gd name="T15" fmla="*/ 103 h 290"/>
                <a:gd name="T16" fmla="*/ 1711 w 1713"/>
                <a:gd name="T17" fmla="*/ 130 h 290"/>
                <a:gd name="T18" fmla="*/ 1713 w 1713"/>
                <a:gd name="T19" fmla="*/ 145 h 290"/>
                <a:gd name="T20" fmla="*/ 1711 w 1713"/>
                <a:gd name="T21" fmla="*/ 160 h 290"/>
                <a:gd name="T22" fmla="*/ 1706 w 1713"/>
                <a:gd name="T23" fmla="*/ 188 h 290"/>
                <a:gd name="T24" fmla="*/ 1694 w 1713"/>
                <a:gd name="T25" fmla="*/ 215 h 290"/>
                <a:gd name="T26" fmla="*/ 1679 w 1713"/>
                <a:gd name="T27" fmla="*/ 237 h 290"/>
                <a:gd name="T28" fmla="*/ 1659 w 1713"/>
                <a:gd name="T29" fmla="*/ 257 h 290"/>
                <a:gd name="T30" fmla="*/ 1636 w 1713"/>
                <a:gd name="T31" fmla="*/ 273 h 290"/>
                <a:gd name="T32" fmla="*/ 1611 w 1713"/>
                <a:gd name="T33" fmla="*/ 284 h 290"/>
                <a:gd name="T34" fmla="*/ 1583 w 1713"/>
                <a:gd name="T35" fmla="*/ 290 h 290"/>
                <a:gd name="T36" fmla="*/ 91 w 1713"/>
                <a:gd name="T37" fmla="*/ 290 h 290"/>
                <a:gd name="T38" fmla="*/ 75 w 1713"/>
                <a:gd name="T39" fmla="*/ 290 h 290"/>
                <a:gd name="T40" fmla="*/ 47 w 1713"/>
                <a:gd name="T41" fmla="*/ 283 h 290"/>
                <a:gd name="T42" fmla="*/ 33 w 1713"/>
                <a:gd name="T43" fmla="*/ 278 h 290"/>
                <a:gd name="T44" fmla="*/ 51 w 1713"/>
                <a:gd name="T45" fmla="*/ 227 h 290"/>
                <a:gd name="T46" fmla="*/ 58 w 1713"/>
                <a:gd name="T47" fmla="*/ 172 h 290"/>
                <a:gd name="T48" fmla="*/ 57 w 1713"/>
                <a:gd name="T49" fmla="*/ 152 h 290"/>
                <a:gd name="T50" fmla="*/ 51 w 1713"/>
                <a:gd name="T51" fmla="*/ 113 h 290"/>
                <a:gd name="T52" fmla="*/ 39 w 1713"/>
                <a:gd name="T53" fmla="*/ 76 h 290"/>
                <a:gd name="T54" fmla="*/ 20 w 1713"/>
                <a:gd name="T55" fmla="*/ 42 h 290"/>
                <a:gd name="T56" fmla="*/ 9 w 1713"/>
                <a:gd name="T57" fmla="*/ 25 h 290"/>
                <a:gd name="T58" fmla="*/ 15 w 1713"/>
                <a:gd name="T59" fmla="*/ 20 h 290"/>
                <a:gd name="T60" fmla="*/ 15 w 1713"/>
                <a:gd name="T61" fmla="*/ 15 h 290"/>
                <a:gd name="T62" fmla="*/ 6 w 1713"/>
                <a:gd name="T63" fmla="*/ 7 h 290"/>
                <a:gd name="T64" fmla="*/ 0 w 1713"/>
                <a:gd name="T65" fmla="*/ 3 h 290"/>
                <a:gd name="T66" fmla="*/ 2 w 1713"/>
                <a:gd name="T67" fmla="*/ 1 h 290"/>
                <a:gd name="T68" fmla="*/ 9 w 1713"/>
                <a:gd name="T6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3" h="290">
                  <a:moveTo>
                    <a:pt x="9" y="0"/>
                  </a:moveTo>
                  <a:lnTo>
                    <a:pt x="1567" y="0"/>
                  </a:lnTo>
                  <a:lnTo>
                    <a:pt x="1567" y="0"/>
                  </a:lnTo>
                  <a:lnTo>
                    <a:pt x="1583" y="1"/>
                  </a:lnTo>
                  <a:lnTo>
                    <a:pt x="1597" y="4"/>
                  </a:lnTo>
                  <a:lnTo>
                    <a:pt x="1611" y="7"/>
                  </a:lnTo>
                  <a:lnTo>
                    <a:pt x="1624" y="11"/>
                  </a:lnTo>
                  <a:lnTo>
                    <a:pt x="1636" y="18"/>
                  </a:lnTo>
                  <a:lnTo>
                    <a:pt x="1648" y="25"/>
                  </a:lnTo>
                  <a:lnTo>
                    <a:pt x="1659" y="34"/>
                  </a:lnTo>
                  <a:lnTo>
                    <a:pt x="1670" y="44"/>
                  </a:lnTo>
                  <a:lnTo>
                    <a:pt x="1679" y="54"/>
                  </a:lnTo>
                  <a:lnTo>
                    <a:pt x="1687" y="65"/>
                  </a:lnTo>
                  <a:lnTo>
                    <a:pt x="1694" y="76"/>
                  </a:lnTo>
                  <a:lnTo>
                    <a:pt x="1701" y="89"/>
                  </a:lnTo>
                  <a:lnTo>
                    <a:pt x="1706" y="103"/>
                  </a:lnTo>
                  <a:lnTo>
                    <a:pt x="1710" y="116"/>
                  </a:lnTo>
                  <a:lnTo>
                    <a:pt x="1711" y="130"/>
                  </a:lnTo>
                  <a:lnTo>
                    <a:pt x="1713" y="145"/>
                  </a:lnTo>
                  <a:lnTo>
                    <a:pt x="1713" y="145"/>
                  </a:lnTo>
                  <a:lnTo>
                    <a:pt x="1713" y="145"/>
                  </a:lnTo>
                  <a:lnTo>
                    <a:pt x="1711" y="160"/>
                  </a:lnTo>
                  <a:lnTo>
                    <a:pt x="1710" y="175"/>
                  </a:lnTo>
                  <a:lnTo>
                    <a:pt x="1706" y="188"/>
                  </a:lnTo>
                  <a:lnTo>
                    <a:pt x="1701" y="202"/>
                  </a:lnTo>
                  <a:lnTo>
                    <a:pt x="1694" y="215"/>
                  </a:lnTo>
                  <a:lnTo>
                    <a:pt x="1687" y="226"/>
                  </a:lnTo>
                  <a:lnTo>
                    <a:pt x="1679" y="237"/>
                  </a:lnTo>
                  <a:lnTo>
                    <a:pt x="1670" y="247"/>
                  </a:lnTo>
                  <a:lnTo>
                    <a:pt x="1659" y="257"/>
                  </a:lnTo>
                  <a:lnTo>
                    <a:pt x="1648" y="266"/>
                  </a:lnTo>
                  <a:lnTo>
                    <a:pt x="1636" y="273"/>
                  </a:lnTo>
                  <a:lnTo>
                    <a:pt x="1624" y="278"/>
                  </a:lnTo>
                  <a:lnTo>
                    <a:pt x="1611" y="284"/>
                  </a:lnTo>
                  <a:lnTo>
                    <a:pt x="1597" y="287"/>
                  </a:lnTo>
                  <a:lnTo>
                    <a:pt x="1583" y="290"/>
                  </a:lnTo>
                  <a:lnTo>
                    <a:pt x="1567" y="290"/>
                  </a:lnTo>
                  <a:lnTo>
                    <a:pt x="91" y="290"/>
                  </a:lnTo>
                  <a:lnTo>
                    <a:pt x="91" y="290"/>
                  </a:lnTo>
                  <a:lnTo>
                    <a:pt x="75" y="290"/>
                  </a:lnTo>
                  <a:lnTo>
                    <a:pt x="61" y="287"/>
                  </a:lnTo>
                  <a:lnTo>
                    <a:pt x="47" y="283"/>
                  </a:lnTo>
                  <a:lnTo>
                    <a:pt x="33" y="278"/>
                  </a:lnTo>
                  <a:lnTo>
                    <a:pt x="33" y="278"/>
                  </a:lnTo>
                  <a:lnTo>
                    <a:pt x="44" y="253"/>
                  </a:lnTo>
                  <a:lnTo>
                    <a:pt x="51" y="227"/>
                  </a:lnTo>
                  <a:lnTo>
                    <a:pt x="57" y="199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57" y="152"/>
                  </a:lnTo>
                  <a:lnTo>
                    <a:pt x="56" y="133"/>
                  </a:lnTo>
                  <a:lnTo>
                    <a:pt x="51" y="113"/>
                  </a:lnTo>
                  <a:lnTo>
                    <a:pt x="46" y="95"/>
                  </a:lnTo>
                  <a:lnTo>
                    <a:pt x="39" y="76"/>
                  </a:lnTo>
                  <a:lnTo>
                    <a:pt x="30" y="59"/>
                  </a:lnTo>
                  <a:lnTo>
                    <a:pt x="20" y="42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3" y="22"/>
                  </a:lnTo>
                  <a:lnTo>
                    <a:pt x="15" y="20"/>
                  </a:lnTo>
                  <a:lnTo>
                    <a:pt x="16" y="17"/>
                  </a:lnTo>
                  <a:lnTo>
                    <a:pt x="15" y="15"/>
                  </a:lnTo>
                  <a:lnTo>
                    <a:pt x="12" y="11"/>
                  </a:lnTo>
                  <a:lnTo>
                    <a:pt x="6" y="7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8191" tIns="39095" rIns="78191" bIns="3909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Corbel"/>
                  <a:ea typeface="+mn-ea"/>
                  <a:cs typeface="+mn-cs"/>
                </a:rPr>
                <a:t>    </a:t>
              </a:r>
              <a:r>
                <a:rPr kumimoji="0" lang="uk-UA" sz="2000" b="0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Розширення</a:t>
              </a:r>
              <a:endParaRPr kumimoji="0" lang="nl-NL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2" name="TextBox 78"/>
            <p:cNvSpPr txBox="1"/>
            <p:nvPr/>
          </p:nvSpPr>
          <p:spPr>
            <a:xfrm>
              <a:off x="2792803" y="1168564"/>
              <a:ext cx="7679665" cy="876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Можливі сфери застосування, швидкі перемоги?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Інструменти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Спроби та помилки</a:t>
              </a:r>
              <a:endParaRPr kumimoji="0" lang="en-US" sz="1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3" name="TextBox 79"/>
            <p:cNvSpPr txBox="1"/>
            <p:nvPr/>
          </p:nvSpPr>
          <p:spPr>
            <a:xfrm>
              <a:off x="2792803" y="2664479"/>
              <a:ext cx="5940058" cy="8562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Команда аналітиків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Звід правил для аудиторів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Техніка безпеки: Аналітичне середовище </a:t>
              </a:r>
              <a:r>
                <a:rPr lang="en-US" sz="1400" dirty="0">
                  <a:latin typeface="Corbel"/>
                </a:rPr>
                <a:t>ADR</a:t>
              </a:r>
              <a:endParaRPr kumimoji="0" lang="en-US" sz="1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4" name="TextBox 80"/>
            <p:cNvSpPr txBox="1"/>
            <p:nvPr/>
          </p:nvSpPr>
          <p:spPr>
            <a:xfrm>
              <a:off x="2784584" y="4079606"/>
              <a:ext cx="5792615" cy="764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Автоматизація процесу (</a:t>
              </a:r>
              <a:r>
                <a:rPr lang="nl-NL" sz="1400" dirty="0">
                  <a:latin typeface="Corbel"/>
                </a:rPr>
                <a:t>ETL: </a:t>
              </a:r>
              <a:r>
                <a:rPr lang="uk-UA" sz="1400" dirty="0">
                  <a:latin typeface="Corbel"/>
                </a:rPr>
                <a:t>витяг, перетворення, завантаження)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Впровадження в аудиторських командах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Моніторинг застосування</a:t>
              </a:r>
              <a:endParaRPr kumimoji="0" lang="nl-NL" sz="1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5" name="TextBox 81"/>
            <p:cNvSpPr txBox="1"/>
            <p:nvPr/>
          </p:nvSpPr>
          <p:spPr>
            <a:xfrm>
              <a:off x="2784583" y="5433435"/>
              <a:ext cx="5124267" cy="764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Подальша інтеграція та стандартизація / постійний моніторинг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Альтернативні джерела даних</a:t>
              </a:r>
            </a:p>
            <a:p>
              <a:pPr marL="171450" lvl="1" indent="-171450" defTabSz="755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uk-UA" sz="1400" dirty="0">
                  <a:latin typeface="Corbel"/>
                </a:rPr>
                <a:t>Збирання здобутків ефективності</a:t>
              </a:r>
            </a:p>
          </p:txBody>
        </p:sp>
      </p:grpSp>
      <p:sp>
        <p:nvSpPr>
          <p:cNvPr id="79" name="Freeform 9"/>
          <p:cNvSpPr>
            <a:spLocks/>
          </p:cNvSpPr>
          <p:nvPr/>
        </p:nvSpPr>
        <p:spPr bwMode="auto">
          <a:xfrm>
            <a:off x="939566" y="24614"/>
            <a:ext cx="471220" cy="472640"/>
          </a:xfrm>
          <a:custGeom>
            <a:avLst/>
            <a:gdLst>
              <a:gd name="T0" fmla="*/ 317 w 317"/>
              <a:gd name="T1" fmla="*/ 0 h 311"/>
              <a:gd name="T2" fmla="*/ 317 w 317"/>
              <a:gd name="T3" fmla="*/ 0 h 311"/>
              <a:gd name="T4" fmla="*/ 316 w 317"/>
              <a:gd name="T5" fmla="*/ 27 h 311"/>
              <a:gd name="T6" fmla="*/ 313 w 317"/>
              <a:gd name="T7" fmla="*/ 54 h 311"/>
              <a:gd name="T8" fmla="*/ 307 w 317"/>
              <a:gd name="T9" fmla="*/ 81 h 311"/>
              <a:gd name="T10" fmla="*/ 299 w 317"/>
              <a:gd name="T11" fmla="*/ 108 h 311"/>
              <a:gd name="T12" fmla="*/ 289 w 317"/>
              <a:gd name="T13" fmla="*/ 133 h 311"/>
              <a:gd name="T14" fmla="*/ 275 w 317"/>
              <a:gd name="T15" fmla="*/ 159 h 311"/>
              <a:gd name="T16" fmla="*/ 259 w 317"/>
              <a:gd name="T17" fmla="*/ 183 h 311"/>
              <a:gd name="T18" fmla="*/ 242 w 317"/>
              <a:gd name="T19" fmla="*/ 205 h 311"/>
              <a:gd name="T20" fmla="*/ 242 w 317"/>
              <a:gd name="T21" fmla="*/ 205 h 311"/>
              <a:gd name="T22" fmla="*/ 230 w 317"/>
              <a:gd name="T23" fmla="*/ 219 h 311"/>
              <a:gd name="T24" fmla="*/ 217 w 317"/>
              <a:gd name="T25" fmla="*/ 231 h 311"/>
              <a:gd name="T26" fmla="*/ 204 w 317"/>
              <a:gd name="T27" fmla="*/ 242 h 311"/>
              <a:gd name="T28" fmla="*/ 190 w 317"/>
              <a:gd name="T29" fmla="*/ 253 h 311"/>
              <a:gd name="T30" fmla="*/ 176 w 317"/>
              <a:gd name="T31" fmla="*/ 262 h 311"/>
              <a:gd name="T32" fmla="*/ 160 w 317"/>
              <a:gd name="T33" fmla="*/ 272 h 311"/>
              <a:gd name="T34" fmla="*/ 146 w 317"/>
              <a:gd name="T35" fmla="*/ 279 h 311"/>
              <a:gd name="T36" fmla="*/ 131 w 317"/>
              <a:gd name="T37" fmla="*/ 286 h 311"/>
              <a:gd name="T38" fmla="*/ 115 w 317"/>
              <a:gd name="T39" fmla="*/ 291 h 311"/>
              <a:gd name="T40" fmla="*/ 99 w 317"/>
              <a:gd name="T41" fmla="*/ 297 h 311"/>
              <a:gd name="T42" fmla="*/ 82 w 317"/>
              <a:gd name="T43" fmla="*/ 301 h 311"/>
              <a:gd name="T44" fmla="*/ 67 w 317"/>
              <a:gd name="T45" fmla="*/ 306 h 311"/>
              <a:gd name="T46" fmla="*/ 50 w 317"/>
              <a:gd name="T47" fmla="*/ 308 h 311"/>
              <a:gd name="T48" fmla="*/ 33 w 317"/>
              <a:gd name="T49" fmla="*/ 310 h 311"/>
              <a:gd name="T50" fmla="*/ 17 w 317"/>
              <a:gd name="T51" fmla="*/ 311 h 311"/>
              <a:gd name="T52" fmla="*/ 0 w 317"/>
              <a:gd name="T53" fmla="*/ 311 h 311"/>
              <a:gd name="T54" fmla="*/ 0 w 317"/>
              <a:gd name="T55" fmla="*/ 224 h 311"/>
              <a:gd name="T56" fmla="*/ 0 w 317"/>
              <a:gd name="T57" fmla="*/ 224 h 311"/>
              <a:gd name="T58" fmla="*/ 24 w 317"/>
              <a:gd name="T59" fmla="*/ 224 h 311"/>
              <a:gd name="T60" fmla="*/ 49 w 317"/>
              <a:gd name="T61" fmla="*/ 221 h 311"/>
              <a:gd name="T62" fmla="*/ 73 w 317"/>
              <a:gd name="T63" fmla="*/ 215 h 311"/>
              <a:gd name="T64" fmla="*/ 95 w 317"/>
              <a:gd name="T65" fmla="*/ 207 h 311"/>
              <a:gd name="T66" fmla="*/ 116 w 317"/>
              <a:gd name="T67" fmla="*/ 195 h 311"/>
              <a:gd name="T68" fmla="*/ 138 w 317"/>
              <a:gd name="T69" fmla="*/ 183 h 311"/>
              <a:gd name="T70" fmla="*/ 157 w 317"/>
              <a:gd name="T71" fmla="*/ 167 h 311"/>
              <a:gd name="T72" fmla="*/ 176 w 317"/>
              <a:gd name="T73" fmla="*/ 149 h 311"/>
              <a:gd name="T74" fmla="*/ 176 w 317"/>
              <a:gd name="T75" fmla="*/ 149 h 311"/>
              <a:gd name="T76" fmla="*/ 189 w 317"/>
              <a:gd name="T77" fmla="*/ 132 h 311"/>
              <a:gd name="T78" fmla="*/ 200 w 317"/>
              <a:gd name="T79" fmla="*/ 115 h 311"/>
              <a:gd name="T80" fmla="*/ 210 w 317"/>
              <a:gd name="T81" fmla="*/ 96 h 311"/>
              <a:gd name="T82" fmla="*/ 217 w 317"/>
              <a:gd name="T83" fmla="*/ 78 h 311"/>
              <a:gd name="T84" fmla="*/ 222 w 317"/>
              <a:gd name="T85" fmla="*/ 58 h 311"/>
              <a:gd name="T86" fmla="*/ 227 w 317"/>
              <a:gd name="T87" fmla="*/ 38 h 311"/>
              <a:gd name="T88" fmla="*/ 230 w 317"/>
              <a:gd name="T89" fmla="*/ 20 h 311"/>
              <a:gd name="T90" fmla="*/ 230 w 317"/>
              <a:gd name="T91" fmla="*/ 0 h 311"/>
              <a:gd name="T92" fmla="*/ 317 w 317"/>
              <a:gd name="T93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7" h="311">
                <a:moveTo>
                  <a:pt x="317" y="0"/>
                </a:moveTo>
                <a:lnTo>
                  <a:pt x="317" y="0"/>
                </a:lnTo>
                <a:lnTo>
                  <a:pt x="316" y="27"/>
                </a:lnTo>
                <a:lnTo>
                  <a:pt x="313" y="54"/>
                </a:lnTo>
                <a:lnTo>
                  <a:pt x="307" y="81"/>
                </a:lnTo>
                <a:lnTo>
                  <a:pt x="299" y="108"/>
                </a:lnTo>
                <a:lnTo>
                  <a:pt x="289" y="133"/>
                </a:lnTo>
                <a:lnTo>
                  <a:pt x="275" y="159"/>
                </a:lnTo>
                <a:lnTo>
                  <a:pt x="259" y="183"/>
                </a:lnTo>
                <a:lnTo>
                  <a:pt x="242" y="205"/>
                </a:lnTo>
                <a:lnTo>
                  <a:pt x="242" y="205"/>
                </a:lnTo>
                <a:lnTo>
                  <a:pt x="230" y="219"/>
                </a:lnTo>
                <a:lnTo>
                  <a:pt x="217" y="231"/>
                </a:lnTo>
                <a:lnTo>
                  <a:pt x="204" y="242"/>
                </a:lnTo>
                <a:lnTo>
                  <a:pt x="190" y="253"/>
                </a:lnTo>
                <a:lnTo>
                  <a:pt x="176" y="262"/>
                </a:lnTo>
                <a:lnTo>
                  <a:pt x="160" y="272"/>
                </a:lnTo>
                <a:lnTo>
                  <a:pt x="146" y="279"/>
                </a:lnTo>
                <a:lnTo>
                  <a:pt x="131" y="286"/>
                </a:lnTo>
                <a:lnTo>
                  <a:pt x="115" y="291"/>
                </a:lnTo>
                <a:lnTo>
                  <a:pt x="99" y="297"/>
                </a:lnTo>
                <a:lnTo>
                  <a:pt x="82" y="301"/>
                </a:lnTo>
                <a:lnTo>
                  <a:pt x="67" y="306"/>
                </a:lnTo>
                <a:lnTo>
                  <a:pt x="50" y="308"/>
                </a:lnTo>
                <a:lnTo>
                  <a:pt x="33" y="310"/>
                </a:lnTo>
                <a:lnTo>
                  <a:pt x="17" y="311"/>
                </a:lnTo>
                <a:lnTo>
                  <a:pt x="0" y="311"/>
                </a:lnTo>
                <a:lnTo>
                  <a:pt x="0" y="224"/>
                </a:lnTo>
                <a:lnTo>
                  <a:pt x="0" y="224"/>
                </a:lnTo>
                <a:lnTo>
                  <a:pt x="24" y="224"/>
                </a:lnTo>
                <a:lnTo>
                  <a:pt x="49" y="221"/>
                </a:lnTo>
                <a:lnTo>
                  <a:pt x="73" y="215"/>
                </a:lnTo>
                <a:lnTo>
                  <a:pt x="95" y="207"/>
                </a:lnTo>
                <a:lnTo>
                  <a:pt x="116" y="195"/>
                </a:lnTo>
                <a:lnTo>
                  <a:pt x="138" y="183"/>
                </a:lnTo>
                <a:lnTo>
                  <a:pt x="157" y="167"/>
                </a:lnTo>
                <a:lnTo>
                  <a:pt x="176" y="149"/>
                </a:lnTo>
                <a:lnTo>
                  <a:pt x="176" y="149"/>
                </a:lnTo>
                <a:lnTo>
                  <a:pt x="189" y="132"/>
                </a:lnTo>
                <a:lnTo>
                  <a:pt x="200" y="115"/>
                </a:lnTo>
                <a:lnTo>
                  <a:pt x="210" y="96"/>
                </a:lnTo>
                <a:lnTo>
                  <a:pt x="217" y="78"/>
                </a:lnTo>
                <a:lnTo>
                  <a:pt x="222" y="58"/>
                </a:lnTo>
                <a:lnTo>
                  <a:pt x="227" y="38"/>
                </a:lnTo>
                <a:lnTo>
                  <a:pt x="230" y="20"/>
                </a:lnTo>
                <a:lnTo>
                  <a:pt x="230" y="0"/>
                </a:lnTo>
                <a:lnTo>
                  <a:pt x="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8191" tIns="39095" rIns="78191" bIns="390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0" name="Freeform 9"/>
          <p:cNvSpPr>
            <a:spLocks/>
          </p:cNvSpPr>
          <p:nvPr/>
        </p:nvSpPr>
        <p:spPr bwMode="auto">
          <a:xfrm>
            <a:off x="844922" y="6494177"/>
            <a:ext cx="503923" cy="472165"/>
          </a:xfrm>
          <a:custGeom>
            <a:avLst/>
            <a:gdLst>
              <a:gd name="T0" fmla="*/ 317 w 317"/>
              <a:gd name="T1" fmla="*/ 0 h 311"/>
              <a:gd name="T2" fmla="*/ 317 w 317"/>
              <a:gd name="T3" fmla="*/ 0 h 311"/>
              <a:gd name="T4" fmla="*/ 316 w 317"/>
              <a:gd name="T5" fmla="*/ 27 h 311"/>
              <a:gd name="T6" fmla="*/ 313 w 317"/>
              <a:gd name="T7" fmla="*/ 54 h 311"/>
              <a:gd name="T8" fmla="*/ 307 w 317"/>
              <a:gd name="T9" fmla="*/ 81 h 311"/>
              <a:gd name="T10" fmla="*/ 299 w 317"/>
              <a:gd name="T11" fmla="*/ 108 h 311"/>
              <a:gd name="T12" fmla="*/ 289 w 317"/>
              <a:gd name="T13" fmla="*/ 133 h 311"/>
              <a:gd name="T14" fmla="*/ 275 w 317"/>
              <a:gd name="T15" fmla="*/ 159 h 311"/>
              <a:gd name="T16" fmla="*/ 259 w 317"/>
              <a:gd name="T17" fmla="*/ 183 h 311"/>
              <a:gd name="T18" fmla="*/ 242 w 317"/>
              <a:gd name="T19" fmla="*/ 205 h 311"/>
              <a:gd name="T20" fmla="*/ 242 w 317"/>
              <a:gd name="T21" fmla="*/ 205 h 311"/>
              <a:gd name="T22" fmla="*/ 230 w 317"/>
              <a:gd name="T23" fmla="*/ 219 h 311"/>
              <a:gd name="T24" fmla="*/ 217 w 317"/>
              <a:gd name="T25" fmla="*/ 231 h 311"/>
              <a:gd name="T26" fmla="*/ 204 w 317"/>
              <a:gd name="T27" fmla="*/ 242 h 311"/>
              <a:gd name="T28" fmla="*/ 190 w 317"/>
              <a:gd name="T29" fmla="*/ 253 h 311"/>
              <a:gd name="T30" fmla="*/ 176 w 317"/>
              <a:gd name="T31" fmla="*/ 262 h 311"/>
              <a:gd name="T32" fmla="*/ 160 w 317"/>
              <a:gd name="T33" fmla="*/ 272 h 311"/>
              <a:gd name="T34" fmla="*/ 146 w 317"/>
              <a:gd name="T35" fmla="*/ 279 h 311"/>
              <a:gd name="T36" fmla="*/ 131 w 317"/>
              <a:gd name="T37" fmla="*/ 286 h 311"/>
              <a:gd name="T38" fmla="*/ 115 w 317"/>
              <a:gd name="T39" fmla="*/ 291 h 311"/>
              <a:gd name="T40" fmla="*/ 99 w 317"/>
              <a:gd name="T41" fmla="*/ 297 h 311"/>
              <a:gd name="T42" fmla="*/ 82 w 317"/>
              <a:gd name="T43" fmla="*/ 301 h 311"/>
              <a:gd name="T44" fmla="*/ 67 w 317"/>
              <a:gd name="T45" fmla="*/ 306 h 311"/>
              <a:gd name="T46" fmla="*/ 50 w 317"/>
              <a:gd name="T47" fmla="*/ 308 h 311"/>
              <a:gd name="T48" fmla="*/ 33 w 317"/>
              <a:gd name="T49" fmla="*/ 310 h 311"/>
              <a:gd name="T50" fmla="*/ 17 w 317"/>
              <a:gd name="T51" fmla="*/ 311 h 311"/>
              <a:gd name="T52" fmla="*/ 0 w 317"/>
              <a:gd name="T53" fmla="*/ 311 h 311"/>
              <a:gd name="T54" fmla="*/ 0 w 317"/>
              <a:gd name="T55" fmla="*/ 224 h 311"/>
              <a:gd name="T56" fmla="*/ 0 w 317"/>
              <a:gd name="T57" fmla="*/ 224 h 311"/>
              <a:gd name="T58" fmla="*/ 24 w 317"/>
              <a:gd name="T59" fmla="*/ 224 h 311"/>
              <a:gd name="T60" fmla="*/ 49 w 317"/>
              <a:gd name="T61" fmla="*/ 221 h 311"/>
              <a:gd name="T62" fmla="*/ 73 w 317"/>
              <a:gd name="T63" fmla="*/ 215 h 311"/>
              <a:gd name="T64" fmla="*/ 95 w 317"/>
              <a:gd name="T65" fmla="*/ 207 h 311"/>
              <a:gd name="T66" fmla="*/ 116 w 317"/>
              <a:gd name="T67" fmla="*/ 195 h 311"/>
              <a:gd name="T68" fmla="*/ 138 w 317"/>
              <a:gd name="T69" fmla="*/ 183 h 311"/>
              <a:gd name="T70" fmla="*/ 157 w 317"/>
              <a:gd name="T71" fmla="*/ 167 h 311"/>
              <a:gd name="T72" fmla="*/ 176 w 317"/>
              <a:gd name="T73" fmla="*/ 149 h 311"/>
              <a:gd name="T74" fmla="*/ 176 w 317"/>
              <a:gd name="T75" fmla="*/ 149 h 311"/>
              <a:gd name="T76" fmla="*/ 189 w 317"/>
              <a:gd name="T77" fmla="*/ 132 h 311"/>
              <a:gd name="T78" fmla="*/ 200 w 317"/>
              <a:gd name="T79" fmla="*/ 115 h 311"/>
              <a:gd name="T80" fmla="*/ 210 w 317"/>
              <a:gd name="T81" fmla="*/ 96 h 311"/>
              <a:gd name="T82" fmla="*/ 217 w 317"/>
              <a:gd name="T83" fmla="*/ 78 h 311"/>
              <a:gd name="T84" fmla="*/ 222 w 317"/>
              <a:gd name="T85" fmla="*/ 58 h 311"/>
              <a:gd name="T86" fmla="*/ 227 w 317"/>
              <a:gd name="T87" fmla="*/ 38 h 311"/>
              <a:gd name="T88" fmla="*/ 230 w 317"/>
              <a:gd name="T89" fmla="*/ 20 h 311"/>
              <a:gd name="T90" fmla="*/ 230 w 317"/>
              <a:gd name="T91" fmla="*/ 0 h 311"/>
              <a:gd name="T92" fmla="*/ 317 w 317"/>
              <a:gd name="T93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7" h="311">
                <a:moveTo>
                  <a:pt x="317" y="0"/>
                </a:moveTo>
                <a:lnTo>
                  <a:pt x="317" y="0"/>
                </a:lnTo>
                <a:lnTo>
                  <a:pt x="316" y="27"/>
                </a:lnTo>
                <a:lnTo>
                  <a:pt x="313" y="54"/>
                </a:lnTo>
                <a:lnTo>
                  <a:pt x="307" y="81"/>
                </a:lnTo>
                <a:lnTo>
                  <a:pt x="299" y="108"/>
                </a:lnTo>
                <a:lnTo>
                  <a:pt x="289" y="133"/>
                </a:lnTo>
                <a:lnTo>
                  <a:pt x="275" y="159"/>
                </a:lnTo>
                <a:lnTo>
                  <a:pt x="259" y="183"/>
                </a:lnTo>
                <a:lnTo>
                  <a:pt x="242" y="205"/>
                </a:lnTo>
                <a:lnTo>
                  <a:pt x="242" y="205"/>
                </a:lnTo>
                <a:lnTo>
                  <a:pt x="230" y="219"/>
                </a:lnTo>
                <a:lnTo>
                  <a:pt x="217" y="231"/>
                </a:lnTo>
                <a:lnTo>
                  <a:pt x="204" y="242"/>
                </a:lnTo>
                <a:lnTo>
                  <a:pt x="190" y="253"/>
                </a:lnTo>
                <a:lnTo>
                  <a:pt x="176" y="262"/>
                </a:lnTo>
                <a:lnTo>
                  <a:pt x="160" y="272"/>
                </a:lnTo>
                <a:lnTo>
                  <a:pt x="146" y="279"/>
                </a:lnTo>
                <a:lnTo>
                  <a:pt x="131" y="286"/>
                </a:lnTo>
                <a:lnTo>
                  <a:pt x="115" y="291"/>
                </a:lnTo>
                <a:lnTo>
                  <a:pt x="99" y="297"/>
                </a:lnTo>
                <a:lnTo>
                  <a:pt x="82" y="301"/>
                </a:lnTo>
                <a:lnTo>
                  <a:pt x="67" y="306"/>
                </a:lnTo>
                <a:lnTo>
                  <a:pt x="50" y="308"/>
                </a:lnTo>
                <a:lnTo>
                  <a:pt x="33" y="310"/>
                </a:lnTo>
                <a:lnTo>
                  <a:pt x="17" y="311"/>
                </a:lnTo>
                <a:lnTo>
                  <a:pt x="0" y="311"/>
                </a:lnTo>
                <a:lnTo>
                  <a:pt x="0" y="224"/>
                </a:lnTo>
                <a:lnTo>
                  <a:pt x="0" y="224"/>
                </a:lnTo>
                <a:lnTo>
                  <a:pt x="24" y="224"/>
                </a:lnTo>
                <a:lnTo>
                  <a:pt x="49" y="221"/>
                </a:lnTo>
                <a:lnTo>
                  <a:pt x="73" y="215"/>
                </a:lnTo>
                <a:lnTo>
                  <a:pt x="95" y="207"/>
                </a:lnTo>
                <a:lnTo>
                  <a:pt x="116" y="195"/>
                </a:lnTo>
                <a:lnTo>
                  <a:pt x="138" y="183"/>
                </a:lnTo>
                <a:lnTo>
                  <a:pt x="157" y="167"/>
                </a:lnTo>
                <a:lnTo>
                  <a:pt x="176" y="149"/>
                </a:lnTo>
                <a:lnTo>
                  <a:pt x="176" y="149"/>
                </a:lnTo>
                <a:lnTo>
                  <a:pt x="189" y="132"/>
                </a:lnTo>
                <a:lnTo>
                  <a:pt x="200" y="115"/>
                </a:lnTo>
                <a:lnTo>
                  <a:pt x="210" y="96"/>
                </a:lnTo>
                <a:lnTo>
                  <a:pt x="217" y="78"/>
                </a:lnTo>
                <a:lnTo>
                  <a:pt x="222" y="58"/>
                </a:lnTo>
                <a:lnTo>
                  <a:pt x="227" y="38"/>
                </a:lnTo>
                <a:lnTo>
                  <a:pt x="230" y="20"/>
                </a:lnTo>
                <a:lnTo>
                  <a:pt x="230" y="0"/>
                </a:lnTo>
                <a:lnTo>
                  <a:pt x="3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8191" tIns="39095" rIns="78191" bIns="390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1" name="Tekstvak 80"/>
          <p:cNvSpPr txBox="1"/>
          <p:nvPr/>
        </p:nvSpPr>
        <p:spPr>
          <a:xfrm>
            <a:off x="10028420" y="809469"/>
            <a:ext cx="92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2014</a:t>
            </a:r>
          </a:p>
        </p:txBody>
      </p:sp>
      <p:sp>
        <p:nvSpPr>
          <p:cNvPr id="83" name="Tekstvak 82"/>
          <p:cNvSpPr txBox="1"/>
          <p:nvPr/>
        </p:nvSpPr>
        <p:spPr>
          <a:xfrm>
            <a:off x="10028419" y="2171391"/>
            <a:ext cx="185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2015 - 2016</a:t>
            </a:r>
          </a:p>
        </p:txBody>
      </p:sp>
      <p:sp>
        <p:nvSpPr>
          <p:cNvPr id="84" name="Tekstvak 83"/>
          <p:cNvSpPr txBox="1"/>
          <p:nvPr/>
        </p:nvSpPr>
        <p:spPr>
          <a:xfrm>
            <a:off x="10028419" y="5242739"/>
            <a:ext cx="216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2019 -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нині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5" name="Tekstvak 84"/>
          <p:cNvSpPr txBox="1"/>
          <p:nvPr/>
        </p:nvSpPr>
        <p:spPr>
          <a:xfrm>
            <a:off x="10028419" y="3788426"/>
            <a:ext cx="173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2016 - 2019</a:t>
            </a:r>
          </a:p>
        </p:txBody>
      </p:sp>
    </p:spTree>
    <p:extLst>
      <p:ext uri="{BB962C8B-B14F-4D97-AF65-F5344CB8AC3E}">
        <p14:creationId xmlns:p14="http://schemas.microsoft.com/office/powerpoint/2010/main" val="1367873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>
            <a:normAutofit/>
          </a:bodyPr>
          <a:lstStyle/>
          <a:p>
            <a:r>
              <a:rPr lang="uk-UA" dirty="0"/>
              <a:t>Люди</a:t>
            </a:r>
            <a:endParaRPr lang="nl-NL" dirty="0"/>
          </a:p>
        </p:txBody>
      </p:sp>
      <p:pic>
        <p:nvPicPr>
          <p:cNvPr id="3" name="Picture 2" descr="A group of people jumping in the air&#10;&#10;AI-generated content may be incorrect.">
            <a:extLst>
              <a:ext uri="{FF2B5EF4-FFF2-40B4-BE49-F238E27FC236}">
                <a16:creationId xmlns:a16="http://schemas.microsoft.com/office/drawing/2014/main" id="{584C322F-F4AD-D179-1E72-A183821FE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7" y="495759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1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Люди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Технологічні навички та знання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аналізу даних? (+ деякі знання предметної області та бізнесу)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 та знання у сфері бізнесу та управління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у галузях застосування і бізнесу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управління? (+ деякі технічні знання)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Підприємництво та інновації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мають керівники (менеджери) з аналітики підприємницьке мислення?</a:t>
            </a:r>
            <a:endParaRPr lang="en-US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0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Люди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Технологічні навички та знання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аналізу даних? (+ деякі знання предметної області та бізнесу)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 та знання у сфері бізнесу та управління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у галузях застосування і бізнесу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управління? (+ деякі технічні знання)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Підприємництво та інновації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мають керівники (менеджери) з аналітики підприємницьке мислення?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21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7BC96-7807-4133-AE21-D44E5A66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Опис вакансії для молодшого дата-науковця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632729-9444-4F7B-A97E-5D6CEBA33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/>
              <a:t>Вимоги</a:t>
            </a:r>
            <a:endParaRPr lang="en-US" b="1" dirty="0"/>
          </a:p>
          <a:p>
            <a:pPr lvl="1">
              <a:lnSpc>
                <a:spcPct val="120000"/>
              </a:lnSpc>
            </a:pPr>
            <a:r>
              <a:rPr lang="uk-UA" sz="1900" dirty="0"/>
              <a:t>Ви маєте відповідний (практичний) університетський диплом з певним досвідом роботи (в тому числі через стажування або навчальні проекти) у виконанні аналізу даних.</a:t>
            </a:r>
          </a:p>
          <a:p>
            <a:pPr lvl="1">
              <a:lnSpc>
                <a:spcPct val="120000"/>
              </a:lnSpc>
            </a:pPr>
            <a:r>
              <a:rPr lang="uk-UA" sz="1900" dirty="0"/>
              <a:t>Ви близькі до ІТ та знаєте останні розробки в галузі науки про дані. Досвід роботи з мовами </a:t>
            </a:r>
            <a:r>
              <a:rPr lang="en-US" sz="1900" b="1" dirty="0"/>
              <a:t>SQL, R </a:t>
            </a:r>
            <a:r>
              <a:rPr lang="uk-UA" sz="1900" dirty="0"/>
              <a:t>та/або </a:t>
            </a:r>
            <a:r>
              <a:rPr lang="en-US" sz="1900" b="1" dirty="0"/>
              <a:t>Python</a:t>
            </a:r>
            <a:r>
              <a:rPr lang="en-US" sz="1900" dirty="0"/>
              <a:t> (</a:t>
            </a:r>
            <a:r>
              <a:rPr lang="uk-UA" sz="1900" dirty="0"/>
              <a:t>наприклад, через стажування або курси) є перевагою.</a:t>
            </a:r>
            <a:endParaRPr lang="en-US" dirty="0"/>
          </a:p>
          <a:p>
            <a:r>
              <a:rPr lang="uk-UA" b="1" dirty="0"/>
              <a:t>Ваші компетенції?</a:t>
            </a:r>
            <a:endParaRPr lang="en-US" b="1" dirty="0"/>
          </a:p>
          <a:p>
            <a:pPr lvl="1"/>
            <a:r>
              <a:rPr lang="uk-UA" sz="1900" dirty="0"/>
              <a:t>Аналіз</a:t>
            </a:r>
          </a:p>
          <a:p>
            <a:pPr lvl="1"/>
            <a:r>
              <a:rPr lang="uk-UA" sz="1900" dirty="0" err="1"/>
              <a:t>Клієнтоорієнтованість</a:t>
            </a:r>
            <a:endParaRPr lang="uk-UA" sz="1900" dirty="0"/>
          </a:p>
          <a:p>
            <a:pPr lvl="1"/>
            <a:r>
              <a:rPr lang="uk-UA" sz="1900" dirty="0"/>
              <a:t>Організаційна обізнаність</a:t>
            </a:r>
          </a:p>
          <a:p>
            <a:pPr lvl="1"/>
            <a:r>
              <a:rPr lang="uk-UA" sz="1900" dirty="0"/>
              <a:t>Планування та організація</a:t>
            </a:r>
          </a:p>
        </p:txBody>
      </p:sp>
    </p:spTree>
    <p:extLst>
      <p:ext uri="{BB962C8B-B14F-4D97-AF65-F5344CB8AC3E}">
        <p14:creationId xmlns:p14="http://schemas.microsoft.com/office/powerpoint/2010/main" val="4609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Люди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Технологічні навички та знання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аналізу даних? (+ деякі знання предметної області та бізнесу)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 та знання у сфері бізнесу та управління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у галузях застосування і бізнесу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Наявність спеціалістів з управління? (+ деякі технічні знання)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Підприємництво та інновації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мають керівники (менеджери) з аналітики підприємницьке мислення?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34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39B65-C686-451C-B260-DE1672E8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Близько 5% бюджету на аналітику</a:t>
            </a:r>
            <a:endParaRPr lang="nl-NL" dirty="0"/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936BA99D-8B76-49FA-92E0-0A8F5C1B35B2}"/>
              </a:ext>
            </a:extLst>
          </p:cNvPr>
          <p:cNvGraphicFramePr>
            <a:graphicFrameLocks/>
          </p:cNvGraphicFramePr>
          <p:nvPr/>
        </p:nvGraphicFramePr>
        <p:xfrm>
          <a:off x="3338763" y="2646947"/>
          <a:ext cx="5745080" cy="338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0260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>
            <a:normAutofit/>
          </a:bodyPr>
          <a:lstStyle/>
          <a:p>
            <a:r>
              <a:rPr lang="uk-UA" dirty="0"/>
              <a:t>Стандарти якості </a:t>
            </a:r>
            <a:r>
              <a:rPr lang="nl-NL" dirty="0"/>
              <a:t>&amp; </a:t>
            </a:r>
            <a:r>
              <a:rPr lang="uk-UA" dirty="0"/>
              <a:t>документація</a:t>
            </a:r>
            <a:endParaRPr lang="nl-NL" dirty="0"/>
          </a:p>
        </p:txBody>
      </p:sp>
      <p:pic>
        <p:nvPicPr>
          <p:cNvPr id="13" name="Picture 12" descr="A calculator and protractor&#10;&#10;AI-generated content may be incorrect.">
            <a:extLst>
              <a:ext uri="{FF2B5EF4-FFF2-40B4-BE49-F238E27FC236}">
                <a16:creationId xmlns:a16="http://schemas.microsoft.com/office/drawing/2014/main" id="{53837E69-842A-3EAA-E3BF-20F918CAD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0" y="1737539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2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47</a:t>
            </a:fld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08DA95E-D1A3-436D-B41D-FF367A488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147"/>
            <a:ext cx="12192000" cy="2434669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03FFEBCC-0D8E-4B8C-BACD-C9F93B0AE86F}"/>
              </a:ext>
            </a:extLst>
          </p:cNvPr>
          <p:cNvSpPr txBox="1">
            <a:spLocks/>
          </p:cNvSpPr>
          <p:nvPr/>
        </p:nvSpPr>
        <p:spPr>
          <a:xfrm>
            <a:off x="787400" y="12049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A3AC998-9CF9-46E6-B4AC-1125B2D14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447"/>
            <a:ext cx="12192000" cy="243466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48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C6FB163-0065-4A27-AA7D-8B1DED533429}"/>
              </a:ext>
            </a:extLst>
          </p:cNvPr>
          <p:cNvSpPr/>
          <p:nvPr/>
        </p:nvSpPr>
        <p:spPr>
          <a:xfrm>
            <a:off x="244135" y="3653368"/>
            <a:ext cx="1243769" cy="129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DA26481-AE50-4E63-B94A-09CDE52CA060}"/>
              </a:ext>
            </a:extLst>
          </p:cNvPr>
          <p:cNvSpPr txBox="1">
            <a:spLocks/>
          </p:cNvSpPr>
          <p:nvPr/>
        </p:nvSpPr>
        <p:spPr>
          <a:xfrm>
            <a:off x="787400" y="12049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59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74ACB-FB9F-44E8-AD32-845EFB5D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Aansluitingsdashboard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55F69-9D78-4865-AC1A-753CD29B25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4B74D-F0DB-48BC-9C48-595A9A9134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D3CD92-8D21-4D8C-A3D2-76DC25177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49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F15000-B173-4C9B-B218-E3DC5A37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63" y="1512831"/>
            <a:ext cx="11874674" cy="46191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7F201E72-6A77-43C6-8043-93D4E9D995AE}"/>
              </a:ext>
            </a:extLst>
          </p:cNvPr>
          <p:cNvSpPr/>
          <p:nvPr/>
        </p:nvSpPr>
        <p:spPr>
          <a:xfrm>
            <a:off x="113926" y="1790588"/>
            <a:ext cx="2541592" cy="727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BC61C66-4716-4595-B5D1-853CD1F35205}"/>
              </a:ext>
            </a:extLst>
          </p:cNvPr>
          <p:cNvSpPr/>
          <p:nvPr/>
        </p:nvSpPr>
        <p:spPr>
          <a:xfrm>
            <a:off x="2921838" y="2782230"/>
            <a:ext cx="2627192" cy="396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DBA87D-069E-49C7-B443-454BEA0A8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652" y="3629262"/>
            <a:ext cx="6951945" cy="3234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96830-928A-77C1-ECFB-C8F48F693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1" b="18266"/>
          <a:stretch/>
        </p:blipFill>
        <p:spPr>
          <a:xfrm>
            <a:off x="3682652" y="3655480"/>
            <a:ext cx="6951945" cy="32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056D51BB-A2C6-FBF3-1EB0-6683CAD9CD6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532"/>
          <a:stretch>
            <a:fillRect/>
          </a:stretch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6F826D8-4A89-8F4E-EA3C-7814F3377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Структура можливостей бізнес-аналітики</a:t>
            </a:r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Вступ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071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D7B143E-89C2-4BDB-81B3-E7D2D4FF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447"/>
            <a:ext cx="12192000" cy="24346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8441BD-4A66-41C2-89EE-44495232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50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C6FB163-0065-4A27-AA7D-8B1DED533429}"/>
              </a:ext>
            </a:extLst>
          </p:cNvPr>
          <p:cNvSpPr/>
          <p:nvPr/>
        </p:nvSpPr>
        <p:spPr>
          <a:xfrm>
            <a:off x="1610882" y="3605241"/>
            <a:ext cx="1705583" cy="129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8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366713"/>
            <a:ext cx="10923588" cy="106809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00689A"/>
                </a:solidFill>
              </a:rPr>
              <a:t>Інформаційні листи (документація)</a:t>
            </a:r>
            <a:endParaRPr lang="nl-NL" dirty="0">
              <a:solidFill>
                <a:srgbClr val="00689A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51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7910DB-DEB7-43F2-B40B-E2B8A9C5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3" y="1397229"/>
            <a:ext cx="8182226" cy="547191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BBC4ECA-531E-4578-B946-20364EF70656}"/>
              </a:ext>
            </a:extLst>
          </p:cNvPr>
          <p:cNvSpPr/>
          <p:nvPr/>
        </p:nvSpPr>
        <p:spPr>
          <a:xfrm>
            <a:off x="6413321" y="2324414"/>
            <a:ext cx="1941539" cy="744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657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D95137-5D8D-4D8B-8C5E-B36E841E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447"/>
            <a:ext cx="12192000" cy="243466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52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C6FB163-0065-4A27-AA7D-8B1DED533429}"/>
              </a:ext>
            </a:extLst>
          </p:cNvPr>
          <p:cNvSpPr/>
          <p:nvPr/>
        </p:nvSpPr>
        <p:spPr>
          <a:xfrm>
            <a:off x="6553199" y="3597444"/>
            <a:ext cx="3460482" cy="1370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3444587-8505-4029-8E36-407D1333B112}"/>
              </a:ext>
            </a:extLst>
          </p:cNvPr>
          <p:cNvSpPr txBox="1">
            <a:spLocks/>
          </p:cNvSpPr>
          <p:nvPr/>
        </p:nvSpPr>
        <p:spPr>
          <a:xfrm>
            <a:off x="787400" y="12049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366713"/>
            <a:ext cx="10923588" cy="106809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689A"/>
                </a:solidFill>
              </a:rPr>
              <a:t>PDF </a:t>
            </a:r>
            <a:r>
              <a:rPr lang="uk-UA" dirty="0">
                <a:solidFill>
                  <a:srgbClr val="00689A"/>
                </a:solidFill>
              </a:rPr>
              <a:t>шаблон</a:t>
            </a:r>
            <a:endParaRPr lang="nl-NL" dirty="0">
              <a:solidFill>
                <a:srgbClr val="00689A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53</a:t>
            </a:fld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60" y="90929"/>
            <a:ext cx="4330578" cy="652409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50" y="1434807"/>
            <a:ext cx="7386925" cy="5596799"/>
          </a:xfrm>
          <a:prstGeom prst="rect">
            <a:avLst/>
          </a:prstGeom>
        </p:spPr>
      </p:pic>
      <p:cxnSp>
        <p:nvCxnSpPr>
          <p:cNvPr id="8" name="Rechte verbindingslijn met pijl 7"/>
          <p:cNvCxnSpPr/>
          <p:nvPr/>
        </p:nvCxnSpPr>
        <p:spPr>
          <a:xfrm flipV="1">
            <a:off x="1807714" y="3416119"/>
            <a:ext cx="2326105" cy="8489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35000" y="4241696"/>
            <a:ext cx="26375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Review accountant</a:t>
            </a:r>
          </a:p>
        </p:txBody>
      </p:sp>
      <p:sp>
        <p:nvSpPr>
          <p:cNvPr id="11" name="Rechthoek 10"/>
          <p:cNvSpPr/>
          <p:nvPr/>
        </p:nvSpPr>
        <p:spPr>
          <a:xfrm>
            <a:off x="4317514" y="2896847"/>
            <a:ext cx="2642572" cy="16647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433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8C5372-492B-4925-A942-215B56F1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447"/>
            <a:ext cx="12192000" cy="243466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1611" y="6060375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54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C6FB163-0065-4A27-AA7D-8B1DED533429}"/>
              </a:ext>
            </a:extLst>
          </p:cNvPr>
          <p:cNvSpPr/>
          <p:nvPr/>
        </p:nvSpPr>
        <p:spPr>
          <a:xfrm>
            <a:off x="10154653" y="3653367"/>
            <a:ext cx="1741788" cy="129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D5746A3-0BFF-402F-A2B2-277E29A21709}"/>
              </a:ext>
            </a:extLst>
          </p:cNvPr>
          <p:cNvSpPr txBox="1">
            <a:spLocks/>
          </p:cNvSpPr>
          <p:nvPr/>
        </p:nvSpPr>
        <p:spPr>
          <a:xfrm>
            <a:off x="787400" y="12049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solidFill>
                  <a:srgbClr val="00689A"/>
                </a:solidFill>
              </a:rPr>
            </a:br>
            <a:br>
              <a:rPr lang="nl-NL" dirty="0">
                <a:solidFill>
                  <a:srgbClr val="00689A"/>
                </a:solidFill>
              </a:rPr>
            </a:br>
            <a:br>
              <a:rPr lang="nl-NL" dirty="0">
                <a:solidFill>
                  <a:srgbClr val="00689A"/>
                </a:solidFill>
              </a:rPr>
            </a:br>
            <a:br>
              <a:rPr lang="nl-NL" dirty="0">
                <a:solidFill>
                  <a:srgbClr val="00689A"/>
                </a:solidFill>
              </a:rPr>
            </a:br>
            <a:br>
              <a:rPr lang="nl-NL" dirty="0">
                <a:solidFill>
                  <a:srgbClr val="00689A"/>
                </a:solidFill>
              </a:rPr>
            </a:br>
            <a:br>
              <a:rPr lang="nl-NL" dirty="0">
                <a:solidFill>
                  <a:srgbClr val="00689A"/>
                </a:solidFill>
              </a:rPr>
            </a:br>
            <a:r>
              <a:rPr lang="nl-NL" dirty="0" err="1">
                <a:solidFill>
                  <a:srgbClr val="00689A"/>
                </a:solidFill>
              </a:rPr>
              <a:t>Cookbook</a:t>
            </a:r>
            <a:br>
              <a:rPr lang="nl-NL" dirty="0">
                <a:solidFill>
                  <a:srgbClr val="00689A"/>
                </a:solidFill>
              </a:rPr>
            </a:br>
            <a:r>
              <a:rPr lang="nl-NL" dirty="0">
                <a:solidFill>
                  <a:srgbClr val="00689A"/>
                </a:solidFill>
              </a:rPr>
              <a:t>(</a:t>
            </a:r>
            <a:r>
              <a:rPr lang="uk-UA" dirty="0"/>
              <a:t>"кулінарна </a:t>
            </a:r>
            <a:br>
              <a:rPr lang="nl-NL" dirty="0"/>
            </a:br>
            <a:r>
              <a:rPr lang="uk-UA" dirty="0"/>
              <a:t>книга”</a:t>
            </a:r>
            <a:r>
              <a:rPr lang="nl-NL" dirty="0"/>
              <a:t>)</a:t>
            </a:r>
            <a:endParaRPr lang="nl-NL" dirty="0">
              <a:solidFill>
                <a:srgbClr val="00689A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1651" y="2225757"/>
            <a:ext cx="6924675" cy="6762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r="15962"/>
          <a:stretch/>
        </p:blipFill>
        <p:spPr>
          <a:xfrm>
            <a:off x="3531451" y="679805"/>
            <a:ext cx="6946977" cy="7159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r="13369"/>
          <a:stretch/>
        </p:blipFill>
        <p:spPr>
          <a:xfrm>
            <a:off x="3531451" y="1509457"/>
            <a:ext cx="7134364" cy="64815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651" y="3705396"/>
            <a:ext cx="6924675" cy="6953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0702" y="4462048"/>
            <a:ext cx="6934200" cy="6381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0702" y="5908960"/>
            <a:ext cx="6886575" cy="6096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0702" y="5152752"/>
            <a:ext cx="6858000" cy="65722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802" y="3001015"/>
            <a:ext cx="6810375" cy="6572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8EF46EA-A209-4A5E-9512-C1CCEA444706}"/>
              </a:ext>
            </a:extLst>
          </p:cNvPr>
          <p:cNvSpPr txBox="1"/>
          <p:nvPr/>
        </p:nvSpPr>
        <p:spPr>
          <a:xfrm>
            <a:off x="3628724" y="943276"/>
            <a:ext cx="62852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/>
              <a:t>Чи були досягнуті конкретні домовленості щодо надання даних</a:t>
            </a:r>
            <a:r>
              <a:rPr lang="en-US" sz="1200" dirty="0"/>
              <a:t>?</a:t>
            </a:r>
            <a:endParaRPr lang="nl-NL" sz="12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7DE60FD-5F00-4737-AA33-00B2CAC7C2A2}"/>
              </a:ext>
            </a:extLst>
          </p:cNvPr>
          <p:cNvSpPr txBox="1"/>
          <p:nvPr/>
        </p:nvSpPr>
        <p:spPr>
          <a:xfrm>
            <a:off x="3628724" y="1658695"/>
            <a:ext cx="61794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міг клієнт надати інформацію в цей час</a:t>
            </a:r>
            <a:r>
              <a:rPr lang="nl-NL" sz="1200" dirty="0"/>
              <a:t>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89A82B7-D8B8-49F0-85DB-BBB16A14B8E8}"/>
              </a:ext>
            </a:extLst>
          </p:cNvPr>
          <p:cNvSpPr txBox="1"/>
          <p:nvPr/>
        </p:nvSpPr>
        <p:spPr>
          <a:xfrm>
            <a:off x="3669631" y="2412814"/>
            <a:ext cx="60976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визначені ролі та обов'язки щодо запитів на дані</a:t>
            </a:r>
            <a:r>
              <a:rPr lang="nl-NL" sz="1200" dirty="0"/>
              <a:t>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14A5AEB-2FBF-431C-95D5-3A05FC17CB15}"/>
              </a:ext>
            </a:extLst>
          </p:cNvPr>
          <p:cNvSpPr txBox="1"/>
          <p:nvPr/>
        </p:nvSpPr>
        <p:spPr>
          <a:xfrm>
            <a:off x="3630833" y="3188466"/>
            <a:ext cx="60976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оброблялися конфіденційні дані відповідно до </a:t>
            </a:r>
            <a:r>
              <a:rPr lang="uk-UA" sz="1200" dirty="0">
                <a:solidFill>
                  <a:srgbClr val="3587AF"/>
                </a:solidFill>
              </a:rPr>
              <a:t>норм</a:t>
            </a:r>
            <a:r>
              <a:rPr lang="nl-NL" sz="1200" dirty="0"/>
              <a:t>?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A645206-4AAA-44B5-8439-1D60EE6E12CA}"/>
              </a:ext>
            </a:extLst>
          </p:cNvPr>
          <p:cNvSpPr txBox="1"/>
          <p:nvPr/>
        </p:nvSpPr>
        <p:spPr>
          <a:xfrm>
            <a:off x="3650381" y="3921965"/>
            <a:ext cx="60976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були порожні клітинки визначені як </a:t>
            </a:r>
            <a:r>
              <a:rPr lang="nl-NL" sz="1200" dirty="0"/>
              <a:t>NA?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964C720-CB5A-48C7-9E0B-737CEE207273}"/>
              </a:ext>
            </a:extLst>
          </p:cNvPr>
          <p:cNvSpPr txBox="1"/>
          <p:nvPr/>
        </p:nvSpPr>
        <p:spPr>
          <a:xfrm>
            <a:off x="3630833" y="4623898"/>
            <a:ext cx="60976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знає головний бухгалтер про оновлення, що стосуються розвитку?</a:t>
            </a:r>
            <a:endParaRPr lang="nl-NL" sz="12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403A56A-A282-4957-BBF2-A02AB0774790}"/>
              </a:ext>
            </a:extLst>
          </p:cNvPr>
          <p:cNvSpPr txBox="1"/>
          <p:nvPr/>
        </p:nvSpPr>
        <p:spPr>
          <a:xfrm>
            <a:off x="3630833" y="5247969"/>
            <a:ext cx="60976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Обговоріть з командою: чи є результати корисними? Якщо ні, то що слід змінити в аналізі?</a:t>
            </a:r>
            <a:endParaRPr lang="nl-NL" sz="1200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DEE1148-A709-453A-BCFE-1EB930F8B8A4}"/>
              </a:ext>
            </a:extLst>
          </p:cNvPr>
          <p:cNvSpPr txBox="1"/>
          <p:nvPr/>
        </p:nvSpPr>
        <p:spPr>
          <a:xfrm>
            <a:off x="3621208" y="6056551"/>
            <a:ext cx="60976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Чи були виконані </a:t>
            </a:r>
            <a:r>
              <a:rPr lang="uk-UA" sz="1200" dirty="0">
                <a:solidFill>
                  <a:schemeClr val="bg2">
                    <a:lumMod val="75000"/>
                  </a:schemeClr>
                </a:solidFill>
              </a:rPr>
              <a:t>експертні перевірки</a:t>
            </a:r>
            <a:r>
              <a:rPr lang="nl-NL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6193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362BA4-D60A-4E38-BAE3-5D7595F1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447"/>
            <a:ext cx="12192000" cy="243466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FB480-88E4-4CC9-985C-E11B824897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5FE50-32F3-42F1-9D75-9AA1E922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420D-7E6F-4A39-8E34-79CEFBD67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56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C6FB163-0065-4A27-AA7D-8B1DED533429}"/>
              </a:ext>
            </a:extLst>
          </p:cNvPr>
          <p:cNvSpPr/>
          <p:nvPr/>
        </p:nvSpPr>
        <p:spPr>
          <a:xfrm>
            <a:off x="3663526" y="3625659"/>
            <a:ext cx="2567733" cy="129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F94C25-1D95-4006-90F2-1B4A06AC1421}"/>
              </a:ext>
            </a:extLst>
          </p:cNvPr>
          <p:cNvSpPr txBox="1">
            <a:spLocks/>
          </p:cNvSpPr>
          <p:nvPr/>
        </p:nvSpPr>
        <p:spPr>
          <a:xfrm>
            <a:off x="787400" y="12049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00689A"/>
                </a:solidFill>
              </a:rPr>
              <a:t>Огляд засобів контролю</a:t>
            </a:r>
            <a:endParaRPr lang="nl-NL" dirty="0">
              <a:solidFill>
                <a:srgbClr val="006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74ACB-FB9F-44E8-AD32-845EFB5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75857"/>
            <a:ext cx="10923588" cy="780283"/>
          </a:xfrm>
        </p:spPr>
        <p:txBody>
          <a:bodyPr/>
          <a:lstStyle/>
          <a:p>
            <a:r>
              <a:rPr lang="nl-NL" dirty="0" err="1">
                <a:solidFill>
                  <a:srgbClr val="00689A"/>
                </a:solidFill>
              </a:rPr>
              <a:t>Gitlab</a:t>
            </a:r>
            <a:r>
              <a:rPr lang="nl-NL" dirty="0">
                <a:solidFill>
                  <a:srgbClr val="00689A"/>
                </a:solidFill>
              </a:rPr>
              <a:t> / </a:t>
            </a:r>
            <a:r>
              <a:rPr lang="uk-UA" dirty="0">
                <a:solidFill>
                  <a:srgbClr val="00689A"/>
                </a:solidFill>
              </a:rPr>
              <a:t>Експертна перевірка</a:t>
            </a:r>
            <a:endParaRPr lang="nl-NL" dirty="0">
              <a:solidFill>
                <a:srgbClr val="00689A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55F69-9D78-4865-AC1A-753CD29B25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4B74D-F0DB-48BC-9C48-595A9A9134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D3CD92-8D21-4D8C-A3D2-76DC25177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57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081BA33-D82C-4AD6-92CA-E00C0D835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7"/>
          <a:stretch/>
        </p:blipFill>
        <p:spPr>
          <a:xfrm>
            <a:off x="673100" y="3663370"/>
            <a:ext cx="7029450" cy="981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D1458D5-8F76-4E62-9951-8E6AD6E9A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2287129"/>
            <a:ext cx="7048500" cy="1181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3B7B58-CDCF-4B74-9FA7-B8F539AE3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" y="4839401"/>
            <a:ext cx="7029450" cy="102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474190F-061E-4E6B-BC1B-51E6D4F4A018}"/>
              </a:ext>
            </a:extLst>
          </p:cNvPr>
          <p:cNvSpPr txBox="1"/>
          <p:nvPr/>
        </p:nvSpPr>
        <p:spPr>
          <a:xfrm>
            <a:off x="7922327" y="521268"/>
            <a:ext cx="4010944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b="1" u="sng" dirty="0"/>
          </a:p>
          <a:p>
            <a:endParaRPr lang="en-US" sz="900" b="1" u="sng" dirty="0"/>
          </a:p>
          <a:p>
            <a:r>
              <a:rPr lang="uk-UA" sz="1400" b="1" u="sng" dirty="0"/>
              <a:t>Експертна оцінка (перевірка на прикладах)</a:t>
            </a:r>
          </a:p>
          <a:p>
            <a:r>
              <a:rPr lang="uk-UA" sz="1400" b="1" dirty="0"/>
              <a:t>Чи трансформація та очищення даних виконується правильно та відтворювано?</a:t>
            </a:r>
          </a:p>
          <a:p>
            <a:endParaRPr lang="uk-UA" sz="1400" b="1" dirty="0"/>
          </a:p>
          <a:p>
            <a:r>
              <a:rPr lang="uk-UA" sz="1400" b="1" dirty="0"/>
              <a:t>Перевірено правильність і повноту даних.</a:t>
            </a:r>
          </a:p>
          <a:p>
            <a:endParaRPr lang="uk-UA" sz="1400" b="1" dirty="0"/>
          </a:p>
          <a:p>
            <a:r>
              <a:rPr lang="uk-UA" sz="1400" b="1" dirty="0"/>
              <a:t>Перевірено, чи правильно завантажуються дані кодом.</a:t>
            </a:r>
          </a:p>
          <a:p>
            <a:endParaRPr lang="uk-UA" sz="1400" b="1" dirty="0"/>
          </a:p>
          <a:p>
            <a:r>
              <a:rPr lang="uk-UA" sz="1400" b="1" dirty="0"/>
              <a:t>Залежності (версії інструментарію та бібліотек) були відображені на карті.</a:t>
            </a:r>
          </a:p>
          <a:p>
            <a:endParaRPr lang="uk-UA" sz="1400" b="1" dirty="0"/>
          </a:p>
          <a:p>
            <a:r>
              <a:rPr lang="uk-UA" sz="1400" b="1" dirty="0"/>
              <a:t>Документація доступна та переглянута.</a:t>
            </a:r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034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74ACB-FB9F-44E8-AD32-845EFB5D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3587AF"/>
                </a:solidFill>
              </a:rPr>
              <a:t>Gitlab</a:t>
            </a:r>
            <a:r>
              <a:rPr lang="nl-NL" dirty="0">
                <a:solidFill>
                  <a:srgbClr val="3587AF"/>
                </a:solidFill>
              </a:rPr>
              <a:t> / </a:t>
            </a:r>
            <a:r>
              <a:rPr lang="uk-UA" dirty="0">
                <a:solidFill>
                  <a:srgbClr val="3587AF"/>
                </a:solidFill>
              </a:rPr>
              <a:t>Контроль версій</a:t>
            </a:r>
            <a:endParaRPr lang="nl-NL" dirty="0">
              <a:solidFill>
                <a:srgbClr val="3587A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9132C2-D20D-4C62-A9BB-589BCC1E44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55F69-9D78-4865-AC1A-753CD29B25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4B74D-F0DB-48BC-9C48-595A9A9134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D3CD92-8D21-4D8C-A3D2-76DC25177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58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8EB1CDF-42D8-4073-A412-C5C8F62D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9" y="1931107"/>
            <a:ext cx="10005947" cy="47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12074-EC98-4620-BA8A-4931F3FF9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00" y="3699560"/>
            <a:ext cx="5004000" cy="1752300"/>
          </a:xfrm>
        </p:spPr>
        <p:txBody>
          <a:bodyPr anchor="b">
            <a:normAutofit/>
          </a:bodyPr>
          <a:lstStyle/>
          <a:p>
            <a:r>
              <a:rPr lang="uk-UA" dirty="0"/>
              <a:t>Інструменти для обробки даних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5" b="93082" l="2498" r="97002">
                        <a14:foregroundMark x1="6744" y1="36164" x2="6245" y2="38365"/>
                        <a14:foregroundMark x1="6411" y1="38365" x2="6245" y2="66981"/>
                        <a14:foregroundMark x1="6328" y1="67296" x2="16403" y2="67925"/>
                        <a14:foregroundMark x1="16403" y1="67925" x2="16736" y2="56289"/>
                        <a14:foregroundMark x1="16570" y1="55660" x2="21066" y2="55660"/>
                        <a14:foregroundMark x1="21066" y1="55660" x2="21066" y2="71698"/>
                        <a14:foregroundMark x1="20983" y1="72642" x2="18651" y2="72642"/>
                        <a14:foregroundMark x1="18568" y1="73270" x2="18734" y2="78302"/>
                        <a14:foregroundMark x1="18818" y1="78302" x2="25146" y2="79245"/>
                        <a14:foregroundMark x1="25312" y1="79245" x2="26228" y2="72956"/>
                        <a14:foregroundMark x1="26062" y1="73270" x2="30308" y2="73899"/>
                        <a14:foregroundMark x1="30558" y1="73899" x2="30724" y2="53145"/>
                        <a14:foregroundMark x1="30808" y1="54717" x2="38052" y2="53774"/>
                        <a14:foregroundMark x1="38301" y1="53774" x2="38301" y2="16038"/>
                        <a14:foregroundMark x1="38301" y1="16352" x2="26311" y2="15409"/>
                        <a14:foregroundMark x1="26395" y1="16038" x2="26145" y2="54088"/>
                        <a14:foregroundMark x1="26311" y1="54403" x2="30724" y2="54717"/>
                        <a14:foregroundMark x1="15487" y1="29874" x2="15237" y2="54088"/>
                        <a14:foregroundMark x1="58451" y1="38050" x2="58451" y2="76730"/>
                        <a14:foregroundMark x1="58618" y1="76415" x2="73439" y2="76730"/>
                        <a14:foregroundMark x1="73605" y1="75786" x2="73689" y2="44969"/>
                        <a14:foregroundMark x1="73938" y1="45912" x2="78185" y2="45912"/>
                        <a14:foregroundMark x1="78102" y1="46541" x2="78268" y2="60692"/>
                        <a14:foregroundMark x1="78268" y1="60063" x2="84097" y2="60377"/>
                        <a14:foregroundMark x1="83597" y1="60692" x2="83430" y2="73270"/>
                        <a14:foregroundMark x1="83597" y1="74214" x2="92756" y2="74214"/>
                        <a14:foregroundMark x1="93006" y1="74214" x2="93256" y2="43396"/>
                        <a14:foregroundMark x1="93256" y1="43082" x2="84180" y2="41195"/>
                        <a14:foregroundMark x1="84097" y1="41195" x2="83680" y2="37736"/>
                        <a14:foregroundMark x1="83764" y1="38679" x2="79600" y2="38679"/>
                        <a14:foregroundMark x1="78934" y1="36792" x2="79184" y2="21698"/>
                        <a14:foregroundMark x1="78601" y1="21069" x2="69525" y2="20126"/>
                        <a14:foregroundMark x1="69525" y1="21384" x2="69442" y2="44969"/>
                        <a14:foregroundMark x1="69525" y1="44969" x2="73605" y2="45912"/>
                        <a14:foregroundMark x1="72939" y1="40566" x2="78351" y2="37736"/>
                        <a14:foregroundMark x1="69276" y1="36478" x2="58784" y2="36792"/>
                        <a14:backgroundMark x1="23147" y1="30818" x2="23147" y2="43711"/>
                        <a14:backgroundMark x1="80183" y1="36792" x2="82348" y2="28302"/>
                        <a14:backgroundMark x1="83597" y1="37107" x2="84180" y2="37107"/>
                        <a14:backgroundMark x1="84013" y1="37736" x2="84430" y2="39623"/>
                        <a14:backgroundMark x1="84263" y1="39937" x2="84513" y2="3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0" y="1535502"/>
            <a:ext cx="10558024" cy="27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C862-2904-3246-B374-D874B4D71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3587AF"/>
                </a:solidFill>
              </a:rPr>
              <a:t>Структура можливостей бізнес-аналітики</a:t>
            </a:r>
            <a:br>
              <a:rPr lang="nl-NL" dirty="0">
                <a:solidFill>
                  <a:srgbClr val="3587AF"/>
                </a:solidFill>
              </a:rPr>
            </a:br>
            <a:r>
              <a:rPr lang="nl-NL" sz="2700" dirty="0">
                <a:solidFill>
                  <a:srgbClr val="3587AF"/>
                </a:solidFill>
              </a:rPr>
              <a:t>(Cohen et al. 2015)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5E762-6A76-8F76-073F-4BD079CD3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Мета</a:t>
            </a:r>
            <a:br>
              <a:rPr lang="nl-NL" b="1" dirty="0"/>
            </a:br>
            <a:r>
              <a:rPr lang="uk-UA" dirty="0"/>
              <a:t>Визначити ключові сильні та слабкі сторони та визначити пріоритети для подальшого вдосконалення</a:t>
            </a:r>
            <a:endParaRPr lang="nl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362E0-8EB5-849A-90D0-168F6D04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5F0B4-1ECB-CA90-1260-7E90D048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E3823-499D-D542-B965-312BE1C4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9224D-F335-4D9E-9A1E-294BF6A672D2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0586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/>
          <a:lstStyle/>
          <a:p>
            <a:r>
              <a:rPr lang="uk-UA" dirty="0"/>
              <a:t>Типи інструментів</a:t>
            </a:r>
            <a:endParaRPr lang="nl-NL" dirty="0"/>
          </a:p>
        </p:txBody>
      </p:sp>
      <p:pic>
        <p:nvPicPr>
          <p:cNvPr id="3" name="Picture 2" descr="A group of tools on a white background&#10;&#10;AI-generated content may be incorrect.">
            <a:extLst>
              <a:ext uri="{FF2B5EF4-FFF2-40B4-BE49-F238E27FC236}">
                <a16:creationId xmlns:a16="http://schemas.microsoft.com/office/drawing/2014/main" id="{6268F22A-C11B-349F-3E73-072DE0EF9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1781607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3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537E6-DF3C-4FCC-A0C3-F896B485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A77A4"/>
                </a:solidFill>
              </a:rPr>
              <a:t>Огляд</a:t>
            </a:r>
            <a:endParaRPr lang="nl-NL" dirty="0">
              <a:solidFill>
                <a:srgbClr val="1A77A4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8AB215-8461-40C6-BC83-3384A2EC16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456413"/>
            <a:ext cx="5003800" cy="375083"/>
          </a:xfrm>
          <a:noFill/>
          <a:ln w="28575"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tooling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types of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3CA398-5495-4C08-BBD3-8235F35CE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747590"/>
            <a:ext cx="2155059" cy="895118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04D45A-9187-4C26-ACE0-2319842F96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4543" y="4642708"/>
            <a:ext cx="2301696" cy="916511"/>
          </a:xfrm>
          <a:prstGeom prst="rect">
            <a:avLst/>
          </a:prstGeom>
        </p:spPr>
      </p:pic>
      <p:pic>
        <p:nvPicPr>
          <p:cNvPr id="8" name="Afbeelding 7" descr="RStudio-Ball.png">
            <a:extLst>
              <a:ext uri="{FF2B5EF4-FFF2-40B4-BE49-F238E27FC236}">
                <a16:creationId xmlns:a16="http://schemas.microsoft.com/office/drawing/2014/main" id="{A5024AEB-B025-40F0-98BD-654BB7D594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3810" y="1176997"/>
            <a:ext cx="930408" cy="9304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BBA267-6C3F-4690-B063-F987B4066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350" y="1803490"/>
            <a:ext cx="2111121" cy="1518143"/>
          </a:xfrm>
          <a:prstGeom prst="rect">
            <a:avLst/>
          </a:prstGeom>
        </p:spPr>
      </p:pic>
      <p:pic>
        <p:nvPicPr>
          <p:cNvPr id="5122" name="Picture 2" descr="Python Logo, symbol, meaning, history, PNG, brand">
            <a:extLst>
              <a:ext uri="{FF2B5EF4-FFF2-40B4-BE49-F238E27FC236}">
                <a16:creationId xmlns:a16="http://schemas.microsoft.com/office/drawing/2014/main" id="{84288160-A5D9-4323-8597-7E35C587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37" y="1685740"/>
            <a:ext cx="2456040" cy="13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bleau Logo, symbol, meaning, history, PNG, brand">
            <a:extLst>
              <a:ext uri="{FF2B5EF4-FFF2-40B4-BE49-F238E27FC236}">
                <a16:creationId xmlns:a16="http://schemas.microsoft.com/office/drawing/2014/main" id="{8B02CC55-B526-465D-9799-DAEC8EF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17" y="4873828"/>
            <a:ext cx="237744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1074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537E6-DF3C-4FCC-A0C3-F896B485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A77A4"/>
                </a:solidFill>
              </a:rPr>
              <a:t>Огляд</a:t>
            </a:r>
            <a:endParaRPr lang="nl-NL" dirty="0">
              <a:solidFill>
                <a:srgbClr val="1A77A4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8AB215-8461-40C6-BC83-3384A2EC16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456413"/>
            <a:ext cx="5003800" cy="375083"/>
          </a:xfrm>
          <a:noFill/>
          <a:ln w="28575"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tooling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types of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3CA398-5495-4C08-BBD3-8235F35CE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747590"/>
            <a:ext cx="2155059" cy="895118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04D45A-9187-4C26-ACE0-2319842F9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4543" y="4642708"/>
            <a:ext cx="2301696" cy="916511"/>
          </a:xfrm>
          <a:prstGeom prst="rect">
            <a:avLst/>
          </a:prstGeom>
        </p:spPr>
      </p:pic>
      <p:pic>
        <p:nvPicPr>
          <p:cNvPr id="8" name="Afbeelding 7" descr="RStudio-Ball.png">
            <a:extLst>
              <a:ext uri="{FF2B5EF4-FFF2-40B4-BE49-F238E27FC236}">
                <a16:creationId xmlns:a16="http://schemas.microsoft.com/office/drawing/2014/main" id="{A5024AEB-B025-40F0-98BD-654BB7D59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3810" y="1176997"/>
            <a:ext cx="930408" cy="9304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BBA267-6C3F-4690-B063-F987B40661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6350" y="1803490"/>
            <a:ext cx="2111121" cy="1518143"/>
          </a:xfrm>
          <a:prstGeom prst="rect">
            <a:avLst/>
          </a:prstGeom>
        </p:spPr>
      </p:pic>
      <p:pic>
        <p:nvPicPr>
          <p:cNvPr id="5122" name="Picture 2" descr="Python Logo, symbol, meaning, history, PNG, brand">
            <a:extLst>
              <a:ext uri="{FF2B5EF4-FFF2-40B4-BE49-F238E27FC236}">
                <a16:creationId xmlns:a16="http://schemas.microsoft.com/office/drawing/2014/main" id="{84288160-A5D9-4323-8597-7E35C587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37" y="1685740"/>
            <a:ext cx="2456040" cy="13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bleau Logo, symbol, meaning, history, PNG, brand">
            <a:extLst>
              <a:ext uri="{FF2B5EF4-FFF2-40B4-BE49-F238E27FC236}">
                <a16:creationId xmlns:a16="http://schemas.microsoft.com/office/drawing/2014/main" id="{8B02CC55-B526-465D-9799-DAEC8EF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17" y="4873828"/>
            <a:ext cx="237744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ECA29A8-717B-459A-B5DB-F3B8D24AE05B}"/>
              </a:ext>
            </a:extLst>
          </p:cNvPr>
          <p:cNvSpPr txBox="1"/>
          <p:nvPr/>
        </p:nvSpPr>
        <p:spPr>
          <a:xfrm>
            <a:off x="6004572" y="1600450"/>
            <a:ext cx="2796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ETL / ERP-data</a:t>
            </a:r>
          </a:p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Великі бази даних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638B4BB-6E09-435E-8FAD-0301C26BC7E1}"/>
              </a:ext>
            </a:extLst>
          </p:cNvPr>
          <p:cNvSpPr txBox="1"/>
          <p:nvPr/>
        </p:nvSpPr>
        <p:spPr>
          <a:xfrm>
            <a:off x="9504218" y="192227"/>
            <a:ext cx="308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Статистика</a:t>
            </a:r>
          </a:p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Неструктуровані дані Відкрите джерело</a:t>
            </a:r>
          </a:p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Гнучкість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68DAB72-0ACB-4463-A9DA-A857FFA90C3B}"/>
              </a:ext>
            </a:extLst>
          </p:cNvPr>
          <p:cNvSpPr txBox="1"/>
          <p:nvPr/>
        </p:nvSpPr>
        <p:spPr>
          <a:xfrm>
            <a:off x="8072888" y="4181043"/>
            <a:ext cx="239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Візуалізація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F37135C-5289-4A1A-B36C-4C96F98F55A2}"/>
              </a:ext>
            </a:extLst>
          </p:cNvPr>
          <p:cNvSpPr txBox="1"/>
          <p:nvPr/>
        </p:nvSpPr>
        <p:spPr>
          <a:xfrm>
            <a:off x="1577675" y="2767614"/>
            <a:ext cx="2541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Спільне використання Співпраця</a:t>
            </a:r>
          </a:p>
          <a:p>
            <a:pPr lvl="0">
              <a:defRPr/>
            </a:pPr>
            <a:r>
              <a:rPr lang="uk-UA" sz="2000" dirty="0">
                <a:solidFill>
                  <a:srgbClr val="FF0000"/>
                </a:solidFill>
              </a:rPr>
              <a:t>Швидке дослідження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78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787" y="286197"/>
            <a:ext cx="6592400" cy="860400"/>
          </a:xfrm>
        </p:spPr>
        <p:txBody>
          <a:bodyPr/>
          <a:lstStyle/>
          <a:p>
            <a:r>
              <a:rPr lang="nl-NL" dirty="0"/>
              <a:t>SQL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8C9DF7-4E32-4F01-869D-E6D208F5A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04" y="1096905"/>
            <a:ext cx="8863156" cy="5281670"/>
          </a:xfrm>
          <a:prstGeom prst="rect">
            <a:avLst/>
          </a:prstGeom>
        </p:spPr>
      </p:pic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9FC7863-5C80-4142-A4C5-708E5105F50D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39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787" y="286197"/>
            <a:ext cx="6592400" cy="860400"/>
          </a:xfrm>
        </p:spPr>
        <p:txBody>
          <a:bodyPr/>
          <a:lstStyle/>
          <a:p>
            <a:r>
              <a:rPr lang="nl-NL" dirty="0"/>
              <a:t>SQL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8C9DF7-4E32-4F01-869D-E6D208F5A1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2204" y="1096905"/>
            <a:ext cx="8863156" cy="528167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0A699D6-E568-4538-B592-D3E1C23B814F}"/>
              </a:ext>
            </a:extLst>
          </p:cNvPr>
          <p:cNvSpPr/>
          <p:nvPr/>
        </p:nvSpPr>
        <p:spPr>
          <a:xfrm>
            <a:off x="2272204" y="1674496"/>
            <a:ext cx="2696036" cy="4704079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5A7C2E9-91E6-4B4E-A4B6-6BD70EF72356}"/>
              </a:ext>
            </a:extLst>
          </p:cNvPr>
          <p:cNvSpPr/>
          <p:nvPr/>
        </p:nvSpPr>
        <p:spPr>
          <a:xfrm>
            <a:off x="5090160" y="4399279"/>
            <a:ext cx="6045200" cy="1979295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9DEA095-162C-467E-AC37-047D39DE67E5}"/>
              </a:ext>
            </a:extLst>
          </p:cNvPr>
          <p:cNvSpPr/>
          <p:nvPr/>
        </p:nvSpPr>
        <p:spPr>
          <a:xfrm>
            <a:off x="5090160" y="1674496"/>
            <a:ext cx="6045200" cy="2592704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A0A1098-B951-4BA4-807D-C2FD9C29115B}"/>
              </a:ext>
            </a:extLst>
          </p:cNvPr>
          <p:cNvSpPr txBox="1"/>
          <p:nvPr/>
        </p:nvSpPr>
        <p:spPr>
          <a:xfrm>
            <a:off x="2088541" y="1810345"/>
            <a:ext cx="2849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Збережені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обʼєкти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Таблиці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Обзори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Збережені процедури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Дозволи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9492973-486E-44DC-B65A-3F73C55DD72D}"/>
              </a:ext>
            </a:extLst>
          </p:cNvPr>
          <p:cNvSpPr txBox="1"/>
          <p:nvPr/>
        </p:nvSpPr>
        <p:spPr>
          <a:xfrm>
            <a:off x="7264401" y="1857502"/>
            <a:ext cx="377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SQL Script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(=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запит або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збережені процедури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7E5735-9349-4908-B1A5-3D863C0AE3C0}"/>
              </a:ext>
            </a:extLst>
          </p:cNvPr>
          <p:cNvSpPr txBox="1"/>
          <p:nvPr/>
        </p:nvSpPr>
        <p:spPr>
          <a:xfrm>
            <a:off x="7408777" y="4480265"/>
            <a:ext cx="372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Результат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(=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огляд або таблиця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ECA7AF77-93E3-42B9-9914-E08E019BEEA8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38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educba.com/academy/wp-content/uploads/2019/07/excel-spreasheet-example-3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2446105"/>
            <a:ext cx="7229687" cy="32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69FB24E-2EF8-4BDD-823C-ABA465769574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Excel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D6E1C7F-1BCC-4859-BCD7-EDED21EDBF5F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86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educba.com/academy/wp-content/uploads/2019/07/excel-spreasheet-example-3-2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2446105"/>
            <a:ext cx="7229687" cy="32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69FB24E-2EF8-4BDD-823C-ABA465769574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Excel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4A26531-CA2D-4A69-AD03-25E843D1D488}"/>
              </a:ext>
            </a:extLst>
          </p:cNvPr>
          <p:cNvSpPr txBox="1"/>
          <p:nvPr/>
        </p:nvSpPr>
        <p:spPr>
          <a:xfrm>
            <a:off x="5659120" y="1409753"/>
            <a:ext cx="548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Об'єкти, скрипт і результат не розділені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uk-UA" b="1" dirty="0">
                <a:solidFill>
                  <a:srgbClr val="FF0000"/>
                </a:solidFill>
              </a:rPr>
              <a:t>акцент на результат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18A14849-EE8D-4809-980A-48E1B3D9AFE4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2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701E204-4A0D-4138-9E08-5C3B8372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7" y="972820"/>
            <a:ext cx="9469120" cy="53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B5D53A2C-211B-4EC5-8DAE-231D3A8E3B06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91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701E204-4A0D-4138-9E08-5C3B8372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7" y="972820"/>
            <a:ext cx="9469120" cy="53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08909FF-A5D6-46F7-AC03-2FDD7B6F29F4}"/>
              </a:ext>
            </a:extLst>
          </p:cNvPr>
          <p:cNvSpPr/>
          <p:nvPr/>
        </p:nvSpPr>
        <p:spPr>
          <a:xfrm>
            <a:off x="7545243" y="1420497"/>
            <a:ext cx="3373793" cy="2430143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5AFA101-FC6F-495C-97C4-971C884B3E5A}"/>
              </a:ext>
            </a:extLst>
          </p:cNvPr>
          <p:cNvSpPr/>
          <p:nvPr/>
        </p:nvSpPr>
        <p:spPr>
          <a:xfrm>
            <a:off x="1505460" y="3942081"/>
            <a:ext cx="5923637" cy="2235200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B71BD9-001A-4358-BBAA-B6551E748428}"/>
              </a:ext>
            </a:extLst>
          </p:cNvPr>
          <p:cNvSpPr txBox="1"/>
          <p:nvPr/>
        </p:nvSpPr>
        <p:spPr>
          <a:xfrm>
            <a:off x="8008857" y="1525865"/>
            <a:ext cx="2849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Збережені об'єкти для поточного проекту</a:t>
            </a:r>
          </a:p>
          <a:p>
            <a:pPr lvl="0" algn="r">
              <a:defRPr/>
            </a:pPr>
            <a:r>
              <a:rPr lang="uk-UA" dirty="0">
                <a:solidFill>
                  <a:srgbClr val="FF0000"/>
                </a:solidFill>
              </a:rPr>
              <a:t>(фрейми даних, матриці, списки, число, рядок)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CF6F780-954E-4FC8-9323-0AD4926650D9}"/>
              </a:ext>
            </a:extLst>
          </p:cNvPr>
          <p:cNvSpPr txBox="1"/>
          <p:nvPr/>
        </p:nvSpPr>
        <p:spPr>
          <a:xfrm>
            <a:off x="1566420" y="4054898"/>
            <a:ext cx="372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Результати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BABCCC5-A16B-48BE-BE12-425B57BB5772}"/>
              </a:ext>
            </a:extLst>
          </p:cNvPr>
          <p:cNvSpPr/>
          <p:nvPr/>
        </p:nvSpPr>
        <p:spPr>
          <a:xfrm>
            <a:off x="7549987" y="3942081"/>
            <a:ext cx="3373793" cy="2235200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8BBC418-73D2-4C27-82B6-3B3AC6DCBBFC}"/>
              </a:ext>
            </a:extLst>
          </p:cNvPr>
          <p:cNvSpPr txBox="1"/>
          <p:nvPr/>
        </p:nvSpPr>
        <p:spPr>
          <a:xfrm>
            <a:off x="8008857" y="4034578"/>
            <a:ext cx="284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Графічний вивід</a:t>
            </a:r>
          </a:p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Пакети</a:t>
            </a:r>
          </a:p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Файли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4BA649B-C219-4B00-9D26-20CB409E5C67}"/>
              </a:ext>
            </a:extLst>
          </p:cNvPr>
          <p:cNvSpPr/>
          <p:nvPr/>
        </p:nvSpPr>
        <p:spPr>
          <a:xfrm>
            <a:off x="1505460" y="1420497"/>
            <a:ext cx="5933797" cy="2419984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B938AE5-DA3C-4B06-B05D-43CC5668B8A6}"/>
              </a:ext>
            </a:extLst>
          </p:cNvPr>
          <p:cNvSpPr txBox="1"/>
          <p:nvPr/>
        </p:nvSpPr>
        <p:spPr>
          <a:xfrm>
            <a:off x="1566420" y="1479698"/>
            <a:ext cx="37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скрипт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E0D3311A-CB3D-46B8-8190-DA013FA264E5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982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Python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BD1728B-0258-47A2-B149-3D10B2C6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85" y="1179383"/>
            <a:ext cx="8088630" cy="539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6A49355-BDF1-4A3D-8483-FE1412AD155F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0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5BE3F-C267-4F43-BF30-41AB11A3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852233-9117-4354-8F64-693AC2191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AB1E14-45A5-4C2A-BA87-DDCEB5A7B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70" y="636587"/>
            <a:ext cx="10671860" cy="61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9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Python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BD1728B-0258-47A2-B149-3D10B2C6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85" y="1179383"/>
            <a:ext cx="8088630" cy="539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E2D9C89-0CDD-4EBE-B590-7A2679CC074E}"/>
              </a:ext>
            </a:extLst>
          </p:cNvPr>
          <p:cNvSpPr/>
          <p:nvPr/>
        </p:nvSpPr>
        <p:spPr>
          <a:xfrm>
            <a:off x="6473700" y="3535679"/>
            <a:ext cx="3666615" cy="3036123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90E05D7-304F-4E1B-9F5B-053E4514ED3C}"/>
              </a:ext>
            </a:extLst>
          </p:cNvPr>
          <p:cNvSpPr/>
          <p:nvPr/>
        </p:nvSpPr>
        <p:spPr>
          <a:xfrm>
            <a:off x="6473700" y="1179383"/>
            <a:ext cx="3666615" cy="2249617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708D790-1A62-4443-B48D-2AB62EE22B42}"/>
              </a:ext>
            </a:extLst>
          </p:cNvPr>
          <p:cNvSpPr/>
          <p:nvPr/>
        </p:nvSpPr>
        <p:spPr>
          <a:xfrm>
            <a:off x="2051685" y="1179383"/>
            <a:ext cx="4298315" cy="5392419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32B0262-7B54-4DB1-A336-8D7739F4D0D6}"/>
              </a:ext>
            </a:extLst>
          </p:cNvPr>
          <p:cNvSpPr txBox="1"/>
          <p:nvPr/>
        </p:nvSpPr>
        <p:spPr>
          <a:xfrm>
            <a:off x="8656480" y="3684058"/>
            <a:ext cx="372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Результат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D789896-020F-4CE0-89C1-62EF77BB8281}"/>
              </a:ext>
            </a:extLst>
          </p:cNvPr>
          <p:cNvSpPr txBox="1"/>
          <p:nvPr/>
        </p:nvSpPr>
        <p:spPr>
          <a:xfrm>
            <a:off x="2110910" y="1276498"/>
            <a:ext cx="37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Python script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A9266C5-2B8D-473D-8362-3B60D1827F19}"/>
              </a:ext>
            </a:extLst>
          </p:cNvPr>
          <p:cNvSpPr txBox="1"/>
          <p:nvPr/>
        </p:nvSpPr>
        <p:spPr>
          <a:xfrm>
            <a:off x="7231871" y="1268865"/>
            <a:ext cx="2849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uk-UA" b="1" dirty="0">
                <a:solidFill>
                  <a:srgbClr val="FF0000"/>
                </a:solidFill>
              </a:rPr>
              <a:t>Збережені об'єкти для поточного проекту</a:t>
            </a:r>
          </a:p>
          <a:p>
            <a:pPr lvl="0" algn="r">
              <a:defRPr/>
            </a:pPr>
            <a:r>
              <a:rPr lang="uk-UA" dirty="0">
                <a:solidFill>
                  <a:srgbClr val="FF0000"/>
                </a:solidFill>
              </a:rPr>
              <a:t>(фрейми даних, матриці, списки, число, рядок</a:t>
            </a: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E1F75E8F-5A20-45E4-8C70-D155073C5C82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39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Power BI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8EE6BFB-1C68-4A8F-8431-A31262B9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3" y="1194198"/>
            <a:ext cx="10110893" cy="53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D2E0B96-F7FC-479F-BCDF-D46D4048E4AE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91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Power BI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8EE6BFB-1C68-4A8F-8431-A31262B9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3" y="1194198"/>
            <a:ext cx="10110893" cy="53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4EEB0E6-D0B2-4BA5-B21F-CB386022A9C0}"/>
              </a:ext>
            </a:extLst>
          </p:cNvPr>
          <p:cNvSpPr/>
          <p:nvPr/>
        </p:nvSpPr>
        <p:spPr>
          <a:xfrm>
            <a:off x="1361441" y="2458722"/>
            <a:ext cx="5303520" cy="3919854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E11E1A2-15B9-4C52-BAA3-F13A9C6AEA91}"/>
              </a:ext>
            </a:extLst>
          </p:cNvPr>
          <p:cNvSpPr/>
          <p:nvPr/>
        </p:nvSpPr>
        <p:spPr>
          <a:xfrm>
            <a:off x="6776721" y="2458721"/>
            <a:ext cx="2854959" cy="3919854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8509D1F-ADF8-434B-9997-3D4031EC0998}"/>
              </a:ext>
            </a:extLst>
          </p:cNvPr>
          <p:cNvSpPr/>
          <p:nvPr/>
        </p:nvSpPr>
        <p:spPr>
          <a:xfrm>
            <a:off x="9723120" y="2458722"/>
            <a:ext cx="1422399" cy="3919854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9554AA5-4D64-4377-96A5-A71A4406B830}"/>
              </a:ext>
            </a:extLst>
          </p:cNvPr>
          <p:cNvSpPr txBox="1"/>
          <p:nvPr/>
        </p:nvSpPr>
        <p:spPr>
          <a:xfrm>
            <a:off x="1375834" y="2530898"/>
            <a:ext cx="372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Результат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(=Dashboard)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4400AA4-4C36-49A9-A056-BD10EB8D8B3A}"/>
              </a:ext>
            </a:extLst>
          </p:cNvPr>
          <p:cNvSpPr txBox="1"/>
          <p:nvPr/>
        </p:nvSpPr>
        <p:spPr>
          <a:xfrm>
            <a:off x="6776721" y="2505670"/>
            <a:ext cx="372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Налаштування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filters,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visualization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visualization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settings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3739A09-ABF2-4371-AB37-4A18F41D1B02}"/>
              </a:ext>
            </a:extLst>
          </p:cNvPr>
          <p:cNvSpPr txBox="1"/>
          <p:nvPr/>
        </p:nvSpPr>
        <p:spPr>
          <a:xfrm>
            <a:off x="7410841" y="2505670"/>
            <a:ext cx="372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Обʼєкти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calculated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fields)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0691141C-042E-4637-B626-1E9598F739C2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735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Tableau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FEAC7E2-CFC3-491A-8A19-A3313EC55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38" y="1146597"/>
            <a:ext cx="8649123" cy="55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417A51E8-338D-47C4-B9B7-B9011D076D05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54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F302DAE-72C8-4D81-A44C-8834999D94E1}"/>
              </a:ext>
            </a:extLst>
          </p:cNvPr>
          <p:cNvSpPr txBox="1">
            <a:spLocks/>
          </p:cNvSpPr>
          <p:nvPr/>
        </p:nvSpPr>
        <p:spPr>
          <a:xfrm>
            <a:off x="755787" y="286197"/>
            <a:ext cx="6592400" cy="860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Tableau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FEAC7E2-CFC3-491A-8A19-A3313EC55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38" y="1146597"/>
            <a:ext cx="8649123" cy="55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71AB25A-0D11-4F2C-9278-F92DED433888}"/>
              </a:ext>
            </a:extLst>
          </p:cNvPr>
          <p:cNvSpPr/>
          <p:nvPr/>
        </p:nvSpPr>
        <p:spPr>
          <a:xfrm>
            <a:off x="4185920" y="1899920"/>
            <a:ext cx="6095999" cy="4257040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D282B0A-8FBE-4EEB-B47C-F6C2F62A2D2E}"/>
              </a:ext>
            </a:extLst>
          </p:cNvPr>
          <p:cNvSpPr/>
          <p:nvPr/>
        </p:nvSpPr>
        <p:spPr>
          <a:xfrm>
            <a:off x="1822239" y="1469072"/>
            <a:ext cx="2275840" cy="4687887"/>
          </a:xfrm>
          <a:prstGeom prst="rect">
            <a:avLst/>
          </a:prstGeom>
          <a:noFill/>
          <a:ln w="571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83C758E-5B43-46A4-84B1-1659F43B347E}"/>
              </a:ext>
            </a:extLst>
          </p:cNvPr>
          <p:cNvSpPr txBox="1"/>
          <p:nvPr/>
        </p:nvSpPr>
        <p:spPr>
          <a:xfrm>
            <a:off x="1862879" y="1540470"/>
            <a:ext cx="3726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Налаштування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фільтри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типи візуалізацій 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&amp;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налаштування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Обʼєкти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lang="uk-UA" dirty="0">
                <a:solidFill>
                  <a:srgbClr val="FF0000"/>
                </a:solidFill>
                <a:latin typeface="Verdana"/>
              </a:rPr>
              <a:t>дані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B3DAFA1-4924-454C-A833-380BC8191348}"/>
              </a:ext>
            </a:extLst>
          </p:cNvPr>
          <p:cNvSpPr txBox="1"/>
          <p:nvPr/>
        </p:nvSpPr>
        <p:spPr>
          <a:xfrm>
            <a:off x="4232707" y="1976517"/>
            <a:ext cx="372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Результати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(=Dashboard)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E56232C5-457C-4716-BDF0-1261A2FE80E7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535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9800" y="2907477"/>
            <a:ext cx="6592400" cy="860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Коли і що використовувати</a:t>
            </a:r>
            <a:r>
              <a:rPr lang="nl-NL" dirty="0"/>
              <a:t>?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7777EA-F68F-4520-897B-213E1B18F191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38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0267" y="1403797"/>
            <a:ext cx="6592400" cy="860400"/>
          </a:xfrm>
        </p:spPr>
        <p:txBody>
          <a:bodyPr/>
          <a:lstStyle/>
          <a:p>
            <a:r>
              <a:rPr lang="uk-UA" dirty="0"/>
              <a:t>Мета</a:t>
            </a: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57835"/>
              </p:ext>
            </p:extLst>
          </p:nvPr>
        </p:nvGraphicFramePr>
        <p:xfrm>
          <a:off x="854241" y="2470194"/>
          <a:ext cx="10479505" cy="328296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080085">
                  <a:extLst>
                    <a:ext uri="{9D8B030D-6E8A-4147-A177-3AD203B41FA5}">
                      <a16:colId xmlns:a16="http://schemas.microsoft.com/office/drawing/2014/main" val="1308489111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650976170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444529162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84393189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4215584507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Excel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SQL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R / Python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PBI / Tableau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extLst>
                  <a:ext uri="{0D108BD9-81ED-4DB2-BD59-A6C34878D82A}">
                    <a16:rowId xmlns:a16="http://schemas.microsoft.com/office/drawing/2014/main" val="3769492830"/>
                  </a:ext>
                </a:extLst>
              </a:tr>
              <a:tr h="779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1"/>
                          </a:solidFill>
                          <a:effectLst/>
                        </a:rPr>
                        <a:t>Підготовка і трансформація даних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1086082566"/>
                  </a:ext>
                </a:extLst>
              </a:tr>
              <a:tr h="606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1"/>
                          </a:solidFill>
                          <a:effectLst/>
                        </a:rPr>
                        <a:t>Візуалізація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60906146"/>
                  </a:ext>
                </a:extLst>
              </a:tr>
              <a:tr h="632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1"/>
                          </a:solidFill>
                          <a:effectLst/>
                        </a:rPr>
                        <a:t>Статистика та машинне навчання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-/+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55182007"/>
                  </a:ext>
                </a:extLst>
              </a:tr>
              <a:tr h="776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solidFill>
                            <a:schemeClr val="bg1"/>
                          </a:solidFill>
                          <a:effectLst/>
                        </a:rPr>
                        <a:t>Простежуваність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4001375828"/>
                  </a:ext>
                </a:extLst>
              </a:tr>
            </a:tbl>
          </a:graphicData>
        </a:graphic>
      </p:graphicFrame>
      <p:grpSp>
        <p:nvGrpSpPr>
          <p:cNvPr id="8" name="Groep 7">
            <a:extLst>
              <a:ext uri="{FF2B5EF4-FFF2-40B4-BE49-F238E27FC236}">
                <a16:creationId xmlns:a16="http://schemas.microsoft.com/office/drawing/2014/main" id="{2866B199-2D26-4EB4-93A2-DCA5CCEEFA2B}"/>
              </a:ext>
            </a:extLst>
          </p:cNvPr>
          <p:cNvGrpSpPr/>
          <p:nvPr/>
        </p:nvGrpSpPr>
        <p:grpSpPr>
          <a:xfrm>
            <a:off x="5601170" y="3747786"/>
            <a:ext cx="4382639" cy="1965708"/>
            <a:chOff x="5601170" y="3747786"/>
            <a:chExt cx="4382639" cy="1965708"/>
          </a:xfrm>
        </p:grpSpPr>
        <p:sp>
          <p:nvSpPr>
            <p:cNvPr id="6" name="Ovaal 5"/>
            <p:cNvSpPr/>
            <p:nvPr/>
          </p:nvSpPr>
          <p:spPr>
            <a:xfrm>
              <a:off x="7456241" y="4349898"/>
              <a:ext cx="680720" cy="650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Ovaal 9"/>
            <p:cNvSpPr/>
            <p:nvPr/>
          </p:nvSpPr>
          <p:spPr>
            <a:xfrm>
              <a:off x="5601170" y="5037034"/>
              <a:ext cx="680720" cy="650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Ovaal 10"/>
            <p:cNvSpPr/>
            <p:nvPr/>
          </p:nvSpPr>
          <p:spPr>
            <a:xfrm>
              <a:off x="7454237" y="5063254"/>
              <a:ext cx="680720" cy="650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985E0DC-3499-4F7F-B166-9A1E5492D908}"/>
                </a:ext>
              </a:extLst>
            </p:cNvPr>
            <p:cNvSpPr/>
            <p:nvPr/>
          </p:nvSpPr>
          <p:spPr>
            <a:xfrm>
              <a:off x="9303089" y="3747786"/>
              <a:ext cx="680720" cy="650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8C5EFFBE-1B67-479C-A8A5-72F974A3CB3C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973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0267" y="1403797"/>
            <a:ext cx="6592400" cy="860400"/>
          </a:xfrm>
        </p:spPr>
        <p:txBody>
          <a:bodyPr/>
          <a:lstStyle/>
          <a:p>
            <a:r>
              <a:rPr lang="uk-UA" dirty="0"/>
              <a:t>Типи даних</a:t>
            </a: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067971"/>
              </p:ext>
            </p:extLst>
          </p:nvPr>
        </p:nvGraphicFramePr>
        <p:xfrm>
          <a:off x="854241" y="2470194"/>
          <a:ext cx="10479505" cy="328296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080085">
                  <a:extLst>
                    <a:ext uri="{9D8B030D-6E8A-4147-A177-3AD203B41FA5}">
                      <a16:colId xmlns:a16="http://schemas.microsoft.com/office/drawing/2014/main" val="1308489111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650976170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444529162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84393189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4215584507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Excel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SQL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R / Python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PBI / Tableau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extLst>
                  <a:ext uri="{0D108BD9-81ED-4DB2-BD59-A6C34878D82A}">
                    <a16:rowId xmlns:a16="http://schemas.microsoft.com/office/drawing/2014/main" val="3769492830"/>
                  </a:ext>
                </a:extLst>
              </a:tr>
              <a:tr h="779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</a:rPr>
                        <a:t>ERP data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1086082566"/>
                  </a:ext>
                </a:extLst>
              </a:tr>
              <a:tr h="606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Обмежений набір файлів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60906146"/>
                  </a:ext>
                </a:extLst>
              </a:tr>
              <a:tr h="63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Великі обсяги даних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55182007"/>
                  </a:ext>
                </a:extLst>
              </a:tr>
              <a:tr h="776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1"/>
                          </a:solidFill>
                          <a:effectLst/>
                        </a:rPr>
                        <a:t>Неструктуровані та відкриті дані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4001375828"/>
                  </a:ext>
                </a:extLst>
              </a:tr>
            </a:tbl>
          </a:graphicData>
        </a:graphic>
      </p:graphicFrame>
      <p:sp>
        <p:nvSpPr>
          <p:cNvPr id="12" name="Ovaal 11">
            <a:extLst>
              <a:ext uri="{FF2B5EF4-FFF2-40B4-BE49-F238E27FC236}">
                <a16:creationId xmlns:a16="http://schemas.microsoft.com/office/drawing/2014/main" id="{0D25D032-03CF-4868-96EB-54EB0C74D712}"/>
              </a:ext>
            </a:extLst>
          </p:cNvPr>
          <p:cNvSpPr/>
          <p:nvPr/>
        </p:nvSpPr>
        <p:spPr>
          <a:xfrm>
            <a:off x="5577812" y="3034429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25801BFF-F9EC-4CE7-9DB1-7DAD934447B3}"/>
              </a:ext>
            </a:extLst>
          </p:cNvPr>
          <p:cNvSpPr/>
          <p:nvPr/>
        </p:nvSpPr>
        <p:spPr>
          <a:xfrm>
            <a:off x="3720437" y="3720229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E8948F81-D121-4EE9-BF10-5A5674754707}"/>
              </a:ext>
            </a:extLst>
          </p:cNvPr>
          <p:cNvSpPr/>
          <p:nvPr/>
        </p:nvSpPr>
        <p:spPr>
          <a:xfrm>
            <a:off x="5577812" y="4329829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8992DCF-EF63-4F30-9ED1-5591FFA8254F}"/>
              </a:ext>
            </a:extLst>
          </p:cNvPr>
          <p:cNvSpPr/>
          <p:nvPr/>
        </p:nvSpPr>
        <p:spPr>
          <a:xfrm>
            <a:off x="7435187" y="5025154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954B226-DEC9-4C1D-A65F-7682A1C15057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650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0267" y="1403797"/>
            <a:ext cx="6592400" cy="860400"/>
          </a:xfrm>
        </p:spPr>
        <p:txBody>
          <a:bodyPr>
            <a:normAutofit fontScale="90000"/>
          </a:bodyPr>
          <a:lstStyle/>
          <a:p>
            <a:r>
              <a:rPr lang="nl-NL" dirty="0"/>
              <a:t>Entry level</a:t>
            </a:r>
            <a:r>
              <a:rPr lang="uk-UA" dirty="0"/>
              <a:t> (рівень введення даних)</a:t>
            </a: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131422"/>
              </p:ext>
            </p:extLst>
          </p:nvPr>
        </p:nvGraphicFramePr>
        <p:xfrm>
          <a:off x="854241" y="2470194"/>
          <a:ext cx="10479505" cy="3381731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080085">
                  <a:extLst>
                    <a:ext uri="{9D8B030D-6E8A-4147-A177-3AD203B41FA5}">
                      <a16:colId xmlns:a16="http://schemas.microsoft.com/office/drawing/2014/main" val="1308489111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650976170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444529162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284393189"/>
                    </a:ext>
                  </a:extLst>
                </a:gridCol>
                <a:gridCol w="1849855">
                  <a:extLst>
                    <a:ext uri="{9D8B030D-6E8A-4147-A177-3AD203B41FA5}">
                      <a16:colId xmlns:a16="http://schemas.microsoft.com/office/drawing/2014/main" val="4215584507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Excel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SQL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FFFFFF"/>
                          </a:solidFill>
                          <a:effectLst/>
                        </a:rPr>
                        <a:t>R / Python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PBI / Tableau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extLst>
                  <a:ext uri="{0D108BD9-81ED-4DB2-BD59-A6C34878D82A}">
                    <a16:rowId xmlns:a16="http://schemas.microsoft.com/office/drawing/2014/main" val="3769492830"/>
                  </a:ext>
                </a:extLst>
              </a:tr>
              <a:tr h="779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</a:rPr>
                        <a:t>Low entry level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1086082566"/>
                  </a:ext>
                </a:extLst>
              </a:tr>
              <a:tr h="606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Відкриті джерела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60906146"/>
                  </a:ext>
                </a:extLst>
              </a:tr>
              <a:tr h="63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Один типовий спосіб роботи (проти гнучкості)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2055182007"/>
                  </a:ext>
                </a:extLst>
              </a:tr>
              <a:tr h="776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Документація та онлайн-допомога</a:t>
                      </a:r>
                      <a:endParaRPr lang="nl-NL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55" marR="5655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6555" marR="5655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-/+</a:t>
                      </a:r>
                    </a:p>
                  </a:txBody>
                  <a:tcPr marL="56555" marR="56555" marT="0" marB="0" anchor="ctr"/>
                </a:tc>
                <a:extLst>
                  <a:ext uri="{0D108BD9-81ED-4DB2-BD59-A6C34878D82A}">
                    <a16:rowId xmlns:a16="http://schemas.microsoft.com/office/drawing/2014/main" val="4001375828"/>
                  </a:ext>
                </a:extLst>
              </a:tr>
            </a:tbl>
          </a:graphicData>
        </a:graphic>
      </p:graphicFrame>
      <p:sp>
        <p:nvSpPr>
          <p:cNvPr id="13" name="Ovaal 12">
            <a:extLst>
              <a:ext uri="{FF2B5EF4-FFF2-40B4-BE49-F238E27FC236}">
                <a16:creationId xmlns:a16="http://schemas.microsoft.com/office/drawing/2014/main" id="{25801BFF-F9EC-4CE7-9DB1-7DAD934447B3}"/>
              </a:ext>
            </a:extLst>
          </p:cNvPr>
          <p:cNvSpPr/>
          <p:nvPr/>
        </p:nvSpPr>
        <p:spPr>
          <a:xfrm>
            <a:off x="3720437" y="3043954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E8948F81-D121-4EE9-BF10-5A5674754707}"/>
              </a:ext>
            </a:extLst>
          </p:cNvPr>
          <p:cNvSpPr/>
          <p:nvPr/>
        </p:nvSpPr>
        <p:spPr>
          <a:xfrm>
            <a:off x="5577812" y="4406029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8992DCF-EF63-4F30-9ED1-5591FFA8254F}"/>
              </a:ext>
            </a:extLst>
          </p:cNvPr>
          <p:cNvSpPr/>
          <p:nvPr/>
        </p:nvSpPr>
        <p:spPr>
          <a:xfrm>
            <a:off x="7435187" y="5158504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127ED69-53DC-4686-844C-C4276D70C538}"/>
              </a:ext>
            </a:extLst>
          </p:cNvPr>
          <p:cNvSpPr/>
          <p:nvPr/>
        </p:nvSpPr>
        <p:spPr>
          <a:xfrm>
            <a:off x="7435187" y="3729754"/>
            <a:ext cx="680720" cy="65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D52EB659-59DF-4E8A-BF9B-D210DD0A9DEE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14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39059-1DE4-42A4-8DB9-2F839302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14363"/>
            <a:ext cx="10923588" cy="948047"/>
          </a:xfrm>
        </p:spPr>
        <p:txBody>
          <a:bodyPr/>
          <a:lstStyle/>
          <a:p>
            <a:r>
              <a:rPr lang="uk-UA" dirty="0"/>
              <a:t>Огляд інших популярних інструментів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087FF0-FC69-41BD-9EC7-09359766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1300" dirty="0" err="1"/>
              <a:t>From</a:t>
            </a:r>
            <a:r>
              <a:rPr lang="nl-NL" sz="1300" dirty="0"/>
              <a:t> “</a:t>
            </a:r>
            <a:r>
              <a:rPr lang="nl-NL" sz="1300" dirty="0">
                <a:hlinkClick r:id="rId2"/>
              </a:rPr>
              <a:t>certified </a:t>
            </a:r>
            <a:r>
              <a:rPr lang="nl-NL" sz="1300" dirty="0" err="1">
                <a:hlinkClick r:id="rId2"/>
              </a:rPr>
              <a:t>analytics</a:t>
            </a:r>
            <a:r>
              <a:rPr lang="nl-NL" sz="1300" dirty="0">
                <a:hlinkClick r:id="rId2"/>
              </a:rPr>
              <a:t> professional </a:t>
            </a:r>
            <a:r>
              <a:rPr lang="nl-NL" sz="1300" dirty="0" err="1">
                <a:hlinkClick r:id="rId2"/>
              </a:rPr>
              <a:t>study</a:t>
            </a:r>
            <a:r>
              <a:rPr lang="nl-NL" sz="1300" dirty="0">
                <a:hlinkClick r:id="rId2"/>
              </a:rPr>
              <a:t> guide</a:t>
            </a:r>
            <a:r>
              <a:rPr lang="nl-NL" sz="1300" dirty="0"/>
              <a:t>”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E231D2-8C5E-4762-8638-A06D1507F72D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10593"/>
          <a:stretch>
            <a:fillRect/>
          </a:stretch>
        </p:blipFill>
        <p:spPr bwMode="auto">
          <a:xfrm>
            <a:off x="2668257" y="1752910"/>
            <a:ext cx="6855485" cy="38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9C792E-2992-4C7E-B1C3-3149264F278A}"/>
              </a:ext>
            </a:extLst>
          </p:cNvPr>
          <p:cNvSpPr txBox="1">
            <a:spLocks/>
          </p:cNvSpPr>
          <p:nvPr/>
        </p:nvSpPr>
        <p:spPr>
          <a:xfrm>
            <a:off x="0" y="6456413"/>
            <a:ext cx="5003800" cy="375083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tooling: types of tooling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0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26C46C76-1223-B87C-A2D1-4EDDF3DEA57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532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88CBA1-9756-595F-C4F4-649D4DFF94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98EA68-F35A-CF33-E18B-412A22D81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Управління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69D7996-3883-813F-48C8-204BB0659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883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uk-UA" sz="3200" dirty="0"/>
              <a:t>Перерва</a:t>
            </a:r>
            <a:r>
              <a:rPr lang="nl-NL" sz="3200" dirty="0"/>
              <a:t>!</a:t>
            </a:r>
          </a:p>
          <a:p>
            <a:endParaRPr lang="nl-NL" sz="3200" dirty="0"/>
          </a:p>
          <a:p>
            <a:r>
              <a:rPr lang="uk-UA" dirty="0"/>
              <a:t>Побачимось за </a:t>
            </a:r>
            <a:r>
              <a:rPr lang="nl-NL" dirty="0"/>
              <a:t>10 </a:t>
            </a:r>
            <a:r>
              <a:rPr lang="uk-UA" dirty="0"/>
              <a:t>хвилин</a:t>
            </a:r>
            <a:r>
              <a:rPr lang="nl-NL" dirty="0"/>
              <a:t>!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80</a:t>
            </a:fld>
            <a:endParaRPr lang="nl-NL" dirty="0"/>
          </a:p>
        </p:txBody>
      </p:sp>
      <p:pic>
        <p:nvPicPr>
          <p:cNvPr id="15" name="Picture 14" descr="A cartoon of a person sitting on a clock&#10;&#10;AI-generated content may be incorrect.">
            <a:extLst>
              <a:ext uri="{FF2B5EF4-FFF2-40B4-BE49-F238E27FC236}">
                <a16:creationId xmlns:a16="http://schemas.microsoft.com/office/drawing/2014/main" id="{4FB7B09F-7B60-B618-800A-228D735B8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1" y="672029"/>
            <a:ext cx="3898357" cy="551394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12074-EC98-4620-BA8A-4931F3FF9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7485" y="4691010"/>
            <a:ext cx="7054516" cy="631488"/>
          </a:xfrm>
        </p:spPr>
        <p:txBody>
          <a:bodyPr anchor="b">
            <a:normAutofit fontScale="90000"/>
          </a:bodyPr>
          <a:lstStyle/>
          <a:p>
            <a:r>
              <a:rPr lang="uk-UA" dirty="0"/>
              <a:t>Аналітичні продукти та спеціалізації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5" b="93082" l="2498" r="97002">
                        <a14:foregroundMark x1="6744" y1="36164" x2="6245" y2="38365"/>
                        <a14:foregroundMark x1="6411" y1="38365" x2="6245" y2="66981"/>
                        <a14:foregroundMark x1="6328" y1="67296" x2="16403" y2="67925"/>
                        <a14:foregroundMark x1="16403" y1="67925" x2="16736" y2="56289"/>
                        <a14:foregroundMark x1="16570" y1="55660" x2="21066" y2="55660"/>
                        <a14:foregroundMark x1="21066" y1="55660" x2="21066" y2="71698"/>
                        <a14:foregroundMark x1="20983" y1="72642" x2="18651" y2="72642"/>
                        <a14:foregroundMark x1="18568" y1="73270" x2="18734" y2="78302"/>
                        <a14:foregroundMark x1="18818" y1="78302" x2="25146" y2="79245"/>
                        <a14:foregroundMark x1="25312" y1="79245" x2="26228" y2="72956"/>
                        <a14:foregroundMark x1="26062" y1="73270" x2="30308" y2="73899"/>
                        <a14:foregroundMark x1="30558" y1="73899" x2="30724" y2="53145"/>
                        <a14:foregroundMark x1="30808" y1="54717" x2="38052" y2="53774"/>
                        <a14:foregroundMark x1="38301" y1="53774" x2="38301" y2="16038"/>
                        <a14:foregroundMark x1="38301" y1="16352" x2="26311" y2="15409"/>
                        <a14:foregroundMark x1="26395" y1="16038" x2="26145" y2="54088"/>
                        <a14:foregroundMark x1="26311" y1="54403" x2="30724" y2="54717"/>
                        <a14:foregroundMark x1="15487" y1="29874" x2="15237" y2="54088"/>
                        <a14:foregroundMark x1="58451" y1="38050" x2="58451" y2="76730"/>
                        <a14:foregroundMark x1="58618" y1="76415" x2="73439" y2="76730"/>
                        <a14:foregroundMark x1="73605" y1="75786" x2="73689" y2="44969"/>
                        <a14:foregroundMark x1="73938" y1="45912" x2="78185" y2="45912"/>
                        <a14:foregroundMark x1="78102" y1="46541" x2="78268" y2="60692"/>
                        <a14:foregroundMark x1="78268" y1="60063" x2="84097" y2="60377"/>
                        <a14:foregroundMark x1="83597" y1="60692" x2="83430" y2="73270"/>
                        <a14:foregroundMark x1="83597" y1="74214" x2="92756" y2="74214"/>
                        <a14:foregroundMark x1="93006" y1="74214" x2="93256" y2="43396"/>
                        <a14:foregroundMark x1="93256" y1="43082" x2="84180" y2="41195"/>
                        <a14:foregroundMark x1="84097" y1="41195" x2="83680" y2="37736"/>
                        <a14:foregroundMark x1="83764" y1="38679" x2="79600" y2="38679"/>
                        <a14:foregroundMark x1="78934" y1="36792" x2="79184" y2="21698"/>
                        <a14:foregroundMark x1="78601" y1="21069" x2="69525" y2="20126"/>
                        <a14:foregroundMark x1="69525" y1="21384" x2="69442" y2="44969"/>
                        <a14:foregroundMark x1="69525" y1="44969" x2="73605" y2="45912"/>
                        <a14:foregroundMark x1="72939" y1="40566" x2="78351" y2="37736"/>
                        <a14:foregroundMark x1="69276" y1="36478" x2="58784" y2="36792"/>
                        <a14:backgroundMark x1="23147" y1="30818" x2="23147" y2="43711"/>
                        <a14:backgroundMark x1="80183" y1="36792" x2="82348" y2="28302"/>
                        <a14:backgroundMark x1="83597" y1="37107" x2="84180" y2="37107"/>
                        <a14:backgroundMark x1="84013" y1="37736" x2="84430" y2="39623"/>
                        <a14:backgroundMark x1="84263" y1="39937" x2="84513" y2="3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0" y="1535502"/>
            <a:ext cx="10558024" cy="27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47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69C80-1E3D-444C-A9D7-F29FD831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81449"/>
            <a:ext cx="10923588" cy="948047"/>
          </a:xfrm>
        </p:spPr>
        <p:txBody>
          <a:bodyPr>
            <a:normAutofit/>
          </a:bodyPr>
          <a:lstStyle/>
          <a:p>
            <a:r>
              <a:rPr lang="uk-UA" sz="2600" dirty="0">
                <a:solidFill>
                  <a:srgbClr val="42145F"/>
                </a:solidFill>
              </a:rPr>
              <a:t>Стандартизована обробка даних </a:t>
            </a:r>
            <a:r>
              <a:rPr lang="nl-NL" sz="2600" dirty="0" err="1">
                <a:solidFill>
                  <a:srgbClr val="42145F"/>
                </a:solidFill>
              </a:rPr>
              <a:t>vs</a:t>
            </a:r>
            <a:r>
              <a:rPr lang="nl-NL" sz="2600" dirty="0">
                <a:solidFill>
                  <a:srgbClr val="42145F"/>
                </a:solidFill>
              </a:rPr>
              <a:t> </a:t>
            </a:r>
            <a:r>
              <a:rPr lang="uk-UA" sz="2600" dirty="0">
                <a:solidFill>
                  <a:srgbClr val="42145F"/>
                </a:solidFill>
              </a:rPr>
              <a:t>спеціалізована</a:t>
            </a:r>
            <a:r>
              <a:rPr lang="nl-NL" sz="2600" dirty="0">
                <a:solidFill>
                  <a:srgbClr val="42145F"/>
                </a:solidFill>
              </a:rPr>
              <a:t> </a:t>
            </a:r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1373C0C-CB2A-4CB4-AB5B-32378548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66" y="1748595"/>
            <a:ext cx="8187267" cy="4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615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7AA620-F420-453C-820D-8A91BD2B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5" b="93082" l="2498" r="97002">
                        <a14:foregroundMark x1="6744" y1="36164" x2="6245" y2="38365"/>
                        <a14:foregroundMark x1="6411" y1="38365" x2="6245" y2="66981"/>
                        <a14:foregroundMark x1="6328" y1="67296" x2="16403" y2="67925"/>
                        <a14:foregroundMark x1="16403" y1="67925" x2="16736" y2="56289"/>
                        <a14:foregroundMark x1="16570" y1="55660" x2="21066" y2="55660"/>
                        <a14:foregroundMark x1="21066" y1="55660" x2="21066" y2="71698"/>
                        <a14:foregroundMark x1="20983" y1="72642" x2="18651" y2="72642"/>
                        <a14:foregroundMark x1="18568" y1="73270" x2="18734" y2="78302"/>
                        <a14:foregroundMark x1="18818" y1="78302" x2="25146" y2="79245"/>
                        <a14:foregroundMark x1="25312" y1="79245" x2="26228" y2="72956"/>
                        <a14:foregroundMark x1="26062" y1="73270" x2="30308" y2="73899"/>
                        <a14:foregroundMark x1="30558" y1="73899" x2="30724" y2="53145"/>
                        <a14:foregroundMark x1="30808" y1="54717" x2="38052" y2="53774"/>
                        <a14:foregroundMark x1="38301" y1="53774" x2="38301" y2="16038"/>
                        <a14:foregroundMark x1="38301" y1="16352" x2="26311" y2="15409"/>
                        <a14:foregroundMark x1="26395" y1="16038" x2="26145" y2="54088"/>
                        <a14:foregroundMark x1="26311" y1="54403" x2="30724" y2="54717"/>
                        <a14:foregroundMark x1="15487" y1="29874" x2="15237" y2="54088"/>
                        <a14:foregroundMark x1="58451" y1="38050" x2="58451" y2="76730"/>
                        <a14:foregroundMark x1="58618" y1="76415" x2="73439" y2="76730"/>
                        <a14:foregroundMark x1="73605" y1="75786" x2="73689" y2="44969"/>
                        <a14:foregroundMark x1="73938" y1="45912" x2="78185" y2="45912"/>
                        <a14:foregroundMark x1="78102" y1="46541" x2="78268" y2="60692"/>
                        <a14:foregroundMark x1="78268" y1="60063" x2="84097" y2="60377"/>
                        <a14:foregroundMark x1="83597" y1="60692" x2="83430" y2="73270"/>
                        <a14:foregroundMark x1="83597" y1="74214" x2="92756" y2="74214"/>
                        <a14:foregroundMark x1="93006" y1="74214" x2="93256" y2="43396"/>
                        <a14:foregroundMark x1="93256" y1="43082" x2="84180" y2="41195"/>
                        <a14:foregroundMark x1="84097" y1="41195" x2="83680" y2="37736"/>
                        <a14:foregroundMark x1="83764" y1="38679" x2="79600" y2="38679"/>
                        <a14:foregroundMark x1="78934" y1="36792" x2="79184" y2="21698"/>
                        <a14:foregroundMark x1="78601" y1="21069" x2="69525" y2="20126"/>
                        <a14:foregroundMark x1="69525" y1="21384" x2="69442" y2="44969"/>
                        <a14:foregroundMark x1="69525" y1="44969" x2="73605" y2="45912"/>
                        <a14:foregroundMark x1="72939" y1="40566" x2="78351" y2="37736"/>
                        <a14:foregroundMark x1="69276" y1="36478" x2="58784" y2="36792"/>
                        <a14:backgroundMark x1="23147" y1="30818" x2="23147" y2="43711"/>
                        <a14:backgroundMark x1="80183" y1="36792" x2="82348" y2="28302"/>
                        <a14:backgroundMark x1="83597" y1="37107" x2="84180" y2="37107"/>
                        <a14:backgroundMark x1="84013" y1="37736" x2="84430" y2="39623"/>
                        <a14:backgroundMark x1="84263" y1="39937" x2="84513" y2="3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97"/>
          <a:stretch/>
        </p:blipFill>
        <p:spPr>
          <a:xfrm>
            <a:off x="21152" y="2020243"/>
            <a:ext cx="6071178" cy="2795546"/>
          </a:xfrm>
          <a:prstGeom prst="rect">
            <a:avLst/>
          </a:prstGeom>
        </p:spPr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CBD1CAD6-D5D0-4194-9061-93818BCB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Dashboards &amp; webapps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>
            <a:normAutofit fontScale="90000"/>
          </a:bodyPr>
          <a:lstStyle/>
          <a:p>
            <a:r>
              <a:rPr lang="uk-UA" dirty="0"/>
              <a:t>Стандартизована </a:t>
            </a:r>
            <a:r>
              <a:rPr lang="uk-UA" dirty="0" err="1"/>
              <a:t>обробкв</a:t>
            </a:r>
            <a:r>
              <a:rPr lang="uk-UA" dirty="0"/>
              <a:t> даних (аналіз)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83816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260D1-577C-76E9-2613-236912CA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Dashboards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2AF54A-5CA2-BA47-BC49-071E0A353A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9899" y="1800225"/>
            <a:ext cx="11453395" cy="4414838"/>
          </a:xfrm>
        </p:spPr>
        <p:txBody>
          <a:bodyPr/>
          <a:lstStyle/>
          <a:p>
            <a:r>
              <a:rPr lang="uk-UA" b="1" dirty="0"/>
              <a:t>Найважливіше: </a:t>
            </a:r>
            <a:r>
              <a:rPr lang="uk-UA" dirty="0"/>
              <a:t>інформаційна панель «з'єднання»</a:t>
            </a:r>
          </a:p>
          <a:p>
            <a:r>
              <a:rPr lang="uk-UA" dirty="0"/>
              <a:t>Порівнює мутацію в головній книзі з різницею в балансі</a:t>
            </a:r>
          </a:p>
          <a:p>
            <a:r>
              <a:rPr lang="uk-UA" dirty="0"/>
              <a:t>Завжди перевіряйте це спочатку!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7E7EED-5767-29AF-82C0-A8F418BA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A31300-EABE-C217-B5E1-19FEDB79F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55" b="20248"/>
          <a:stretch/>
        </p:blipFill>
        <p:spPr>
          <a:xfrm>
            <a:off x="2162111" y="3470442"/>
            <a:ext cx="7204703" cy="10203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B4C831A-DD88-ADE8-F260-0DA7AC7F9688}"/>
              </a:ext>
            </a:extLst>
          </p:cNvPr>
          <p:cNvSpPr txBox="1"/>
          <p:nvPr/>
        </p:nvSpPr>
        <p:spPr>
          <a:xfrm>
            <a:off x="2354617" y="4503036"/>
            <a:ext cx="941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Source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72CFB2-0128-24FF-E26F-500A75885B23}"/>
              </a:ext>
            </a:extLst>
          </p:cNvPr>
          <p:cNvSpPr txBox="1"/>
          <p:nvPr/>
        </p:nvSpPr>
        <p:spPr>
          <a:xfrm>
            <a:off x="3305445" y="4511704"/>
            <a:ext cx="1040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/>
              <a:t>Automated</a:t>
            </a:r>
            <a:r>
              <a:rPr lang="nl-NL" sz="1000" dirty="0"/>
              <a:t> information system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3819A0-7782-BF50-62C1-011FA2B852AA}"/>
              </a:ext>
            </a:extLst>
          </p:cNvPr>
          <p:cNvSpPr txBox="1"/>
          <p:nvPr/>
        </p:nvSpPr>
        <p:spPr>
          <a:xfrm>
            <a:off x="4355199" y="4511704"/>
            <a:ext cx="104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Data </a:t>
            </a:r>
            <a:r>
              <a:rPr lang="nl-NL" sz="1000" dirty="0" err="1"/>
              <a:t>extraction</a:t>
            </a:r>
            <a:endParaRPr lang="nl-NL" sz="1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FC45C3-6855-923A-E022-B52EF17AF4AA}"/>
              </a:ext>
            </a:extLst>
          </p:cNvPr>
          <p:cNvSpPr txBox="1"/>
          <p:nvPr/>
        </p:nvSpPr>
        <p:spPr>
          <a:xfrm>
            <a:off x="5212147" y="4474368"/>
            <a:ext cx="118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Data </a:t>
            </a:r>
            <a:r>
              <a:rPr lang="nl-NL" sz="1000" dirty="0" err="1"/>
              <a:t>transformation</a:t>
            </a:r>
            <a:endParaRPr lang="nl-NL" sz="1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69CBC35-851F-9A32-8544-E835785461DA}"/>
              </a:ext>
            </a:extLst>
          </p:cNvPr>
          <p:cNvSpPr txBox="1"/>
          <p:nvPr/>
        </p:nvSpPr>
        <p:spPr>
          <a:xfrm>
            <a:off x="6390443" y="4473350"/>
            <a:ext cx="1040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Import </a:t>
            </a:r>
            <a:r>
              <a:rPr lang="nl-NL" sz="1000" dirty="0" err="1"/>
              <a:t>to</a:t>
            </a:r>
            <a:r>
              <a:rPr lang="nl-NL" sz="1000" dirty="0"/>
              <a:t> data analysis tool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72615A9-DFDE-2F0C-9155-A7F1A7268477}"/>
              </a:ext>
            </a:extLst>
          </p:cNvPr>
          <p:cNvSpPr txBox="1"/>
          <p:nvPr/>
        </p:nvSpPr>
        <p:spPr>
          <a:xfrm>
            <a:off x="7490662" y="4511704"/>
            <a:ext cx="1040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/>
              <a:t>Validation</a:t>
            </a:r>
            <a:endParaRPr lang="nl-NL" sz="10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52C5531-C4C2-3375-71B7-77DCA267A891}"/>
              </a:ext>
            </a:extLst>
          </p:cNvPr>
          <p:cNvSpPr txBox="1"/>
          <p:nvPr/>
        </p:nvSpPr>
        <p:spPr>
          <a:xfrm>
            <a:off x="8590881" y="4511704"/>
            <a:ext cx="104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30967995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BD7EC-88D4-F1C8-B0C8-353D92C8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201F0E-A9A1-370D-D6F9-1F1B19A48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210593-2143-DC2F-36E5-E56ECBB2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0"/>
            <a:ext cx="1100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45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260D1-577C-76E9-2613-236912CA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Dashboards</a:t>
            </a:r>
            <a:r>
              <a:rPr lang="uk-UA" dirty="0"/>
              <a:t> (панелі управління)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2AF54A-5CA2-BA47-BC49-071E0A353A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9899" y="2186609"/>
            <a:ext cx="11453395" cy="40284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Тестування журнальних записів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Розподіл обов'язків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Процес оплати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GITC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Закупівлі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Рахунки-фактури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7E7EED-5767-29AF-82C0-A8F418BA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03124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1FAD4B1-16EE-5DDA-65AB-25845262F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" y="0"/>
            <a:ext cx="1217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26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A18C8-CE17-BE85-C118-4B39DA05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6141D7-821D-9536-F09E-040E35FAD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7F494C-17A4-BF4A-11F3-DDA6A740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0E401B-BA25-9572-DF56-747AF9A6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F86774-06AF-EF63-625B-4EF5621E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9224D-F335-4D9E-9A1E-294BF6A672D2}" type="slidenum">
              <a:rPr lang="nl-NL" smtClean="0"/>
              <a:pPr>
                <a:defRPr/>
              </a:pPr>
              <a:t>88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16D9DEB-1747-46F9-A0E0-6E1BD04F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8"/>
            <a:ext cx="12192000" cy="68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37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06A624-8321-3BE1-D489-C863A27D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" y="0"/>
            <a:ext cx="1218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3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C7266-1548-4C30-BAAF-3778C91A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8FAE5B-B878-42A5-8C47-FC22AFF90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Права та обов'язки щодо прийняття рішень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Хто несе відповідальність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Стратегічне узгодження та можливості динамічної бізнес-аналітики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підтримує аналітика бізнес-стратегії, і навпаки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Управління впливом та змінами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заохочується аналітика і чи демонструється її цінність?</a:t>
            </a:r>
          </a:p>
          <a:p>
            <a:pPr lvl="1"/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Чи здійснюється управління очікуваннями і чи пом'якшуються опір?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2E9C5E0-99D1-4FC0-A049-7E2D4A21B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0"/>
            <a:ext cx="1191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56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349C50C-B4A2-45EB-B9C5-0134B6AEF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5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43B85-C403-7121-5B4F-9B024D43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D83544-8449-E388-A5E9-D26464E07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385A8B-A7D1-BC4F-51EA-354EAA107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4" y="0"/>
            <a:ext cx="1163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102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377C3-35B5-AF97-3BAA-A766157F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13C12D-CAFF-4D2D-8BC0-52D5DA2CA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EAE6E6-3B99-BBB7-82B8-D38EA496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8" y="0"/>
            <a:ext cx="11613444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9FA7E85-2736-BC28-4B44-C2E3E03334D9}"/>
              </a:ext>
            </a:extLst>
          </p:cNvPr>
          <p:cNvSpPr/>
          <p:nvPr/>
        </p:nvSpPr>
        <p:spPr>
          <a:xfrm>
            <a:off x="2346158" y="84221"/>
            <a:ext cx="914400" cy="331705"/>
          </a:xfrm>
          <a:prstGeom prst="rect">
            <a:avLst/>
          </a:prstGeom>
          <a:solidFill>
            <a:srgbClr val="113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8998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64A5F-D9BF-153F-9898-DF60B9C4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016A4B-441F-735C-C3FA-8B76C54D4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6BDE58-B5C5-CCBF-761A-14AA9788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0"/>
            <a:ext cx="116205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6164B5-6859-03FD-C932-0E925E27ACD3}"/>
              </a:ext>
            </a:extLst>
          </p:cNvPr>
          <p:cNvSpPr/>
          <p:nvPr/>
        </p:nvSpPr>
        <p:spPr>
          <a:xfrm>
            <a:off x="3850104" y="84221"/>
            <a:ext cx="842211" cy="331705"/>
          </a:xfrm>
          <a:prstGeom prst="rect">
            <a:avLst/>
          </a:prstGeom>
          <a:solidFill>
            <a:srgbClr val="113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1150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77148-7D75-CC7C-C768-8D0F6653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4FEC56-5311-93E4-BDC8-9EB920BE1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69124-45AD-39CA-86F0-E47B2180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11" y="0"/>
            <a:ext cx="11655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64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260D1-577C-76E9-2613-236912CA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50240"/>
            <a:ext cx="10923588" cy="948047"/>
          </a:xfrm>
        </p:spPr>
        <p:txBody>
          <a:bodyPr/>
          <a:lstStyle/>
          <a:p>
            <a:r>
              <a:rPr lang="nl-NL" dirty="0"/>
              <a:t>Webapp - </a:t>
            </a:r>
            <a:r>
              <a:rPr lang="nl-NL" dirty="0" err="1"/>
              <a:t>FluX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2AF54A-5CA2-BA47-BC49-071E0A353A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9899" y="2186609"/>
            <a:ext cx="11453395" cy="40284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7E7EED-5767-29AF-82C0-A8F418BA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684995-9D72-20BF-078F-49430BDEB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0"/>
          <a:stretch/>
        </p:blipFill>
        <p:spPr bwMode="auto">
          <a:xfrm>
            <a:off x="634205" y="1028837"/>
            <a:ext cx="10770673" cy="5237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01906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C2790-E036-826B-BCE3-F9617A47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226065-C4FA-02DE-9D87-F25A68666C3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AA223B-9DDF-B1F9-F698-B164448E6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AD997C-CB8D-D601-45C7-3F850513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30452-A518-4577-9C5C-3A978F18ECA9}" type="datetime1">
              <a:rPr lang="nl-NL" smtClean="0"/>
              <a:t>10-6-2025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8249D0-2FA9-0F17-10AD-95411B4A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FB2E7F-C8E5-EE6A-F78E-108B3B0B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8BC94-3660-42A1-BA2D-23C462DE7CA9}" type="slidenum">
              <a:rPr lang="nl-NL" smtClean="0"/>
              <a:pPr>
                <a:defRPr/>
              </a:pPr>
              <a:t>97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78F4874-9D41-B4E8-6239-8125AA2C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686"/>
            <a:ext cx="12192000" cy="56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96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7AA620-F420-453C-820D-8A91BD2B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5" b="93082" l="2498" r="97002">
                        <a14:foregroundMark x1="6744" y1="36164" x2="6245" y2="38365"/>
                        <a14:foregroundMark x1="6411" y1="38365" x2="6245" y2="66981"/>
                        <a14:foregroundMark x1="6328" y1="67296" x2="16403" y2="67925"/>
                        <a14:foregroundMark x1="16403" y1="67925" x2="16736" y2="56289"/>
                        <a14:foregroundMark x1="16570" y1="55660" x2="21066" y2="55660"/>
                        <a14:foregroundMark x1="21066" y1="55660" x2="21066" y2="71698"/>
                        <a14:foregroundMark x1="20983" y1="72642" x2="18651" y2="72642"/>
                        <a14:foregroundMark x1="18568" y1="73270" x2="18734" y2="78302"/>
                        <a14:foregroundMark x1="18818" y1="78302" x2="25146" y2="79245"/>
                        <a14:foregroundMark x1="25312" y1="79245" x2="26228" y2="72956"/>
                        <a14:foregroundMark x1="26062" y1="73270" x2="30308" y2="73899"/>
                        <a14:foregroundMark x1="30558" y1="73899" x2="30724" y2="53145"/>
                        <a14:foregroundMark x1="30808" y1="54717" x2="38052" y2="53774"/>
                        <a14:foregroundMark x1="38301" y1="53774" x2="38301" y2="16038"/>
                        <a14:foregroundMark x1="38301" y1="16352" x2="26311" y2="15409"/>
                        <a14:foregroundMark x1="26395" y1="16038" x2="26145" y2="54088"/>
                        <a14:foregroundMark x1="26311" y1="54403" x2="30724" y2="54717"/>
                        <a14:foregroundMark x1="15487" y1="29874" x2="15237" y2="54088"/>
                        <a14:foregroundMark x1="58451" y1="38050" x2="58451" y2="76730"/>
                        <a14:foregroundMark x1="58618" y1="76415" x2="73439" y2="76730"/>
                        <a14:foregroundMark x1="73605" y1="75786" x2="73689" y2="44969"/>
                        <a14:foregroundMark x1="73938" y1="45912" x2="78185" y2="45912"/>
                        <a14:foregroundMark x1="78102" y1="46541" x2="78268" y2="60692"/>
                        <a14:foregroundMark x1="78268" y1="60063" x2="84097" y2="60377"/>
                        <a14:foregroundMark x1="83597" y1="60692" x2="83430" y2="73270"/>
                        <a14:foregroundMark x1="83597" y1="74214" x2="92756" y2="74214"/>
                        <a14:foregroundMark x1="93006" y1="74214" x2="93256" y2="43396"/>
                        <a14:foregroundMark x1="93256" y1="43082" x2="84180" y2="41195"/>
                        <a14:foregroundMark x1="84097" y1="41195" x2="83680" y2="37736"/>
                        <a14:foregroundMark x1="83764" y1="38679" x2="79600" y2="38679"/>
                        <a14:foregroundMark x1="78934" y1="36792" x2="79184" y2="21698"/>
                        <a14:foregroundMark x1="78601" y1="21069" x2="69525" y2="20126"/>
                        <a14:foregroundMark x1="69525" y1="21384" x2="69442" y2="44969"/>
                        <a14:foregroundMark x1="69525" y1="44969" x2="73605" y2="45912"/>
                        <a14:foregroundMark x1="72939" y1="40566" x2="78351" y2="37736"/>
                        <a14:foregroundMark x1="69276" y1="36478" x2="58784" y2="36792"/>
                        <a14:backgroundMark x1="23147" y1="30818" x2="23147" y2="43711"/>
                        <a14:backgroundMark x1="80183" y1="36792" x2="82348" y2="28302"/>
                        <a14:backgroundMark x1="83597" y1="37107" x2="84180" y2="37107"/>
                        <a14:backgroundMark x1="84013" y1="37736" x2="84430" y2="39623"/>
                        <a14:backgroundMark x1="84263" y1="39937" x2="84513" y2="3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97"/>
          <a:stretch/>
        </p:blipFill>
        <p:spPr>
          <a:xfrm>
            <a:off x="21152" y="2020243"/>
            <a:ext cx="6071178" cy="2795546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CEAA20-694F-43AB-86C0-A366E00AD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84AFE2-E7F4-4281-8205-F18FD9BB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/>
          <a:lstStyle/>
          <a:p>
            <a:r>
              <a:rPr lang="uk-UA" dirty="0"/>
              <a:t>Спеціалізації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8F9561-7A17-1B40-391E-C125AE524C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3072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9D05E-94EA-43DC-9D7B-A9D6F6D2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>
                <a:solidFill>
                  <a:srgbClr val="42145F"/>
                </a:solidFill>
              </a:rPr>
              <a:t>Specials</a:t>
            </a:r>
            <a:r>
              <a:rPr lang="uk-UA" sz="2600" dirty="0">
                <a:solidFill>
                  <a:srgbClr val="42145F"/>
                </a:solidFill>
              </a:rPr>
              <a:t> (засоби спеціалізованої обробки даних)</a:t>
            </a:r>
            <a:r>
              <a:rPr lang="nl-NL" sz="2600" dirty="0">
                <a:solidFill>
                  <a:srgbClr val="42145F"/>
                </a:solidFill>
              </a:rPr>
              <a:t>: </a:t>
            </a:r>
            <a:r>
              <a:rPr lang="uk-UA" sz="2600" dirty="0">
                <a:solidFill>
                  <a:srgbClr val="42145F"/>
                </a:solidFill>
              </a:rPr>
              <a:t>які вони</a:t>
            </a:r>
            <a:r>
              <a:rPr lang="nl-NL" sz="2600" dirty="0">
                <a:solidFill>
                  <a:srgbClr val="42145F"/>
                </a:solidFill>
              </a:rPr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3D708-F8FE-4876-A41E-C3F33D44C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CA005D"/>
              </a:buClr>
            </a:pPr>
            <a:r>
              <a:rPr lang="uk-UA" sz="1800" b="1" dirty="0"/>
              <a:t>Питання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Перевірка пошуку документів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Інтегральний контроль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Візуалізуйте часову шкалу, процес, мережу</a:t>
            </a:r>
          </a:p>
          <a:p>
            <a:pPr>
              <a:buClr>
                <a:srgbClr val="CA005D"/>
              </a:buClr>
            </a:pPr>
            <a:r>
              <a:rPr lang="uk-UA" sz="1800" b="1" dirty="0"/>
              <a:t>Дані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Дані з конкретних систем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Відкриті дані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Текстові дані</a:t>
            </a:r>
          </a:p>
          <a:p>
            <a:pPr>
              <a:buClr>
                <a:srgbClr val="CA005D"/>
              </a:buClr>
            </a:pPr>
            <a:r>
              <a:rPr lang="uk-UA" sz="1800" b="1" dirty="0"/>
              <a:t>Метод</a:t>
            </a:r>
          </a:p>
          <a:p>
            <a:pPr lvl="1">
              <a:buClr>
                <a:srgbClr val="CA005D"/>
              </a:buClr>
            </a:pPr>
            <a:r>
              <a:rPr lang="uk-UA" sz="1400" dirty="0"/>
              <a:t>Все, що працює: Підхід </a:t>
            </a:r>
            <a:r>
              <a:rPr lang="nl-NL" sz="1400" dirty="0"/>
              <a:t>R&amp;D</a:t>
            </a:r>
          </a:p>
        </p:txBody>
      </p:sp>
    </p:spTree>
    <p:extLst>
      <p:ext uri="{BB962C8B-B14F-4D97-AF65-F5344CB8AC3E}">
        <p14:creationId xmlns:p14="http://schemas.microsoft.com/office/powerpoint/2010/main" val="716207178"/>
      </p:ext>
    </p:extLst>
  </p:cSld>
  <p:clrMapOvr>
    <a:masterClrMapping/>
  </p:clrMapOvr>
</p:sld>
</file>

<file path=ppt/theme/theme1.xml><?xml version="1.0" encoding="utf-8"?>
<a:theme xmlns:a="http://schemas.openxmlformats.org/drawingml/2006/main" name="ADR - 16x9 violet">
  <a:themeElements>
    <a:clrScheme name="Rijks Donkerblauw">
      <a:dk1>
        <a:srgbClr val="000000"/>
      </a:dk1>
      <a:lt1>
        <a:srgbClr val="FFFFFF"/>
      </a:lt1>
      <a:dk2>
        <a:srgbClr val="00689A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1F862852-E130-FD40-9A6A-A3AF458D6A75}" vid="{834BF983-AAF9-D848-A932-53ECF19A9806}"/>
    </a:ext>
  </a:extLst>
</a:theme>
</file>

<file path=ppt/theme/theme2.xml><?xml version="1.0" encoding="utf-8"?>
<a:theme xmlns:a="http://schemas.openxmlformats.org/drawingml/2006/main" name="ADR Engelstalig - 16x9 violet">
  <a:themeElements>
    <a:clrScheme name="Rijks Donkerblauw">
      <a:dk1>
        <a:srgbClr val="000000"/>
      </a:dk1>
      <a:lt1>
        <a:srgbClr val="FFFFFF"/>
      </a:lt1>
      <a:dk2>
        <a:srgbClr val="00689A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1F862852-E130-FD40-9A6A-A3AF458D6A75}" vid="{834BF983-AAF9-D848-A932-53ECF19A9806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16008 RIJK - Sjabloon 16x9 Donkerblauw</Template>
  <TotalTime>0</TotalTime>
  <Words>3506</Words>
  <Application>Microsoft Office PowerPoint</Application>
  <PresentationFormat>Breedbeeld</PresentationFormat>
  <Paragraphs>699</Paragraphs>
  <Slides>107</Slides>
  <Notes>74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107</vt:i4>
      </vt:variant>
    </vt:vector>
  </HeadingPairs>
  <TitlesOfParts>
    <vt:vector size="115" baseType="lpstr">
      <vt:lpstr>Arial</vt:lpstr>
      <vt:lpstr>Calibri</vt:lpstr>
      <vt:lpstr>Corbel</vt:lpstr>
      <vt:lpstr>Open Sans</vt:lpstr>
      <vt:lpstr>Verdana</vt:lpstr>
      <vt:lpstr>Wingdings</vt:lpstr>
      <vt:lpstr>ADR - 16x9 violet</vt:lpstr>
      <vt:lpstr>ADR Engelstalig - 16x9 violet</vt:lpstr>
      <vt:lpstr>Інструменти аналізу даних в аудиті</vt:lpstr>
      <vt:lpstr>Хто ми?</vt:lpstr>
      <vt:lpstr>PowerPoint-presentatie</vt:lpstr>
      <vt:lpstr>PowerPoint-presentatie</vt:lpstr>
      <vt:lpstr>Структура можливостей бізнес-аналітики</vt:lpstr>
      <vt:lpstr>Структура можливостей бізнес-аналітики (Cohen et al. 2015)</vt:lpstr>
      <vt:lpstr>PowerPoint-presentatie</vt:lpstr>
      <vt:lpstr>Управління</vt:lpstr>
      <vt:lpstr>Управління</vt:lpstr>
      <vt:lpstr>Управління</vt:lpstr>
      <vt:lpstr>Спільна відповідальність</vt:lpstr>
      <vt:lpstr>PowerPoint-presentatie</vt:lpstr>
      <vt:lpstr>Управління</vt:lpstr>
      <vt:lpstr>«Push left» та датамарафон</vt:lpstr>
      <vt:lpstr>Технології</vt:lpstr>
      <vt:lpstr>Технології</vt:lpstr>
      <vt:lpstr>Технології</vt:lpstr>
      <vt:lpstr>PowerPoint-presentatie</vt:lpstr>
      <vt:lpstr>Аналітичний ландшафт</vt:lpstr>
      <vt:lpstr>Технології</vt:lpstr>
      <vt:lpstr>PowerPoint-presentatie</vt:lpstr>
      <vt:lpstr>WebApps  platform</vt:lpstr>
      <vt:lpstr>WebApps платформа</vt:lpstr>
      <vt:lpstr>PowerPoint-presentatie</vt:lpstr>
      <vt:lpstr>PowerPoint-presentatie</vt:lpstr>
      <vt:lpstr>Технології</vt:lpstr>
      <vt:lpstr>Приклади tooling (інструментів)</vt:lpstr>
      <vt:lpstr>Культура</vt:lpstr>
      <vt:lpstr>Культура</vt:lpstr>
      <vt:lpstr>PowerPoint-presentatie</vt:lpstr>
      <vt:lpstr>Культура: що допомогло?</vt:lpstr>
      <vt:lpstr>PowerPoint-presentatie</vt:lpstr>
      <vt:lpstr>Форма заявки/запит</vt:lpstr>
      <vt:lpstr>Культура: що допомогло?</vt:lpstr>
      <vt:lpstr>Management dashboard</vt:lpstr>
      <vt:lpstr>Культура: що допомогло?</vt:lpstr>
      <vt:lpstr>Модель «восьминіг» та сполучні ланки</vt:lpstr>
      <vt:lpstr>Огляд дата-спеціалістів</vt:lpstr>
      <vt:lpstr>Внутрішня освітня програма з аналітики</vt:lpstr>
      <vt:lpstr>Люди</vt:lpstr>
      <vt:lpstr>Люди</vt:lpstr>
      <vt:lpstr>Люди</vt:lpstr>
      <vt:lpstr>Опис вакансії для молодшого дата-науковця</vt:lpstr>
      <vt:lpstr>Люди</vt:lpstr>
      <vt:lpstr>Близько 5% бюджету на аналітику</vt:lpstr>
      <vt:lpstr>Стандарти якості &amp; документація</vt:lpstr>
      <vt:lpstr>PowerPoint-presentatie</vt:lpstr>
      <vt:lpstr>PowerPoint-presentatie</vt:lpstr>
      <vt:lpstr>Aansluitingsdashboard</vt:lpstr>
      <vt:lpstr>Огляд засобів контролю</vt:lpstr>
      <vt:lpstr>Інформаційні листи (документація)</vt:lpstr>
      <vt:lpstr>PowerPoint-presentatie</vt:lpstr>
      <vt:lpstr>PDF шаблон</vt:lpstr>
      <vt:lpstr>PowerPoint-presentatie</vt:lpstr>
      <vt:lpstr>      Cookbook ("кулінарна  книга”)</vt:lpstr>
      <vt:lpstr>PowerPoint-presentatie</vt:lpstr>
      <vt:lpstr>Gitlab / Експертна перевірка</vt:lpstr>
      <vt:lpstr>Gitlab / Контроль версій</vt:lpstr>
      <vt:lpstr>Інструменти для обробки даних</vt:lpstr>
      <vt:lpstr>Типи інструментів</vt:lpstr>
      <vt:lpstr>Огляд</vt:lpstr>
      <vt:lpstr>Огляд</vt:lpstr>
      <vt:lpstr>SQL</vt:lpstr>
      <vt:lpstr>SQL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Коли і що використовувати?</vt:lpstr>
      <vt:lpstr>Мета</vt:lpstr>
      <vt:lpstr>Типи даних</vt:lpstr>
      <vt:lpstr>Entry level (рівень введення даних)</vt:lpstr>
      <vt:lpstr>Огляд інших популярних інструментів</vt:lpstr>
      <vt:lpstr>PowerPoint-presentatie</vt:lpstr>
      <vt:lpstr>Аналітичні продукти та спеціалізації</vt:lpstr>
      <vt:lpstr>Стандартизована обробка даних vs спеціалізована </vt:lpstr>
      <vt:lpstr>Стандартизована обробкв даних (аналіз)</vt:lpstr>
      <vt:lpstr>Dashboards</vt:lpstr>
      <vt:lpstr>PowerPoint-presentatie</vt:lpstr>
      <vt:lpstr>Dashboards (панелі управління)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Webapp - FluX</vt:lpstr>
      <vt:lpstr>PowerPoint-presentatie</vt:lpstr>
      <vt:lpstr>Спеціалізації</vt:lpstr>
      <vt:lpstr>Specials (засоби спеціалізованої обробки даних): які вони?</vt:lpstr>
      <vt:lpstr>Агрофонди</vt:lpstr>
      <vt:lpstr>Контекст</vt:lpstr>
      <vt:lpstr>PowerPoint-presentatie</vt:lpstr>
      <vt:lpstr>PowerPoint-presentatie</vt:lpstr>
      <vt:lpstr>PowerPoint-presentatie</vt:lpstr>
      <vt:lpstr>PowerPoint-presentatie</vt:lpstr>
      <vt:lpstr>Результати</vt:lpstr>
      <vt:lpstr>PowerPoint-presentatie</vt:lpstr>
    </vt:vector>
  </TitlesOfParts>
  <Company>Rijksoverheid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Stoop, RGS (Rob) (BEDR/I/REG)</dc:creator>
  <cp:lastModifiedBy>Schuiten, F (Frank) (ADR/OA)</cp:lastModifiedBy>
  <cp:revision>63</cp:revision>
  <dcterms:created xsi:type="dcterms:W3CDTF">2017-08-07T06:15:39Z</dcterms:created>
  <dcterms:modified xsi:type="dcterms:W3CDTF">2025-06-10T09:02:17Z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8eb1ba-53af-4455-b09d-818c8f42fbe3_Enabled">
    <vt:lpwstr>true</vt:lpwstr>
  </property>
  <property fmtid="{D5CDD505-2E9C-101B-9397-08002B2CF9AE}" pid="3" name="MSIP_Label_798eb1ba-53af-4455-b09d-818c8f42fbe3_SetDate">
    <vt:lpwstr>2025-05-15T10:18:59Z</vt:lpwstr>
  </property>
  <property fmtid="{D5CDD505-2E9C-101B-9397-08002B2CF9AE}" pid="4" name="MSIP_Label_798eb1ba-53af-4455-b09d-818c8f42fbe3_Method">
    <vt:lpwstr>Standard</vt:lpwstr>
  </property>
  <property fmtid="{D5CDD505-2E9C-101B-9397-08002B2CF9AE}" pid="5" name="MSIP_Label_798eb1ba-53af-4455-b09d-818c8f42fbe3_Name">
    <vt:lpwstr>FIN-ADR-Rijksoverheid</vt:lpwstr>
  </property>
  <property fmtid="{D5CDD505-2E9C-101B-9397-08002B2CF9AE}" pid="6" name="MSIP_Label_798eb1ba-53af-4455-b09d-818c8f42fbe3_SiteId">
    <vt:lpwstr>84712536-f524-40a0-913b-5d25ba502732</vt:lpwstr>
  </property>
  <property fmtid="{D5CDD505-2E9C-101B-9397-08002B2CF9AE}" pid="7" name="MSIP_Label_798eb1ba-53af-4455-b09d-818c8f42fbe3_ActionId">
    <vt:lpwstr>5623209f-fda3-4cd9-aa08-eb5569d8c192</vt:lpwstr>
  </property>
  <property fmtid="{D5CDD505-2E9C-101B-9397-08002B2CF9AE}" pid="8" name="MSIP_Label_798eb1ba-53af-4455-b09d-818c8f42fbe3_ContentBits">
    <vt:lpwstr>0</vt:lpwstr>
  </property>
</Properties>
</file>