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50" r:id="rId2"/>
    <p:sldId id="351" r:id="rId3"/>
    <p:sldId id="352" r:id="rId4"/>
    <p:sldId id="353" r:id="rId5"/>
    <p:sldId id="354" r:id="rId6"/>
    <p:sldId id="355" r:id="rId7"/>
    <p:sldId id="356" r:id="rId8"/>
    <p:sldId id="357" r:id="rId9"/>
    <p:sldId id="295" r:id="rId10"/>
    <p:sldId id="332" r:id="rId11"/>
    <p:sldId id="275" r:id="rId12"/>
    <p:sldId id="333" r:id="rId13"/>
    <p:sldId id="258" r:id="rId14"/>
    <p:sldId id="335" r:id="rId15"/>
    <p:sldId id="334" r:id="rId16"/>
    <p:sldId id="338" r:id="rId17"/>
    <p:sldId id="339" r:id="rId18"/>
    <p:sldId id="345" r:id="rId19"/>
    <p:sldId id="347" r:id="rId20"/>
    <p:sldId id="348" r:id="rId21"/>
    <p:sldId id="349" r:id="rId22"/>
    <p:sldId id="337" r:id="rId23"/>
    <p:sldId id="340" r:id="rId24"/>
    <p:sldId id="341" r:id="rId25"/>
    <p:sldId id="342" r:id="rId26"/>
    <p:sldId id="279" r:id="rId27"/>
    <p:sldId id="343" r:id="rId28"/>
    <p:sldId id="262" r:id="rId29"/>
  </p:sldIdLst>
  <p:sldSz cx="12192000" cy="6858000"/>
  <p:notesSz cx="6692900" cy="98679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CC00"/>
    <a:srgbClr val="FFFF66"/>
    <a:srgbClr val="FFD685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diagrams/_rels/drawing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BF0FBB-0009-4ACE-A12F-ACEA6FD445F2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A27B54EA-D5F8-41DC-9B58-570BD394EFA0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r>
            <a:rPr lang="uk-UA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Функція внутрішнього аудиту в державному секторі України поки що не досягнула рівня, на якому вона би слугувала внутрішнім надавачем гарантій та порад для керівництва</a:t>
          </a:r>
          <a:endParaRPr lang="uk-UA" sz="16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F9FFF8-7F29-474E-B4EB-B827C884E0BC}" type="parTrans" cxnId="{C58F7C94-09D7-4090-9DB7-1E6AB8E75D60}">
      <dgm:prSet/>
      <dgm:spPr/>
      <dgm:t>
        <a:bodyPr/>
        <a:lstStyle/>
        <a:p>
          <a:endParaRPr lang="uk-UA"/>
        </a:p>
      </dgm:t>
    </dgm:pt>
    <dgm:pt modelId="{B5B9C279-863A-460F-A8A9-25B3DA7BCF25}" type="sibTrans" cxnId="{C58F7C94-09D7-4090-9DB7-1E6AB8E75D60}">
      <dgm:prSet/>
      <dgm:spPr/>
      <dgm:t>
        <a:bodyPr/>
        <a:lstStyle/>
        <a:p>
          <a:endParaRPr lang="uk-UA"/>
        </a:p>
      </dgm:t>
    </dgm:pt>
    <dgm:pt modelId="{B23DDC42-8138-4466-BE5C-D4F23132C3FC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Загальна спроможність підрозділів внутрішнього аудиту використовується не завжди ефективно:</a:t>
          </a:r>
        </a:p>
        <a:p>
          <a:pPr algn="just"/>
          <a:r>
            <a:rPr lang="uk-UA" sz="14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ВА часто сприймається як «інспекційна функція», зосереджується здебільшого на перевірці відповідності та фінансових процесах, а не на системному підході, спрямованому на удосконалення системи ВК (ФУК);</a:t>
          </a:r>
        </a:p>
        <a:p>
          <a:pPr algn="just"/>
          <a:r>
            <a:rPr lang="uk-UA" sz="14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малочисельні підрозділи внутрішнього аудиту, їх «інспекційна» спрямованість тощо призводять до незначного видимого ефекту та впливу на інституційному рівні</a:t>
          </a:r>
          <a:endParaRPr lang="uk-UA" sz="14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F06098-497D-4010-9F5B-3D87BC095D6F}" type="parTrans" cxnId="{A2078981-C9D1-49B9-9A4F-219141497607}">
      <dgm:prSet/>
      <dgm:spPr/>
      <dgm:t>
        <a:bodyPr/>
        <a:lstStyle/>
        <a:p>
          <a:endParaRPr lang="uk-UA"/>
        </a:p>
      </dgm:t>
    </dgm:pt>
    <dgm:pt modelId="{AA808FAC-7403-4E7E-B0DE-7B69178173CC}" type="sibTrans" cxnId="{A2078981-C9D1-49B9-9A4F-219141497607}">
      <dgm:prSet/>
      <dgm:spPr/>
      <dgm:t>
        <a:bodyPr/>
        <a:lstStyle/>
        <a:p>
          <a:endParaRPr lang="uk-UA"/>
        </a:p>
      </dgm:t>
    </dgm:pt>
    <dgm:pt modelId="{830FC009-0FDB-4724-B3A4-43CA50041EDB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Принципи організаційної та функціональної незалежності підрозділів внутрішнього аудиту, визначені національним законодавством, не завжди дотримуються на практиці</a:t>
          </a:r>
          <a:endParaRPr lang="uk-UA" sz="16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6AB392-8241-4327-8C6D-6AB4E918A15F}" type="parTrans" cxnId="{44F1C168-8720-43C2-8382-8AF59E44A823}">
      <dgm:prSet/>
      <dgm:spPr/>
      <dgm:t>
        <a:bodyPr/>
        <a:lstStyle/>
        <a:p>
          <a:endParaRPr lang="uk-UA"/>
        </a:p>
      </dgm:t>
    </dgm:pt>
    <dgm:pt modelId="{A1949395-6D26-4A8B-82A6-80775E85CB25}" type="sibTrans" cxnId="{44F1C168-8720-43C2-8382-8AF59E44A823}">
      <dgm:prSet/>
      <dgm:spPr/>
      <dgm:t>
        <a:bodyPr/>
        <a:lstStyle/>
        <a:p>
          <a:endParaRPr lang="uk-UA"/>
        </a:p>
      </dgm:t>
    </dgm:pt>
    <dgm:pt modelId="{3F23B872-CD16-43C2-AB3A-7EFA9FCFDEDA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Канали комунікації та звітування між керівником підрозділу внутрішнього аудиту та вищим керівництвом (доступ до керівництва) в окремих органах досить слабкі на практиці</a:t>
          </a:r>
          <a:endParaRPr lang="uk-UA" sz="16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C46B2B-8467-419C-BBD7-36397980F4B7}" type="parTrans" cxnId="{4D4B0F4A-8B3A-4A72-86AE-2F8E960DD31D}">
      <dgm:prSet/>
      <dgm:spPr/>
      <dgm:t>
        <a:bodyPr/>
        <a:lstStyle/>
        <a:p>
          <a:endParaRPr lang="uk-UA"/>
        </a:p>
      </dgm:t>
    </dgm:pt>
    <dgm:pt modelId="{01786B3C-2AB2-442E-93DD-9A2B1544DA9A}" type="sibTrans" cxnId="{4D4B0F4A-8B3A-4A72-86AE-2F8E960DD31D}">
      <dgm:prSet/>
      <dgm:spPr/>
      <dgm:t>
        <a:bodyPr/>
        <a:lstStyle/>
        <a:p>
          <a:endParaRPr lang="uk-UA"/>
        </a:p>
      </dgm:t>
    </dgm:pt>
    <dgm:pt modelId="{4B5F8E55-3129-4D53-A318-32C007F7412A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Формальне виконання вимог Кодексу етики у поєднанні з слабкими заходами (на практиці) з гарантування незалежності і об’єктивності внутрішніх аудиторів, створюють ризики недотриманням принципів Кодексу етики</a:t>
          </a:r>
          <a:endParaRPr lang="uk-UA" sz="16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0919229-DCDD-49A7-88B7-5E12BF940F4C}" type="parTrans" cxnId="{9EA52C9D-C2FF-4B43-8FE5-02DD4B231659}">
      <dgm:prSet/>
      <dgm:spPr/>
      <dgm:t>
        <a:bodyPr/>
        <a:lstStyle/>
        <a:p>
          <a:endParaRPr lang="uk-UA"/>
        </a:p>
      </dgm:t>
    </dgm:pt>
    <dgm:pt modelId="{B54519B6-8338-477A-A4E3-C77519AEB79B}" type="sibTrans" cxnId="{9EA52C9D-C2FF-4B43-8FE5-02DD4B231659}">
      <dgm:prSet/>
      <dgm:spPr/>
      <dgm:t>
        <a:bodyPr/>
        <a:lstStyle/>
        <a:p>
          <a:endParaRPr lang="uk-UA"/>
        </a:p>
      </dgm:t>
    </dgm:pt>
    <dgm:pt modelId="{491B6D68-C534-4C76-A554-0B91E96F9738}" type="pres">
      <dgm:prSet presAssocID="{C8BF0FBB-0009-4ACE-A12F-ACEA6FD445F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uk-UA"/>
        </a:p>
      </dgm:t>
    </dgm:pt>
    <dgm:pt modelId="{3435BA35-6E9D-4097-876F-0CF4F2E1D4C1}" type="pres">
      <dgm:prSet presAssocID="{C8BF0FBB-0009-4ACE-A12F-ACEA6FD445F2}" presName="Name1" presStyleCnt="0"/>
      <dgm:spPr/>
    </dgm:pt>
    <dgm:pt modelId="{61CC6DFF-65EC-450A-9B6F-FCB6DA0ED0D4}" type="pres">
      <dgm:prSet presAssocID="{C8BF0FBB-0009-4ACE-A12F-ACEA6FD445F2}" presName="cycle" presStyleCnt="0"/>
      <dgm:spPr/>
    </dgm:pt>
    <dgm:pt modelId="{6F18DEF8-8D1A-44AA-934B-9CDDF562A3C6}" type="pres">
      <dgm:prSet presAssocID="{C8BF0FBB-0009-4ACE-A12F-ACEA6FD445F2}" presName="srcNode" presStyleLbl="node1" presStyleIdx="0" presStyleCnt="5"/>
      <dgm:spPr/>
    </dgm:pt>
    <dgm:pt modelId="{A12977EA-D82B-4625-BD15-51AB521892A6}" type="pres">
      <dgm:prSet presAssocID="{C8BF0FBB-0009-4ACE-A12F-ACEA6FD445F2}" presName="conn" presStyleLbl="parChTrans1D2" presStyleIdx="0" presStyleCnt="1"/>
      <dgm:spPr/>
      <dgm:t>
        <a:bodyPr/>
        <a:lstStyle/>
        <a:p>
          <a:endParaRPr lang="uk-UA"/>
        </a:p>
      </dgm:t>
    </dgm:pt>
    <dgm:pt modelId="{0BA3AD32-2B55-4215-8AEC-B68E19A15DC9}" type="pres">
      <dgm:prSet presAssocID="{C8BF0FBB-0009-4ACE-A12F-ACEA6FD445F2}" presName="extraNode" presStyleLbl="node1" presStyleIdx="0" presStyleCnt="5"/>
      <dgm:spPr/>
    </dgm:pt>
    <dgm:pt modelId="{8D5CE6C5-14D2-4DF0-BB95-990E3BA5F6A7}" type="pres">
      <dgm:prSet presAssocID="{C8BF0FBB-0009-4ACE-A12F-ACEA6FD445F2}" presName="dstNode" presStyleLbl="node1" presStyleIdx="0" presStyleCnt="5"/>
      <dgm:spPr/>
    </dgm:pt>
    <dgm:pt modelId="{B3336894-8AF1-4A41-B367-E93F27768663}" type="pres">
      <dgm:prSet presAssocID="{A27B54EA-D5F8-41DC-9B58-570BD394EFA0}" presName="text_1" presStyleLbl="node1" presStyleIdx="0" presStyleCnt="5" custScaleY="122900" custLinFactNeighborY="-1771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7E88722-0617-43FD-9D0D-EC3BBCE29AC8}" type="pres">
      <dgm:prSet presAssocID="{A27B54EA-D5F8-41DC-9B58-570BD394EFA0}" presName="accent_1" presStyleCnt="0"/>
      <dgm:spPr/>
    </dgm:pt>
    <dgm:pt modelId="{1F140C99-C917-4D4A-88C4-34329B312844}" type="pres">
      <dgm:prSet presAssocID="{A27B54EA-D5F8-41DC-9B58-570BD394EFA0}" presName="accentRepeatNode" presStyleLbl="solidFgAcc1" presStyleIdx="0" presStyleCnt="5" custLinFactNeighborY="-1417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6CADBC86-CE18-4333-8E08-FBA0DEFA765E}" type="pres">
      <dgm:prSet presAssocID="{B23DDC42-8138-4466-BE5C-D4F23132C3FC}" presName="text_2" presStyleLbl="node1" presStyleIdx="1" presStyleCnt="5" custScaleY="196604" custLinFactNeighborY="2610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456FF39-7EC0-4086-BB62-62E67B4386C1}" type="pres">
      <dgm:prSet presAssocID="{B23DDC42-8138-4466-BE5C-D4F23132C3FC}" presName="accent_2" presStyleCnt="0"/>
      <dgm:spPr/>
    </dgm:pt>
    <dgm:pt modelId="{9941F29C-1507-4731-8737-99DF37D2F0AA}" type="pres">
      <dgm:prSet presAssocID="{B23DDC42-8138-4466-BE5C-D4F23132C3FC}" presName="accentRepeatNode" presStyleLbl="solidFgAcc1" presStyleIdx="1" presStyleCnt="5" custScaleY="99489" custLinFactNeighborY="20874"/>
      <dgm:spPr>
        <a:blipFill rotWithShape="0">
          <a:blip xmlns:r="http://schemas.openxmlformats.org/officeDocument/2006/relationships"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9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32195BF8-14AE-4A64-B120-AC1903AB1CCC}" type="pres">
      <dgm:prSet presAssocID="{830FC009-0FDB-4724-B3A4-43CA50041EDB}" presName="text_3" presStyleLbl="node1" presStyleIdx="2" presStyleCnt="5" custScaleY="115199" custLinFactNeighborY="5966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4FF1A75-4945-409B-A07C-56C53D446769}" type="pres">
      <dgm:prSet presAssocID="{830FC009-0FDB-4724-B3A4-43CA50041EDB}" presName="accent_3" presStyleCnt="0"/>
      <dgm:spPr/>
    </dgm:pt>
    <dgm:pt modelId="{6A78010D-BD9F-4106-B392-1956319BA6CD}" type="pres">
      <dgm:prSet presAssocID="{830FC009-0FDB-4724-B3A4-43CA50041EDB}" presName="accentRepeatNode" presStyleLbl="solidFgAcc1" presStyleIdx="2" presStyleCnt="5" custLinFactNeighborY="47712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2B4FEAF1-1B40-4F7D-A548-3E6CCEECC432}" type="pres">
      <dgm:prSet presAssocID="{3F23B872-CD16-43C2-AB3A-7EFA9FCFDEDA}" presName="text_4" presStyleLbl="node1" presStyleIdx="3" presStyleCnt="5" custScaleY="119704" custLinFactNeighborY="5562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D91D62E-AEF1-47E3-B796-7B7415D4B602}" type="pres">
      <dgm:prSet presAssocID="{3F23B872-CD16-43C2-AB3A-7EFA9FCFDEDA}" presName="accent_4" presStyleCnt="0"/>
      <dgm:spPr/>
    </dgm:pt>
    <dgm:pt modelId="{5504EB04-D1BF-44A2-9ED9-31FB89259509}" type="pres">
      <dgm:prSet presAssocID="{3F23B872-CD16-43C2-AB3A-7EFA9FCFDEDA}" presName="accentRepeatNode" presStyleLbl="solidFgAcc1" presStyleIdx="3" presStyleCnt="5" custLinFactNeighborY="38589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4FFB9E04-2567-4131-A89D-D980ED981E12}" type="pres">
      <dgm:prSet presAssocID="{4B5F8E55-3129-4D53-A318-32C007F7412A}" presName="text_5" presStyleLbl="node1" presStyleIdx="4" presStyleCnt="5" custLinFactNeighborY="35812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E4AF26F-346D-46FD-9680-7D1382508D31}" type="pres">
      <dgm:prSet presAssocID="{4B5F8E55-3129-4D53-A318-32C007F7412A}" presName="accent_5" presStyleCnt="0"/>
      <dgm:spPr/>
    </dgm:pt>
    <dgm:pt modelId="{6864C4CD-A665-43E4-9B50-24A0C334B08E}" type="pres">
      <dgm:prSet presAssocID="{4B5F8E55-3129-4D53-A318-32C007F7412A}" presName="accentRepeatNode" presStyleLbl="solidFgAcc1" presStyleIdx="4" presStyleCnt="5" custLinFactNeighborY="22022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uk-UA"/>
        </a:p>
      </dgm:t>
    </dgm:pt>
  </dgm:ptLst>
  <dgm:cxnLst>
    <dgm:cxn modelId="{2A124A19-CCE1-4355-8D26-945EE45CE0BE}" type="presOf" srcId="{B23DDC42-8138-4466-BE5C-D4F23132C3FC}" destId="{6CADBC86-CE18-4333-8E08-FBA0DEFA765E}" srcOrd="0" destOrd="0" presId="urn:microsoft.com/office/officeart/2008/layout/VerticalCurvedList"/>
    <dgm:cxn modelId="{F0D7CA59-FF27-4E0E-8A15-868A14D859E7}" type="presOf" srcId="{4B5F8E55-3129-4D53-A318-32C007F7412A}" destId="{4FFB9E04-2567-4131-A89D-D980ED981E12}" srcOrd="0" destOrd="0" presId="urn:microsoft.com/office/officeart/2008/layout/VerticalCurvedList"/>
    <dgm:cxn modelId="{950EC443-C660-4BD4-A77C-31F495B26348}" type="presOf" srcId="{830FC009-0FDB-4724-B3A4-43CA50041EDB}" destId="{32195BF8-14AE-4A64-B120-AC1903AB1CCC}" srcOrd="0" destOrd="0" presId="urn:microsoft.com/office/officeart/2008/layout/VerticalCurvedList"/>
    <dgm:cxn modelId="{A2078981-C9D1-49B9-9A4F-219141497607}" srcId="{C8BF0FBB-0009-4ACE-A12F-ACEA6FD445F2}" destId="{B23DDC42-8138-4466-BE5C-D4F23132C3FC}" srcOrd="1" destOrd="0" parTransId="{F2F06098-497D-4010-9F5B-3D87BC095D6F}" sibTransId="{AA808FAC-7403-4E7E-B0DE-7B69178173CC}"/>
    <dgm:cxn modelId="{44F1C168-8720-43C2-8382-8AF59E44A823}" srcId="{C8BF0FBB-0009-4ACE-A12F-ACEA6FD445F2}" destId="{830FC009-0FDB-4724-B3A4-43CA50041EDB}" srcOrd="2" destOrd="0" parTransId="{1B6AB392-8241-4327-8C6D-6AB4E918A15F}" sibTransId="{A1949395-6D26-4A8B-82A6-80775E85CB25}"/>
    <dgm:cxn modelId="{03E5910E-6FBA-4D14-9CBA-BA90B3F26CE0}" type="presOf" srcId="{A27B54EA-D5F8-41DC-9B58-570BD394EFA0}" destId="{B3336894-8AF1-4A41-B367-E93F27768663}" srcOrd="0" destOrd="0" presId="urn:microsoft.com/office/officeart/2008/layout/VerticalCurvedList"/>
    <dgm:cxn modelId="{C58F7C94-09D7-4090-9DB7-1E6AB8E75D60}" srcId="{C8BF0FBB-0009-4ACE-A12F-ACEA6FD445F2}" destId="{A27B54EA-D5F8-41DC-9B58-570BD394EFA0}" srcOrd="0" destOrd="0" parTransId="{A4F9FFF8-7F29-474E-B4EB-B827C884E0BC}" sibTransId="{B5B9C279-863A-460F-A8A9-25B3DA7BCF25}"/>
    <dgm:cxn modelId="{9EA52C9D-C2FF-4B43-8FE5-02DD4B231659}" srcId="{C8BF0FBB-0009-4ACE-A12F-ACEA6FD445F2}" destId="{4B5F8E55-3129-4D53-A318-32C007F7412A}" srcOrd="4" destOrd="0" parTransId="{50919229-DCDD-49A7-88B7-5E12BF940F4C}" sibTransId="{B54519B6-8338-477A-A4E3-C77519AEB79B}"/>
    <dgm:cxn modelId="{4D4B0F4A-8B3A-4A72-86AE-2F8E960DD31D}" srcId="{C8BF0FBB-0009-4ACE-A12F-ACEA6FD445F2}" destId="{3F23B872-CD16-43C2-AB3A-7EFA9FCFDEDA}" srcOrd="3" destOrd="0" parTransId="{27C46B2B-8467-419C-BBD7-36397980F4B7}" sibTransId="{01786B3C-2AB2-442E-93DD-9A2B1544DA9A}"/>
    <dgm:cxn modelId="{00E7AF92-9654-40B9-A20A-7E04F9DEB3D4}" type="presOf" srcId="{C8BF0FBB-0009-4ACE-A12F-ACEA6FD445F2}" destId="{491B6D68-C534-4C76-A554-0B91E96F9738}" srcOrd="0" destOrd="0" presId="urn:microsoft.com/office/officeart/2008/layout/VerticalCurvedList"/>
    <dgm:cxn modelId="{9C95132A-ECB7-44A8-A012-84A17B3B04C5}" type="presOf" srcId="{B5B9C279-863A-460F-A8A9-25B3DA7BCF25}" destId="{A12977EA-D82B-4625-BD15-51AB521892A6}" srcOrd="0" destOrd="0" presId="urn:microsoft.com/office/officeart/2008/layout/VerticalCurvedList"/>
    <dgm:cxn modelId="{A4D1F411-6198-4138-9370-B858618F1303}" type="presOf" srcId="{3F23B872-CD16-43C2-AB3A-7EFA9FCFDEDA}" destId="{2B4FEAF1-1B40-4F7D-A548-3E6CCEECC432}" srcOrd="0" destOrd="0" presId="urn:microsoft.com/office/officeart/2008/layout/VerticalCurvedList"/>
    <dgm:cxn modelId="{140C26E8-CEAA-4E25-B3FF-B67A75C49059}" type="presParOf" srcId="{491B6D68-C534-4C76-A554-0B91E96F9738}" destId="{3435BA35-6E9D-4097-876F-0CF4F2E1D4C1}" srcOrd="0" destOrd="0" presId="urn:microsoft.com/office/officeart/2008/layout/VerticalCurvedList"/>
    <dgm:cxn modelId="{180F53C8-62C2-4FFF-9414-A5738DE3BC47}" type="presParOf" srcId="{3435BA35-6E9D-4097-876F-0CF4F2E1D4C1}" destId="{61CC6DFF-65EC-450A-9B6F-FCB6DA0ED0D4}" srcOrd="0" destOrd="0" presId="urn:microsoft.com/office/officeart/2008/layout/VerticalCurvedList"/>
    <dgm:cxn modelId="{8461560D-4EC9-4E4D-97C6-4035317E9BFC}" type="presParOf" srcId="{61CC6DFF-65EC-450A-9B6F-FCB6DA0ED0D4}" destId="{6F18DEF8-8D1A-44AA-934B-9CDDF562A3C6}" srcOrd="0" destOrd="0" presId="urn:microsoft.com/office/officeart/2008/layout/VerticalCurvedList"/>
    <dgm:cxn modelId="{069F80D1-1633-4B52-B7FC-64251A61AB37}" type="presParOf" srcId="{61CC6DFF-65EC-450A-9B6F-FCB6DA0ED0D4}" destId="{A12977EA-D82B-4625-BD15-51AB521892A6}" srcOrd="1" destOrd="0" presId="urn:microsoft.com/office/officeart/2008/layout/VerticalCurvedList"/>
    <dgm:cxn modelId="{6E9A2910-88F9-4B6D-B125-07B721BD7C98}" type="presParOf" srcId="{61CC6DFF-65EC-450A-9B6F-FCB6DA0ED0D4}" destId="{0BA3AD32-2B55-4215-8AEC-B68E19A15DC9}" srcOrd="2" destOrd="0" presId="urn:microsoft.com/office/officeart/2008/layout/VerticalCurvedList"/>
    <dgm:cxn modelId="{6563FED8-7341-47F5-A7C3-2C16A59D3B9F}" type="presParOf" srcId="{61CC6DFF-65EC-450A-9B6F-FCB6DA0ED0D4}" destId="{8D5CE6C5-14D2-4DF0-BB95-990E3BA5F6A7}" srcOrd="3" destOrd="0" presId="urn:microsoft.com/office/officeart/2008/layout/VerticalCurvedList"/>
    <dgm:cxn modelId="{71588D27-2832-492F-8CFD-7EF7E138C0C3}" type="presParOf" srcId="{3435BA35-6E9D-4097-876F-0CF4F2E1D4C1}" destId="{B3336894-8AF1-4A41-B367-E93F27768663}" srcOrd="1" destOrd="0" presId="urn:microsoft.com/office/officeart/2008/layout/VerticalCurvedList"/>
    <dgm:cxn modelId="{6CEE48E5-0A01-49F0-B3F0-FD07BBDE96AC}" type="presParOf" srcId="{3435BA35-6E9D-4097-876F-0CF4F2E1D4C1}" destId="{47E88722-0617-43FD-9D0D-EC3BBCE29AC8}" srcOrd="2" destOrd="0" presId="urn:microsoft.com/office/officeart/2008/layout/VerticalCurvedList"/>
    <dgm:cxn modelId="{B53B1C9F-1B2A-462A-988C-8BE13FEA457F}" type="presParOf" srcId="{47E88722-0617-43FD-9D0D-EC3BBCE29AC8}" destId="{1F140C99-C917-4D4A-88C4-34329B312844}" srcOrd="0" destOrd="0" presId="urn:microsoft.com/office/officeart/2008/layout/VerticalCurvedList"/>
    <dgm:cxn modelId="{B01D4E5A-33F5-4B5D-AF08-3E4C9650AF33}" type="presParOf" srcId="{3435BA35-6E9D-4097-876F-0CF4F2E1D4C1}" destId="{6CADBC86-CE18-4333-8E08-FBA0DEFA765E}" srcOrd="3" destOrd="0" presId="urn:microsoft.com/office/officeart/2008/layout/VerticalCurvedList"/>
    <dgm:cxn modelId="{7C64A5A7-D31B-4C62-B7D8-5AFB90CEDC65}" type="presParOf" srcId="{3435BA35-6E9D-4097-876F-0CF4F2E1D4C1}" destId="{2456FF39-7EC0-4086-BB62-62E67B4386C1}" srcOrd="4" destOrd="0" presId="urn:microsoft.com/office/officeart/2008/layout/VerticalCurvedList"/>
    <dgm:cxn modelId="{1FB43EAC-9E27-4A86-99E4-53028B578818}" type="presParOf" srcId="{2456FF39-7EC0-4086-BB62-62E67B4386C1}" destId="{9941F29C-1507-4731-8737-99DF37D2F0AA}" srcOrd="0" destOrd="0" presId="urn:microsoft.com/office/officeart/2008/layout/VerticalCurvedList"/>
    <dgm:cxn modelId="{CAC29395-F5F6-441D-B950-806E244A502F}" type="presParOf" srcId="{3435BA35-6E9D-4097-876F-0CF4F2E1D4C1}" destId="{32195BF8-14AE-4A64-B120-AC1903AB1CCC}" srcOrd="5" destOrd="0" presId="urn:microsoft.com/office/officeart/2008/layout/VerticalCurvedList"/>
    <dgm:cxn modelId="{DD27EB9D-88FF-4F45-8E4A-FB1261E9DDDF}" type="presParOf" srcId="{3435BA35-6E9D-4097-876F-0CF4F2E1D4C1}" destId="{E4FF1A75-4945-409B-A07C-56C53D446769}" srcOrd="6" destOrd="0" presId="urn:microsoft.com/office/officeart/2008/layout/VerticalCurvedList"/>
    <dgm:cxn modelId="{1F8C6A40-1EAC-4305-869F-B6C77EF80657}" type="presParOf" srcId="{E4FF1A75-4945-409B-A07C-56C53D446769}" destId="{6A78010D-BD9F-4106-B392-1956319BA6CD}" srcOrd="0" destOrd="0" presId="urn:microsoft.com/office/officeart/2008/layout/VerticalCurvedList"/>
    <dgm:cxn modelId="{82A33BF5-975E-4DEE-9037-B9FC9243D00D}" type="presParOf" srcId="{3435BA35-6E9D-4097-876F-0CF4F2E1D4C1}" destId="{2B4FEAF1-1B40-4F7D-A548-3E6CCEECC432}" srcOrd="7" destOrd="0" presId="urn:microsoft.com/office/officeart/2008/layout/VerticalCurvedList"/>
    <dgm:cxn modelId="{E31580AC-0FD0-42E3-AC42-AEB2E2D98BCF}" type="presParOf" srcId="{3435BA35-6E9D-4097-876F-0CF4F2E1D4C1}" destId="{7D91D62E-AEF1-47E3-B796-7B7415D4B602}" srcOrd="8" destOrd="0" presId="urn:microsoft.com/office/officeart/2008/layout/VerticalCurvedList"/>
    <dgm:cxn modelId="{5F14E82B-A803-467A-BC50-8A7400F68CF0}" type="presParOf" srcId="{7D91D62E-AEF1-47E3-B796-7B7415D4B602}" destId="{5504EB04-D1BF-44A2-9ED9-31FB89259509}" srcOrd="0" destOrd="0" presId="urn:microsoft.com/office/officeart/2008/layout/VerticalCurvedList"/>
    <dgm:cxn modelId="{10DB86F6-C026-4162-A811-E82D8540A093}" type="presParOf" srcId="{3435BA35-6E9D-4097-876F-0CF4F2E1D4C1}" destId="{4FFB9E04-2567-4131-A89D-D980ED981E12}" srcOrd="9" destOrd="0" presId="urn:microsoft.com/office/officeart/2008/layout/VerticalCurvedList"/>
    <dgm:cxn modelId="{6FBCCDA3-6D5A-46F2-9017-10D7ECADB84E}" type="presParOf" srcId="{3435BA35-6E9D-4097-876F-0CF4F2E1D4C1}" destId="{4E4AF26F-346D-46FD-9680-7D1382508D31}" srcOrd="10" destOrd="0" presId="urn:microsoft.com/office/officeart/2008/layout/VerticalCurvedList"/>
    <dgm:cxn modelId="{152DB5A5-7924-4A1D-8F0F-4F1538D34F89}" type="presParOf" srcId="{4E4AF26F-346D-46FD-9680-7D1382508D31}" destId="{6864C4CD-A665-43E4-9B50-24A0C334B08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BF0FBB-0009-4ACE-A12F-ACEA6FD445F2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B23DDC42-8138-4466-BE5C-D4F23132C3FC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Планування діяльності з ВА повинно базуватись на оцінці ризиків у діяльності установи. </a:t>
          </a:r>
        </a:p>
        <a:p>
          <a:pPr algn="just"/>
          <a:r>
            <a:rPr lang="uk-UA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Проте, на сьогодні ризик-орієнтований підхід є здебільшого формальним та бракує системного аналізу ризиків, який би здійснювався як керівництвом, так і підрозділом внутрішнього аудиту</a:t>
          </a:r>
          <a:endParaRPr lang="uk-UA" sz="14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F06098-497D-4010-9F5B-3D87BC095D6F}" type="parTrans" cxnId="{A2078981-C9D1-49B9-9A4F-219141497607}">
      <dgm:prSet/>
      <dgm:spPr/>
      <dgm:t>
        <a:bodyPr/>
        <a:lstStyle/>
        <a:p>
          <a:endParaRPr lang="uk-UA"/>
        </a:p>
      </dgm:t>
    </dgm:pt>
    <dgm:pt modelId="{AA808FAC-7403-4E7E-B0DE-7B69178173CC}" type="sibTrans" cxnId="{A2078981-C9D1-49B9-9A4F-219141497607}">
      <dgm:prSet/>
      <dgm:spPr/>
      <dgm:t>
        <a:bodyPr/>
        <a:lstStyle/>
        <a:p>
          <a:endParaRPr lang="uk-UA"/>
        </a:p>
      </dgm:t>
    </dgm:pt>
    <dgm:pt modelId="{830FC009-0FDB-4724-B3A4-43CA50041EDB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Функція ВА здебільшого зосереджується на аудитах відповідності/фінансових. Системний підхід до проведення аудиту щодо дослідження системи ВК поки що не дуже розповсюджений. Проведення аудитів часто базується на реагуванні на інциденти та пошуку порушень. </a:t>
          </a:r>
        </a:p>
        <a:p>
          <a:pPr algn="just"/>
          <a:r>
            <a:rPr lang="uk-UA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 не сприяє «доданій вартості» функції ВА для установи </a:t>
          </a:r>
          <a:endParaRPr lang="uk-UA" sz="16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6AB392-8241-4327-8C6D-6AB4E918A15F}" type="parTrans" cxnId="{44F1C168-8720-43C2-8382-8AF59E44A823}">
      <dgm:prSet/>
      <dgm:spPr/>
      <dgm:t>
        <a:bodyPr/>
        <a:lstStyle/>
        <a:p>
          <a:endParaRPr lang="uk-UA"/>
        </a:p>
      </dgm:t>
    </dgm:pt>
    <dgm:pt modelId="{A1949395-6D26-4A8B-82A6-80775E85CB25}" type="sibTrans" cxnId="{44F1C168-8720-43C2-8382-8AF59E44A823}">
      <dgm:prSet/>
      <dgm:spPr/>
      <dgm:t>
        <a:bodyPr/>
        <a:lstStyle/>
        <a:p>
          <a:endParaRPr lang="uk-UA"/>
        </a:p>
      </dgm:t>
    </dgm:pt>
    <dgm:pt modelId="{3F23B872-CD16-43C2-AB3A-7EFA9FCFDEDA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Національні стандарти внутрішнього аудиту базуються на правилах і вимагають їх дотримання. В окремих аспектах вони занадто деталізовані.</a:t>
          </a:r>
        </a:p>
        <a:p>
          <a:pPr algn="just"/>
          <a:r>
            <a:rPr lang="uk-UA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Є необхідність удосконалення/уточнення окремих питань і процедур</a:t>
          </a:r>
          <a:endParaRPr lang="uk-UA" sz="16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C46B2B-8467-419C-BBD7-36397980F4B7}" type="parTrans" cxnId="{4D4B0F4A-8B3A-4A72-86AE-2F8E960DD31D}">
      <dgm:prSet/>
      <dgm:spPr/>
      <dgm:t>
        <a:bodyPr/>
        <a:lstStyle/>
        <a:p>
          <a:endParaRPr lang="uk-UA"/>
        </a:p>
      </dgm:t>
    </dgm:pt>
    <dgm:pt modelId="{01786B3C-2AB2-442E-93DD-9A2B1544DA9A}" type="sibTrans" cxnId="{4D4B0F4A-8B3A-4A72-86AE-2F8E960DD31D}">
      <dgm:prSet/>
      <dgm:spPr/>
      <dgm:t>
        <a:bodyPr/>
        <a:lstStyle/>
        <a:p>
          <a:endParaRPr lang="uk-UA"/>
        </a:p>
      </dgm:t>
    </dgm:pt>
    <dgm:pt modelId="{491B6D68-C534-4C76-A554-0B91E96F9738}" type="pres">
      <dgm:prSet presAssocID="{C8BF0FBB-0009-4ACE-A12F-ACEA6FD445F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uk-UA"/>
        </a:p>
      </dgm:t>
    </dgm:pt>
    <dgm:pt modelId="{3435BA35-6E9D-4097-876F-0CF4F2E1D4C1}" type="pres">
      <dgm:prSet presAssocID="{C8BF0FBB-0009-4ACE-A12F-ACEA6FD445F2}" presName="Name1" presStyleCnt="0"/>
      <dgm:spPr/>
    </dgm:pt>
    <dgm:pt modelId="{61CC6DFF-65EC-450A-9B6F-FCB6DA0ED0D4}" type="pres">
      <dgm:prSet presAssocID="{C8BF0FBB-0009-4ACE-A12F-ACEA6FD445F2}" presName="cycle" presStyleCnt="0"/>
      <dgm:spPr/>
    </dgm:pt>
    <dgm:pt modelId="{6F18DEF8-8D1A-44AA-934B-9CDDF562A3C6}" type="pres">
      <dgm:prSet presAssocID="{C8BF0FBB-0009-4ACE-A12F-ACEA6FD445F2}" presName="srcNode" presStyleLbl="node1" presStyleIdx="0" presStyleCnt="3"/>
      <dgm:spPr/>
    </dgm:pt>
    <dgm:pt modelId="{A12977EA-D82B-4625-BD15-51AB521892A6}" type="pres">
      <dgm:prSet presAssocID="{C8BF0FBB-0009-4ACE-A12F-ACEA6FD445F2}" presName="conn" presStyleLbl="parChTrans1D2" presStyleIdx="0" presStyleCnt="1"/>
      <dgm:spPr/>
      <dgm:t>
        <a:bodyPr/>
        <a:lstStyle/>
        <a:p>
          <a:endParaRPr lang="uk-UA"/>
        </a:p>
      </dgm:t>
    </dgm:pt>
    <dgm:pt modelId="{0BA3AD32-2B55-4215-8AEC-B68E19A15DC9}" type="pres">
      <dgm:prSet presAssocID="{C8BF0FBB-0009-4ACE-A12F-ACEA6FD445F2}" presName="extraNode" presStyleLbl="node1" presStyleIdx="0" presStyleCnt="3"/>
      <dgm:spPr/>
    </dgm:pt>
    <dgm:pt modelId="{8D5CE6C5-14D2-4DF0-BB95-990E3BA5F6A7}" type="pres">
      <dgm:prSet presAssocID="{C8BF0FBB-0009-4ACE-A12F-ACEA6FD445F2}" presName="dstNode" presStyleLbl="node1" presStyleIdx="0" presStyleCnt="3"/>
      <dgm:spPr/>
    </dgm:pt>
    <dgm:pt modelId="{678D09C7-189C-461F-86CB-380563EB4525}" type="pres">
      <dgm:prSet presAssocID="{B23DDC42-8138-4466-BE5C-D4F23132C3FC}" presName="text_1" presStyleLbl="node1" presStyleIdx="0" presStyleCnt="3" custLinFactNeighborX="939" custLinFactNeighborY="-2454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518A008-C257-4781-BCB6-895F979C2039}" type="pres">
      <dgm:prSet presAssocID="{B23DDC42-8138-4466-BE5C-D4F23132C3FC}" presName="accent_1" presStyleCnt="0"/>
      <dgm:spPr/>
    </dgm:pt>
    <dgm:pt modelId="{9941F29C-1507-4731-8737-99DF37D2F0AA}" type="pres">
      <dgm:prSet presAssocID="{B23DDC42-8138-4466-BE5C-D4F23132C3FC}" presName="accentRepeatNode" presStyleLbl="solidFgAcc1" presStyleIdx="0" presStyleCnt="3" custScaleY="99489" custLinFactNeighborX="1989" custLinFactNeighborY="-1795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3555F907-0E20-4F03-8EFF-6B50B757977E}" type="pres">
      <dgm:prSet presAssocID="{830FC009-0FDB-4724-B3A4-43CA50041EDB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136BC86-D89D-42D4-A8E1-FBFD62C12C14}" type="pres">
      <dgm:prSet presAssocID="{830FC009-0FDB-4724-B3A4-43CA50041EDB}" presName="accent_2" presStyleCnt="0"/>
      <dgm:spPr/>
    </dgm:pt>
    <dgm:pt modelId="{6A78010D-BD9F-4106-B392-1956319BA6CD}" type="pres">
      <dgm:prSet presAssocID="{830FC009-0FDB-4724-B3A4-43CA50041EDB}" presName="accentRepeatNode" presStyleLbl="solidFgAcc1" presStyleIdx="1" presStyleCnt="3" custScaleX="118464" custScaleY="112808" custLinFactNeighborY="-65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13B69230-CE2B-49B0-819D-F6B8BFE2F3C7}" type="pres">
      <dgm:prSet presAssocID="{3F23B872-CD16-43C2-AB3A-7EFA9FCFDEDA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9B171B5-BB6C-4E6A-BE9D-997B6B430CE0}" type="pres">
      <dgm:prSet presAssocID="{3F23B872-CD16-43C2-AB3A-7EFA9FCFDEDA}" presName="accent_3" presStyleCnt="0"/>
      <dgm:spPr/>
    </dgm:pt>
    <dgm:pt modelId="{5504EB04-D1BF-44A2-9ED9-31FB89259509}" type="pres">
      <dgm:prSet presAssocID="{3F23B872-CD16-43C2-AB3A-7EFA9FCFDEDA}" presName="accentRepeatNode" presStyleLbl="solidFgAcc1" presStyleIdx="2" presStyleCnt="3" custScaleX="102605" custScaleY="98275" custLinFactNeighborX="-2362" custLinFactNeighborY="749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uk-UA"/>
        </a:p>
      </dgm:t>
    </dgm:pt>
  </dgm:ptLst>
  <dgm:cxnLst>
    <dgm:cxn modelId="{BE4074AF-6481-4308-AC04-20BF211883DE}" type="presOf" srcId="{3F23B872-CD16-43C2-AB3A-7EFA9FCFDEDA}" destId="{13B69230-CE2B-49B0-819D-F6B8BFE2F3C7}" srcOrd="0" destOrd="0" presId="urn:microsoft.com/office/officeart/2008/layout/VerticalCurvedList"/>
    <dgm:cxn modelId="{922EFBF5-DB60-4AC7-8A1E-3AD55030ADDB}" type="presOf" srcId="{C8BF0FBB-0009-4ACE-A12F-ACEA6FD445F2}" destId="{491B6D68-C534-4C76-A554-0B91E96F9738}" srcOrd="0" destOrd="0" presId="urn:microsoft.com/office/officeart/2008/layout/VerticalCurvedList"/>
    <dgm:cxn modelId="{44F1C168-8720-43C2-8382-8AF59E44A823}" srcId="{C8BF0FBB-0009-4ACE-A12F-ACEA6FD445F2}" destId="{830FC009-0FDB-4724-B3A4-43CA50041EDB}" srcOrd="1" destOrd="0" parTransId="{1B6AB392-8241-4327-8C6D-6AB4E918A15F}" sibTransId="{A1949395-6D26-4A8B-82A6-80775E85CB25}"/>
    <dgm:cxn modelId="{436B2201-760B-4ABD-B8C0-64068B909395}" type="presOf" srcId="{AA808FAC-7403-4E7E-B0DE-7B69178173CC}" destId="{A12977EA-D82B-4625-BD15-51AB521892A6}" srcOrd="0" destOrd="0" presId="urn:microsoft.com/office/officeart/2008/layout/VerticalCurvedList"/>
    <dgm:cxn modelId="{4D4B0F4A-8B3A-4A72-86AE-2F8E960DD31D}" srcId="{C8BF0FBB-0009-4ACE-A12F-ACEA6FD445F2}" destId="{3F23B872-CD16-43C2-AB3A-7EFA9FCFDEDA}" srcOrd="2" destOrd="0" parTransId="{27C46B2B-8467-419C-BBD7-36397980F4B7}" sibTransId="{01786B3C-2AB2-442E-93DD-9A2B1544DA9A}"/>
    <dgm:cxn modelId="{5899D1B8-D207-45BA-B6AB-5C7B2D50A2FA}" type="presOf" srcId="{830FC009-0FDB-4724-B3A4-43CA50041EDB}" destId="{3555F907-0E20-4F03-8EFF-6B50B757977E}" srcOrd="0" destOrd="0" presId="urn:microsoft.com/office/officeart/2008/layout/VerticalCurvedList"/>
    <dgm:cxn modelId="{A2078981-C9D1-49B9-9A4F-219141497607}" srcId="{C8BF0FBB-0009-4ACE-A12F-ACEA6FD445F2}" destId="{B23DDC42-8138-4466-BE5C-D4F23132C3FC}" srcOrd="0" destOrd="0" parTransId="{F2F06098-497D-4010-9F5B-3D87BC095D6F}" sibTransId="{AA808FAC-7403-4E7E-B0DE-7B69178173CC}"/>
    <dgm:cxn modelId="{6D833A50-5813-4EAB-AACE-A639AC3AC43B}" type="presOf" srcId="{B23DDC42-8138-4466-BE5C-D4F23132C3FC}" destId="{678D09C7-189C-461F-86CB-380563EB4525}" srcOrd="0" destOrd="0" presId="urn:microsoft.com/office/officeart/2008/layout/VerticalCurvedList"/>
    <dgm:cxn modelId="{AB1CE016-A913-4742-9017-9C24674DB027}" type="presParOf" srcId="{491B6D68-C534-4C76-A554-0B91E96F9738}" destId="{3435BA35-6E9D-4097-876F-0CF4F2E1D4C1}" srcOrd="0" destOrd="0" presId="urn:microsoft.com/office/officeart/2008/layout/VerticalCurvedList"/>
    <dgm:cxn modelId="{C107BCB3-4923-417F-93E0-FB13959B763A}" type="presParOf" srcId="{3435BA35-6E9D-4097-876F-0CF4F2E1D4C1}" destId="{61CC6DFF-65EC-450A-9B6F-FCB6DA0ED0D4}" srcOrd="0" destOrd="0" presId="urn:microsoft.com/office/officeart/2008/layout/VerticalCurvedList"/>
    <dgm:cxn modelId="{8E507190-BBEE-4BBE-BF8F-8005C39E3753}" type="presParOf" srcId="{61CC6DFF-65EC-450A-9B6F-FCB6DA0ED0D4}" destId="{6F18DEF8-8D1A-44AA-934B-9CDDF562A3C6}" srcOrd="0" destOrd="0" presId="urn:microsoft.com/office/officeart/2008/layout/VerticalCurvedList"/>
    <dgm:cxn modelId="{602AC116-8CCA-4D1A-A777-12A7979ADBB7}" type="presParOf" srcId="{61CC6DFF-65EC-450A-9B6F-FCB6DA0ED0D4}" destId="{A12977EA-D82B-4625-BD15-51AB521892A6}" srcOrd="1" destOrd="0" presId="urn:microsoft.com/office/officeart/2008/layout/VerticalCurvedList"/>
    <dgm:cxn modelId="{3B97C5FB-C8DE-4FA8-9F75-9BB4F44A970A}" type="presParOf" srcId="{61CC6DFF-65EC-450A-9B6F-FCB6DA0ED0D4}" destId="{0BA3AD32-2B55-4215-8AEC-B68E19A15DC9}" srcOrd="2" destOrd="0" presId="urn:microsoft.com/office/officeart/2008/layout/VerticalCurvedList"/>
    <dgm:cxn modelId="{F5D43495-9737-48B3-8761-BF86129DC0BD}" type="presParOf" srcId="{61CC6DFF-65EC-450A-9B6F-FCB6DA0ED0D4}" destId="{8D5CE6C5-14D2-4DF0-BB95-990E3BA5F6A7}" srcOrd="3" destOrd="0" presId="urn:microsoft.com/office/officeart/2008/layout/VerticalCurvedList"/>
    <dgm:cxn modelId="{7D244C6F-AA73-4180-B804-EFEA286A8FCF}" type="presParOf" srcId="{3435BA35-6E9D-4097-876F-0CF4F2E1D4C1}" destId="{678D09C7-189C-461F-86CB-380563EB4525}" srcOrd="1" destOrd="0" presId="urn:microsoft.com/office/officeart/2008/layout/VerticalCurvedList"/>
    <dgm:cxn modelId="{F6EC59AB-7E59-4286-A780-2D393400496C}" type="presParOf" srcId="{3435BA35-6E9D-4097-876F-0CF4F2E1D4C1}" destId="{D518A008-C257-4781-BCB6-895F979C2039}" srcOrd="2" destOrd="0" presId="urn:microsoft.com/office/officeart/2008/layout/VerticalCurvedList"/>
    <dgm:cxn modelId="{4E82E6F2-24D0-4F36-8267-344BB46264C2}" type="presParOf" srcId="{D518A008-C257-4781-BCB6-895F979C2039}" destId="{9941F29C-1507-4731-8737-99DF37D2F0AA}" srcOrd="0" destOrd="0" presId="urn:microsoft.com/office/officeart/2008/layout/VerticalCurvedList"/>
    <dgm:cxn modelId="{9898268F-6E5E-4A85-9AC0-B6BC4F6452D6}" type="presParOf" srcId="{3435BA35-6E9D-4097-876F-0CF4F2E1D4C1}" destId="{3555F907-0E20-4F03-8EFF-6B50B757977E}" srcOrd="3" destOrd="0" presId="urn:microsoft.com/office/officeart/2008/layout/VerticalCurvedList"/>
    <dgm:cxn modelId="{4C97C569-16F2-4AF3-93E1-AAD7F7F49240}" type="presParOf" srcId="{3435BA35-6E9D-4097-876F-0CF4F2E1D4C1}" destId="{C136BC86-D89D-42D4-A8E1-FBFD62C12C14}" srcOrd="4" destOrd="0" presId="urn:microsoft.com/office/officeart/2008/layout/VerticalCurvedList"/>
    <dgm:cxn modelId="{851AF766-634A-4184-AE61-7F333AC1842C}" type="presParOf" srcId="{C136BC86-D89D-42D4-A8E1-FBFD62C12C14}" destId="{6A78010D-BD9F-4106-B392-1956319BA6CD}" srcOrd="0" destOrd="0" presId="urn:microsoft.com/office/officeart/2008/layout/VerticalCurvedList"/>
    <dgm:cxn modelId="{237CC565-A70E-4813-8A75-159ACAF9759A}" type="presParOf" srcId="{3435BA35-6E9D-4097-876F-0CF4F2E1D4C1}" destId="{13B69230-CE2B-49B0-819D-F6B8BFE2F3C7}" srcOrd="5" destOrd="0" presId="urn:microsoft.com/office/officeart/2008/layout/VerticalCurvedList"/>
    <dgm:cxn modelId="{132445DA-DDE9-4041-91C5-F28034835D36}" type="presParOf" srcId="{3435BA35-6E9D-4097-876F-0CF4F2E1D4C1}" destId="{69B171B5-BB6C-4E6A-BE9D-997B6B430CE0}" srcOrd="6" destOrd="0" presId="urn:microsoft.com/office/officeart/2008/layout/VerticalCurvedList"/>
    <dgm:cxn modelId="{9CD5F730-16B9-42CF-86E7-A0F104C4E8D7}" type="presParOf" srcId="{69B171B5-BB6C-4E6A-BE9D-997B6B430CE0}" destId="{5504EB04-D1BF-44A2-9ED9-31FB8925950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BF0FBB-0009-4ACE-A12F-ACEA6FD445F2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A27B54EA-D5F8-41DC-9B58-570BD394EFA0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Внутрішні оцінки якості здебільшого проводяться керівниками підрозділів внутрішнього аудиту шляхом періодичних оглядів та обговорень результатів аудиторської роботи. </a:t>
          </a:r>
        </a:p>
        <a:p>
          <a:pPr algn="just"/>
          <a:r>
            <a:rPr lang="uk-UA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 частині з розглянутих установ цей процес не документується.</a:t>
          </a:r>
          <a:endParaRPr lang="uk-UA" sz="16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F9FFF8-7F29-474E-B4EB-B827C884E0BC}" type="parTrans" cxnId="{C58F7C94-09D7-4090-9DB7-1E6AB8E75D60}">
      <dgm:prSet/>
      <dgm:spPr/>
      <dgm:t>
        <a:bodyPr/>
        <a:lstStyle/>
        <a:p>
          <a:endParaRPr lang="uk-UA"/>
        </a:p>
      </dgm:t>
    </dgm:pt>
    <dgm:pt modelId="{B5B9C279-863A-460F-A8A9-25B3DA7BCF25}" type="sibTrans" cxnId="{C58F7C94-09D7-4090-9DB7-1E6AB8E75D60}">
      <dgm:prSet/>
      <dgm:spPr/>
      <dgm:t>
        <a:bodyPr/>
        <a:lstStyle/>
        <a:p>
          <a:endParaRPr lang="uk-UA"/>
        </a:p>
      </dgm:t>
    </dgm:pt>
    <dgm:pt modelId="{B23DDC42-8138-4466-BE5C-D4F23132C3FC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Підхід до зовнішніх оцінок якості наразі на етапі удосконалення. </a:t>
          </a:r>
        </a:p>
        <a:p>
          <a:pPr algn="just"/>
          <a:r>
            <a:rPr lang="uk-UA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Новий порядок було видано після переходу ЦПГ до Міністерства фінансів. За ним має слідувати перегляд загальної методології оцінки якості </a:t>
          </a:r>
          <a:endParaRPr lang="uk-UA" sz="1400" b="1" i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F06098-497D-4010-9F5B-3D87BC095D6F}" type="parTrans" cxnId="{A2078981-C9D1-49B9-9A4F-219141497607}">
      <dgm:prSet/>
      <dgm:spPr/>
      <dgm:t>
        <a:bodyPr/>
        <a:lstStyle/>
        <a:p>
          <a:endParaRPr lang="uk-UA"/>
        </a:p>
      </dgm:t>
    </dgm:pt>
    <dgm:pt modelId="{AA808FAC-7403-4E7E-B0DE-7B69178173CC}" type="sibTrans" cxnId="{A2078981-C9D1-49B9-9A4F-219141497607}">
      <dgm:prSet/>
      <dgm:spPr/>
      <dgm:t>
        <a:bodyPr/>
        <a:lstStyle/>
        <a:p>
          <a:endParaRPr lang="uk-UA"/>
        </a:p>
      </dgm:t>
    </dgm:pt>
    <dgm:pt modelId="{830FC009-0FDB-4724-B3A4-43CA50041EDB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Внутрішній моніторинг діяльності з внутрішнього аудиту не базується на чітких показниках і організований переважно у вигляді звітів про діяльність описового характеру</a:t>
          </a:r>
          <a:endParaRPr lang="uk-UA" sz="16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6AB392-8241-4327-8C6D-6AB4E918A15F}" type="parTrans" cxnId="{44F1C168-8720-43C2-8382-8AF59E44A823}">
      <dgm:prSet/>
      <dgm:spPr/>
      <dgm:t>
        <a:bodyPr/>
        <a:lstStyle/>
        <a:p>
          <a:endParaRPr lang="uk-UA"/>
        </a:p>
      </dgm:t>
    </dgm:pt>
    <dgm:pt modelId="{A1949395-6D26-4A8B-82A6-80775E85CB25}" type="sibTrans" cxnId="{44F1C168-8720-43C2-8382-8AF59E44A823}">
      <dgm:prSet/>
      <dgm:spPr/>
      <dgm:t>
        <a:bodyPr/>
        <a:lstStyle/>
        <a:p>
          <a:endParaRPr lang="uk-UA"/>
        </a:p>
      </dgm:t>
    </dgm:pt>
    <dgm:pt modelId="{3F23B872-CD16-43C2-AB3A-7EFA9FCFDEDA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Бракує механізмів/платформ для обговорення результатів аудиту і ширших питань, пов’язаних з управлінням і контролем</a:t>
          </a:r>
          <a:endParaRPr lang="uk-UA" sz="16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C46B2B-8467-419C-BBD7-36397980F4B7}" type="parTrans" cxnId="{4D4B0F4A-8B3A-4A72-86AE-2F8E960DD31D}">
      <dgm:prSet/>
      <dgm:spPr/>
      <dgm:t>
        <a:bodyPr/>
        <a:lstStyle/>
        <a:p>
          <a:endParaRPr lang="uk-UA"/>
        </a:p>
      </dgm:t>
    </dgm:pt>
    <dgm:pt modelId="{01786B3C-2AB2-442E-93DD-9A2B1544DA9A}" type="sibTrans" cxnId="{4D4B0F4A-8B3A-4A72-86AE-2F8E960DD31D}">
      <dgm:prSet/>
      <dgm:spPr/>
      <dgm:t>
        <a:bodyPr/>
        <a:lstStyle/>
        <a:p>
          <a:endParaRPr lang="uk-UA"/>
        </a:p>
      </dgm:t>
    </dgm:pt>
    <dgm:pt modelId="{56402724-9F5D-4564-B62E-2DBA65C7BE4F}">
      <dgm:prSet phldrT="[Текст]" custT="1"/>
      <dgm:spPr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</dgm:spPr>
      <dgm:t>
        <a:bodyPr/>
        <a:lstStyle/>
        <a:p>
          <a:pPr algn="just"/>
          <a:r>
            <a:rPr lang="uk-UA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Непроведення або формальне проведення внутрішніх оцінок якості, слабкі заходи з гарантування якості внутрішнього аудиту в окремих органах загалом, мають наслідком відсутність заходів, спрямованих на розвиток та удосконалення діяльності з внутрішнього аудиту</a:t>
          </a:r>
          <a:endParaRPr lang="uk-UA" sz="16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BC342A-4279-42FA-B61B-BFB4084D5E94}" type="parTrans" cxnId="{6FDE31B6-8CCC-421E-B609-838B70F00A1C}">
      <dgm:prSet/>
      <dgm:spPr/>
      <dgm:t>
        <a:bodyPr/>
        <a:lstStyle/>
        <a:p>
          <a:endParaRPr lang="uk-UA"/>
        </a:p>
      </dgm:t>
    </dgm:pt>
    <dgm:pt modelId="{B94509B0-F83C-42B4-8D4F-4C07EF9FAF66}" type="sibTrans" cxnId="{6FDE31B6-8CCC-421E-B609-838B70F00A1C}">
      <dgm:prSet/>
      <dgm:spPr/>
      <dgm:t>
        <a:bodyPr/>
        <a:lstStyle/>
        <a:p>
          <a:endParaRPr lang="uk-UA"/>
        </a:p>
      </dgm:t>
    </dgm:pt>
    <dgm:pt modelId="{491B6D68-C534-4C76-A554-0B91E96F9738}" type="pres">
      <dgm:prSet presAssocID="{C8BF0FBB-0009-4ACE-A12F-ACEA6FD445F2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uk-UA"/>
        </a:p>
      </dgm:t>
    </dgm:pt>
    <dgm:pt modelId="{3435BA35-6E9D-4097-876F-0CF4F2E1D4C1}" type="pres">
      <dgm:prSet presAssocID="{C8BF0FBB-0009-4ACE-A12F-ACEA6FD445F2}" presName="Name1" presStyleCnt="0"/>
      <dgm:spPr/>
    </dgm:pt>
    <dgm:pt modelId="{61CC6DFF-65EC-450A-9B6F-FCB6DA0ED0D4}" type="pres">
      <dgm:prSet presAssocID="{C8BF0FBB-0009-4ACE-A12F-ACEA6FD445F2}" presName="cycle" presStyleCnt="0"/>
      <dgm:spPr/>
    </dgm:pt>
    <dgm:pt modelId="{6F18DEF8-8D1A-44AA-934B-9CDDF562A3C6}" type="pres">
      <dgm:prSet presAssocID="{C8BF0FBB-0009-4ACE-A12F-ACEA6FD445F2}" presName="srcNode" presStyleLbl="node1" presStyleIdx="0" presStyleCnt="5"/>
      <dgm:spPr/>
    </dgm:pt>
    <dgm:pt modelId="{A12977EA-D82B-4625-BD15-51AB521892A6}" type="pres">
      <dgm:prSet presAssocID="{C8BF0FBB-0009-4ACE-A12F-ACEA6FD445F2}" presName="conn" presStyleLbl="parChTrans1D2" presStyleIdx="0" presStyleCnt="1"/>
      <dgm:spPr/>
      <dgm:t>
        <a:bodyPr/>
        <a:lstStyle/>
        <a:p>
          <a:endParaRPr lang="uk-UA"/>
        </a:p>
      </dgm:t>
    </dgm:pt>
    <dgm:pt modelId="{0BA3AD32-2B55-4215-8AEC-B68E19A15DC9}" type="pres">
      <dgm:prSet presAssocID="{C8BF0FBB-0009-4ACE-A12F-ACEA6FD445F2}" presName="extraNode" presStyleLbl="node1" presStyleIdx="0" presStyleCnt="5"/>
      <dgm:spPr/>
    </dgm:pt>
    <dgm:pt modelId="{8D5CE6C5-14D2-4DF0-BB95-990E3BA5F6A7}" type="pres">
      <dgm:prSet presAssocID="{C8BF0FBB-0009-4ACE-A12F-ACEA6FD445F2}" presName="dstNode" presStyleLbl="node1" presStyleIdx="0" presStyleCnt="5"/>
      <dgm:spPr/>
    </dgm:pt>
    <dgm:pt modelId="{B3336894-8AF1-4A41-B367-E93F27768663}" type="pres">
      <dgm:prSet presAssocID="{A27B54EA-D5F8-41DC-9B58-570BD394EFA0}" presName="text_1" presStyleLbl="node1" presStyleIdx="0" presStyleCnt="5" custScaleY="119252" custLinFactNeighborY="-2827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7E88722-0617-43FD-9D0D-EC3BBCE29AC8}" type="pres">
      <dgm:prSet presAssocID="{A27B54EA-D5F8-41DC-9B58-570BD394EFA0}" presName="accent_1" presStyleCnt="0"/>
      <dgm:spPr/>
    </dgm:pt>
    <dgm:pt modelId="{1F140C99-C917-4D4A-88C4-34329B312844}" type="pres">
      <dgm:prSet presAssocID="{A27B54EA-D5F8-41DC-9B58-570BD394EFA0}" presName="accentRepeatNode" presStyleLbl="solidFgAcc1" presStyleIdx="0" presStyleCnt="5" custScaleX="105798" custScaleY="93707" custLinFactNeighborY="-2262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6CADBC86-CE18-4333-8E08-FBA0DEFA765E}" type="pres">
      <dgm:prSet presAssocID="{B23DDC42-8138-4466-BE5C-D4F23132C3FC}" presName="text_2" presStyleLbl="node1" presStyleIdx="1" presStyleCnt="5" custScaleY="127842" custLinFactNeighborX="157" custLinFactNeighborY="-2243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456FF39-7EC0-4086-BB62-62E67B4386C1}" type="pres">
      <dgm:prSet presAssocID="{B23DDC42-8138-4466-BE5C-D4F23132C3FC}" presName="accent_2" presStyleCnt="0"/>
      <dgm:spPr/>
    </dgm:pt>
    <dgm:pt modelId="{9941F29C-1507-4731-8737-99DF37D2F0AA}" type="pres">
      <dgm:prSet presAssocID="{B23DDC42-8138-4466-BE5C-D4F23132C3FC}" presName="accentRepeatNode" presStyleLbl="solidFgAcc1" presStyleIdx="1" presStyleCnt="5" custScaleY="99489" custLinFactNeighborX="1989" custLinFactNeighborY="-17955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32195BF8-14AE-4A64-B120-AC1903AB1CCC}" type="pres">
      <dgm:prSet presAssocID="{830FC009-0FDB-4724-B3A4-43CA50041EDB}" presName="text_3" presStyleLbl="node1" presStyleIdx="2" presStyleCnt="5" custScaleY="123569" custLinFactNeighborY="-85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4FF1A75-4945-409B-A07C-56C53D446769}" type="pres">
      <dgm:prSet presAssocID="{830FC009-0FDB-4724-B3A4-43CA50041EDB}" presName="accent_3" presStyleCnt="0"/>
      <dgm:spPr/>
    </dgm:pt>
    <dgm:pt modelId="{6A78010D-BD9F-4106-B392-1956319BA6CD}" type="pres">
      <dgm:prSet presAssocID="{830FC009-0FDB-4724-B3A4-43CA50041EDB}" presName="accentRepeatNode" presStyleLbl="solidFgAcc1" presStyleIdx="2" presStyleCnt="5" custScaleX="105515" custScaleY="97294" custLinFactNeighborY="-65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2B4FEAF1-1B40-4F7D-A548-3E6CCEECC432}" type="pres">
      <dgm:prSet presAssocID="{3F23B872-CD16-43C2-AB3A-7EFA9FCFDEDA}" presName="text_4" presStyleLbl="node1" presStyleIdx="3" presStyleCnt="5" custScaleY="102546" custLinFactNeighborY="932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D91D62E-AEF1-47E3-B796-7B7415D4B602}" type="pres">
      <dgm:prSet presAssocID="{3F23B872-CD16-43C2-AB3A-7EFA9FCFDEDA}" presName="accent_4" presStyleCnt="0"/>
      <dgm:spPr/>
    </dgm:pt>
    <dgm:pt modelId="{5504EB04-D1BF-44A2-9ED9-31FB89259509}" type="pres">
      <dgm:prSet presAssocID="{3F23B872-CD16-43C2-AB3A-7EFA9FCFDEDA}" presName="accentRepeatNode" presStyleLbl="solidFgAcc1" presStyleIdx="3" presStyleCnt="5" custScaleX="102605" custScaleY="98275" custLinFactNeighborX="-2362" custLinFactNeighborY="749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uk-UA"/>
        </a:p>
      </dgm:t>
    </dgm:pt>
    <dgm:pt modelId="{1B789794-0F67-4965-BDCA-456DB90AD5E7}" type="pres">
      <dgm:prSet presAssocID="{56402724-9F5D-4564-B62E-2DBA65C7BE4F}" presName="text_5" presStyleLbl="node1" presStyleIdx="4" presStyleCnt="5" custScaleY="115906" custLinFactNeighborY="3099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861A0E8-4259-4B0D-A841-D9AD052B65BB}" type="pres">
      <dgm:prSet presAssocID="{56402724-9F5D-4564-B62E-2DBA65C7BE4F}" presName="accent_5" presStyleCnt="0"/>
      <dgm:spPr/>
    </dgm:pt>
    <dgm:pt modelId="{0900A146-1507-4032-B160-47BD71C654DF}" type="pres">
      <dgm:prSet presAssocID="{56402724-9F5D-4564-B62E-2DBA65C7BE4F}" presName="accentRepeatNode" presStyleLbl="solidFgAcc1" presStyleIdx="4" presStyleCnt="5" custLinFactNeighborY="24801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</dgm:ptLst>
  <dgm:cxnLst>
    <dgm:cxn modelId="{A2078981-C9D1-49B9-9A4F-219141497607}" srcId="{C8BF0FBB-0009-4ACE-A12F-ACEA6FD445F2}" destId="{B23DDC42-8138-4466-BE5C-D4F23132C3FC}" srcOrd="1" destOrd="0" parTransId="{F2F06098-497D-4010-9F5B-3D87BC095D6F}" sibTransId="{AA808FAC-7403-4E7E-B0DE-7B69178173CC}"/>
    <dgm:cxn modelId="{44F1C168-8720-43C2-8382-8AF59E44A823}" srcId="{C8BF0FBB-0009-4ACE-A12F-ACEA6FD445F2}" destId="{830FC009-0FDB-4724-B3A4-43CA50041EDB}" srcOrd="2" destOrd="0" parTransId="{1B6AB392-8241-4327-8C6D-6AB4E918A15F}" sibTransId="{A1949395-6D26-4A8B-82A6-80775E85CB25}"/>
    <dgm:cxn modelId="{2B987A78-7D55-4D01-83B7-EFD544A66977}" type="presOf" srcId="{A27B54EA-D5F8-41DC-9B58-570BD394EFA0}" destId="{B3336894-8AF1-4A41-B367-E93F27768663}" srcOrd="0" destOrd="0" presId="urn:microsoft.com/office/officeart/2008/layout/VerticalCurvedList"/>
    <dgm:cxn modelId="{73468FFC-C533-46B5-8CCF-8F880ECC7576}" type="presOf" srcId="{B23DDC42-8138-4466-BE5C-D4F23132C3FC}" destId="{6CADBC86-CE18-4333-8E08-FBA0DEFA765E}" srcOrd="0" destOrd="0" presId="urn:microsoft.com/office/officeart/2008/layout/VerticalCurvedList"/>
    <dgm:cxn modelId="{C58F7C94-09D7-4090-9DB7-1E6AB8E75D60}" srcId="{C8BF0FBB-0009-4ACE-A12F-ACEA6FD445F2}" destId="{A27B54EA-D5F8-41DC-9B58-570BD394EFA0}" srcOrd="0" destOrd="0" parTransId="{A4F9FFF8-7F29-474E-B4EB-B827C884E0BC}" sibTransId="{B5B9C279-863A-460F-A8A9-25B3DA7BCF25}"/>
    <dgm:cxn modelId="{AB6E40FE-5900-4BF2-BBEF-58B77AE305AE}" type="presOf" srcId="{56402724-9F5D-4564-B62E-2DBA65C7BE4F}" destId="{1B789794-0F67-4965-BDCA-456DB90AD5E7}" srcOrd="0" destOrd="0" presId="urn:microsoft.com/office/officeart/2008/layout/VerticalCurvedList"/>
    <dgm:cxn modelId="{F7DD302A-8199-4DF8-BC2F-96B9768F4335}" type="presOf" srcId="{C8BF0FBB-0009-4ACE-A12F-ACEA6FD445F2}" destId="{491B6D68-C534-4C76-A554-0B91E96F9738}" srcOrd="0" destOrd="0" presId="urn:microsoft.com/office/officeart/2008/layout/VerticalCurvedList"/>
    <dgm:cxn modelId="{D8FF8792-689D-4A8C-9FB0-BC6E5B0A260A}" type="presOf" srcId="{B5B9C279-863A-460F-A8A9-25B3DA7BCF25}" destId="{A12977EA-D82B-4625-BD15-51AB521892A6}" srcOrd="0" destOrd="0" presId="urn:microsoft.com/office/officeart/2008/layout/VerticalCurvedList"/>
    <dgm:cxn modelId="{4D4B0F4A-8B3A-4A72-86AE-2F8E960DD31D}" srcId="{C8BF0FBB-0009-4ACE-A12F-ACEA6FD445F2}" destId="{3F23B872-CD16-43C2-AB3A-7EFA9FCFDEDA}" srcOrd="3" destOrd="0" parTransId="{27C46B2B-8467-419C-BBD7-36397980F4B7}" sibTransId="{01786B3C-2AB2-442E-93DD-9A2B1544DA9A}"/>
    <dgm:cxn modelId="{A5515E0D-3CF8-49EA-BAAD-92A1D9E03917}" type="presOf" srcId="{3F23B872-CD16-43C2-AB3A-7EFA9FCFDEDA}" destId="{2B4FEAF1-1B40-4F7D-A548-3E6CCEECC432}" srcOrd="0" destOrd="0" presId="urn:microsoft.com/office/officeart/2008/layout/VerticalCurvedList"/>
    <dgm:cxn modelId="{FB0184F4-6D37-4683-9F4C-273BE53AF6C7}" type="presOf" srcId="{830FC009-0FDB-4724-B3A4-43CA50041EDB}" destId="{32195BF8-14AE-4A64-B120-AC1903AB1CCC}" srcOrd="0" destOrd="0" presId="urn:microsoft.com/office/officeart/2008/layout/VerticalCurvedList"/>
    <dgm:cxn modelId="{6FDE31B6-8CCC-421E-B609-838B70F00A1C}" srcId="{C8BF0FBB-0009-4ACE-A12F-ACEA6FD445F2}" destId="{56402724-9F5D-4564-B62E-2DBA65C7BE4F}" srcOrd="4" destOrd="0" parTransId="{17BC342A-4279-42FA-B61B-BFB4084D5E94}" sibTransId="{B94509B0-F83C-42B4-8D4F-4C07EF9FAF66}"/>
    <dgm:cxn modelId="{36CF1011-9CBE-4F7C-8154-E1A89EC758A3}" type="presParOf" srcId="{491B6D68-C534-4C76-A554-0B91E96F9738}" destId="{3435BA35-6E9D-4097-876F-0CF4F2E1D4C1}" srcOrd="0" destOrd="0" presId="urn:microsoft.com/office/officeart/2008/layout/VerticalCurvedList"/>
    <dgm:cxn modelId="{4455C1A4-0DF3-4232-AF55-F1E76A82C52D}" type="presParOf" srcId="{3435BA35-6E9D-4097-876F-0CF4F2E1D4C1}" destId="{61CC6DFF-65EC-450A-9B6F-FCB6DA0ED0D4}" srcOrd="0" destOrd="0" presId="urn:microsoft.com/office/officeart/2008/layout/VerticalCurvedList"/>
    <dgm:cxn modelId="{7D943E43-41C7-42C6-A3D5-DC5A25B35DEF}" type="presParOf" srcId="{61CC6DFF-65EC-450A-9B6F-FCB6DA0ED0D4}" destId="{6F18DEF8-8D1A-44AA-934B-9CDDF562A3C6}" srcOrd="0" destOrd="0" presId="urn:microsoft.com/office/officeart/2008/layout/VerticalCurvedList"/>
    <dgm:cxn modelId="{14DD725D-4A99-41B4-BCCE-96C6DC2419E4}" type="presParOf" srcId="{61CC6DFF-65EC-450A-9B6F-FCB6DA0ED0D4}" destId="{A12977EA-D82B-4625-BD15-51AB521892A6}" srcOrd="1" destOrd="0" presId="urn:microsoft.com/office/officeart/2008/layout/VerticalCurvedList"/>
    <dgm:cxn modelId="{94DBCEB8-FC6D-4841-B4EB-E7512F6ABBA0}" type="presParOf" srcId="{61CC6DFF-65EC-450A-9B6F-FCB6DA0ED0D4}" destId="{0BA3AD32-2B55-4215-8AEC-B68E19A15DC9}" srcOrd="2" destOrd="0" presId="urn:microsoft.com/office/officeart/2008/layout/VerticalCurvedList"/>
    <dgm:cxn modelId="{F921D1A4-14BF-412A-AE46-B6C72CAC19B4}" type="presParOf" srcId="{61CC6DFF-65EC-450A-9B6F-FCB6DA0ED0D4}" destId="{8D5CE6C5-14D2-4DF0-BB95-990E3BA5F6A7}" srcOrd="3" destOrd="0" presId="urn:microsoft.com/office/officeart/2008/layout/VerticalCurvedList"/>
    <dgm:cxn modelId="{C2CB1EA9-36FF-4417-ABBA-D5566B12D1F4}" type="presParOf" srcId="{3435BA35-6E9D-4097-876F-0CF4F2E1D4C1}" destId="{B3336894-8AF1-4A41-B367-E93F27768663}" srcOrd="1" destOrd="0" presId="urn:microsoft.com/office/officeart/2008/layout/VerticalCurvedList"/>
    <dgm:cxn modelId="{BF5F0CF4-3156-4988-8FDD-482F884CA47B}" type="presParOf" srcId="{3435BA35-6E9D-4097-876F-0CF4F2E1D4C1}" destId="{47E88722-0617-43FD-9D0D-EC3BBCE29AC8}" srcOrd="2" destOrd="0" presId="urn:microsoft.com/office/officeart/2008/layout/VerticalCurvedList"/>
    <dgm:cxn modelId="{ECE620F1-DD68-4F99-8C2F-947DA26FAFE2}" type="presParOf" srcId="{47E88722-0617-43FD-9D0D-EC3BBCE29AC8}" destId="{1F140C99-C917-4D4A-88C4-34329B312844}" srcOrd="0" destOrd="0" presId="urn:microsoft.com/office/officeart/2008/layout/VerticalCurvedList"/>
    <dgm:cxn modelId="{1094B0F1-28B7-47F2-8429-2D2574EA4495}" type="presParOf" srcId="{3435BA35-6E9D-4097-876F-0CF4F2E1D4C1}" destId="{6CADBC86-CE18-4333-8E08-FBA0DEFA765E}" srcOrd="3" destOrd="0" presId="urn:microsoft.com/office/officeart/2008/layout/VerticalCurvedList"/>
    <dgm:cxn modelId="{5508BFE2-D979-4107-85B1-3A9D5A70841B}" type="presParOf" srcId="{3435BA35-6E9D-4097-876F-0CF4F2E1D4C1}" destId="{2456FF39-7EC0-4086-BB62-62E67B4386C1}" srcOrd="4" destOrd="0" presId="urn:microsoft.com/office/officeart/2008/layout/VerticalCurvedList"/>
    <dgm:cxn modelId="{1FCD8C3B-D115-4DEF-A515-63816348690C}" type="presParOf" srcId="{2456FF39-7EC0-4086-BB62-62E67B4386C1}" destId="{9941F29C-1507-4731-8737-99DF37D2F0AA}" srcOrd="0" destOrd="0" presId="urn:microsoft.com/office/officeart/2008/layout/VerticalCurvedList"/>
    <dgm:cxn modelId="{B640960C-D9C6-42EA-99D6-18A288AEF62D}" type="presParOf" srcId="{3435BA35-6E9D-4097-876F-0CF4F2E1D4C1}" destId="{32195BF8-14AE-4A64-B120-AC1903AB1CCC}" srcOrd="5" destOrd="0" presId="urn:microsoft.com/office/officeart/2008/layout/VerticalCurvedList"/>
    <dgm:cxn modelId="{34CB7EAE-EE7F-4200-B3CA-518A4046E991}" type="presParOf" srcId="{3435BA35-6E9D-4097-876F-0CF4F2E1D4C1}" destId="{E4FF1A75-4945-409B-A07C-56C53D446769}" srcOrd="6" destOrd="0" presId="urn:microsoft.com/office/officeart/2008/layout/VerticalCurvedList"/>
    <dgm:cxn modelId="{E1CD3020-C018-4566-BE02-A6F489C9BA34}" type="presParOf" srcId="{E4FF1A75-4945-409B-A07C-56C53D446769}" destId="{6A78010D-BD9F-4106-B392-1956319BA6CD}" srcOrd="0" destOrd="0" presId="urn:microsoft.com/office/officeart/2008/layout/VerticalCurvedList"/>
    <dgm:cxn modelId="{A726AE8B-80F6-4146-B75C-CB3BD5AFB917}" type="presParOf" srcId="{3435BA35-6E9D-4097-876F-0CF4F2E1D4C1}" destId="{2B4FEAF1-1B40-4F7D-A548-3E6CCEECC432}" srcOrd="7" destOrd="0" presId="urn:microsoft.com/office/officeart/2008/layout/VerticalCurvedList"/>
    <dgm:cxn modelId="{0D85561E-7CC6-46DB-8E82-6BEDB47EBCFE}" type="presParOf" srcId="{3435BA35-6E9D-4097-876F-0CF4F2E1D4C1}" destId="{7D91D62E-AEF1-47E3-B796-7B7415D4B602}" srcOrd="8" destOrd="0" presId="urn:microsoft.com/office/officeart/2008/layout/VerticalCurvedList"/>
    <dgm:cxn modelId="{F0C50F8E-6899-4BBC-9BDA-C9B15C072DE6}" type="presParOf" srcId="{7D91D62E-AEF1-47E3-B796-7B7415D4B602}" destId="{5504EB04-D1BF-44A2-9ED9-31FB89259509}" srcOrd="0" destOrd="0" presId="urn:microsoft.com/office/officeart/2008/layout/VerticalCurvedList"/>
    <dgm:cxn modelId="{85A3D36B-8647-4324-93FF-0B9F3E037C46}" type="presParOf" srcId="{3435BA35-6E9D-4097-876F-0CF4F2E1D4C1}" destId="{1B789794-0F67-4965-BDCA-456DB90AD5E7}" srcOrd="9" destOrd="0" presId="urn:microsoft.com/office/officeart/2008/layout/VerticalCurvedList"/>
    <dgm:cxn modelId="{320CF5D7-6950-48C6-9F60-248BDF43E49E}" type="presParOf" srcId="{3435BA35-6E9D-4097-876F-0CF4F2E1D4C1}" destId="{0861A0E8-4259-4B0D-A841-D9AD052B65BB}" srcOrd="10" destOrd="0" presId="urn:microsoft.com/office/officeart/2008/layout/VerticalCurvedList"/>
    <dgm:cxn modelId="{FBBAF6E7-11B8-47E5-8473-2962F6B2806C}" type="presParOf" srcId="{0861A0E8-4259-4B0D-A841-D9AD052B65BB}" destId="{0900A146-1507-4032-B160-47BD71C654D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C83056C-FBED-479C-8BB4-B0253157CC5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C6845CE3-FC34-4150-ADC6-96CA05B6AD48}" type="pres">
      <dgm:prSet presAssocID="{3C83056C-FBED-479C-8BB4-B0253157CC5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uk-UA"/>
        </a:p>
      </dgm:t>
    </dgm:pt>
    <dgm:pt modelId="{25D4A02F-50D7-4B0B-97F6-31ABED37624C}" type="pres">
      <dgm:prSet presAssocID="{3C83056C-FBED-479C-8BB4-B0253157CC5A}" presName="Name1" presStyleCnt="0"/>
      <dgm:spPr/>
    </dgm:pt>
    <dgm:pt modelId="{EAFE583E-05D0-4926-B7EF-02AF4E71FE51}" type="pres">
      <dgm:prSet presAssocID="{3C83056C-FBED-479C-8BB4-B0253157CC5A}" presName="cycle" presStyleCnt="0"/>
      <dgm:spPr/>
    </dgm:pt>
    <dgm:pt modelId="{CF613665-84C5-490B-887B-0F93E63B16ED}" type="pres">
      <dgm:prSet presAssocID="{3C83056C-FBED-479C-8BB4-B0253157CC5A}" presName="srcNode" presStyleLbl="node1" presStyleIdx="0" presStyleCnt="0"/>
      <dgm:spPr/>
    </dgm:pt>
    <dgm:pt modelId="{9022A716-371A-4E19-B6F9-6CCBEEDA6A62}" type="pres">
      <dgm:prSet presAssocID="{3C83056C-FBED-479C-8BB4-B0253157CC5A}" presName="conn" presStyleLbl="parChTrans1D2" presStyleIdx="0" presStyleCnt="1"/>
      <dgm:spPr/>
      <dgm:t>
        <a:bodyPr/>
        <a:lstStyle/>
        <a:p>
          <a:endParaRPr lang="uk-UA"/>
        </a:p>
      </dgm:t>
    </dgm:pt>
    <dgm:pt modelId="{9529A3B1-0646-46CC-8CA9-1E97ED9A2F77}" type="pres">
      <dgm:prSet presAssocID="{3C83056C-FBED-479C-8BB4-B0253157CC5A}" presName="extraNode" presStyleLbl="node1" presStyleIdx="0" presStyleCnt="0"/>
      <dgm:spPr/>
    </dgm:pt>
    <dgm:pt modelId="{D2B2DB76-8715-44E5-8F99-3333BCAF66C6}" type="pres">
      <dgm:prSet presAssocID="{3C83056C-FBED-479C-8BB4-B0253157CC5A}" presName="dstNode" presStyleLbl="node1" presStyleIdx="0" presStyleCnt="0"/>
      <dgm:spPr/>
    </dgm:pt>
  </dgm:ptLst>
  <dgm:cxnLst>
    <dgm:cxn modelId="{ECE04064-2E9D-4685-9904-3A0A99B70D03}" type="presOf" srcId="{3C83056C-FBED-479C-8BB4-B0253157CC5A}" destId="{C6845CE3-FC34-4150-ADC6-96CA05B6AD48}" srcOrd="0" destOrd="0" presId="urn:microsoft.com/office/officeart/2008/layout/VerticalCurvedList"/>
    <dgm:cxn modelId="{A9730B51-6DED-4630-866D-884446BB9C43}" type="presParOf" srcId="{C6845CE3-FC34-4150-ADC6-96CA05B6AD48}" destId="{25D4A02F-50D7-4B0B-97F6-31ABED37624C}" srcOrd="0" destOrd="0" presId="urn:microsoft.com/office/officeart/2008/layout/VerticalCurvedList"/>
    <dgm:cxn modelId="{74AB0032-D338-4AB8-BAF7-9F734BD6D27B}" type="presParOf" srcId="{25D4A02F-50D7-4B0B-97F6-31ABED37624C}" destId="{EAFE583E-05D0-4926-B7EF-02AF4E71FE51}" srcOrd="0" destOrd="0" presId="urn:microsoft.com/office/officeart/2008/layout/VerticalCurvedList"/>
    <dgm:cxn modelId="{36245D85-3AA4-49FD-AB54-DAB8C2FE6218}" type="presParOf" srcId="{EAFE583E-05D0-4926-B7EF-02AF4E71FE51}" destId="{CF613665-84C5-490B-887B-0F93E63B16ED}" srcOrd="0" destOrd="0" presId="urn:microsoft.com/office/officeart/2008/layout/VerticalCurvedList"/>
    <dgm:cxn modelId="{F223494E-F4DB-4EB4-B8C9-CEF8D8FE9FF4}" type="presParOf" srcId="{EAFE583E-05D0-4926-B7EF-02AF4E71FE51}" destId="{9022A716-371A-4E19-B6F9-6CCBEEDA6A62}" srcOrd="1" destOrd="0" presId="urn:microsoft.com/office/officeart/2008/layout/VerticalCurvedList"/>
    <dgm:cxn modelId="{AADE9259-DC00-4789-9A01-8D7DCB3335F2}" type="presParOf" srcId="{EAFE583E-05D0-4926-B7EF-02AF4E71FE51}" destId="{9529A3B1-0646-46CC-8CA9-1E97ED9A2F77}" srcOrd="2" destOrd="0" presId="urn:microsoft.com/office/officeart/2008/layout/VerticalCurvedList"/>
    <dgm:cxn modelId="{379AB733-80BD-4588-87A6-F12EB5E4EB91}" type="presParOf" srcId="{EAFE583E-05D0-4926-B7EF-02AF4E71FE51}" destId="{D2B2DB76-8715-44E5-8F99-3333BCAF66C6}" srcOrd="3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2977EA-D82B-4625-BD15-51AB521892A6}">
      <dsp:nvSpPr>
        <dsp:cNvPr id="0" name=""/>
        <dsp:cNvSpPr/>
      </dsp:nvSpPr>
      <dsp:spPr>
        <a:xfrm>
          <a:off x="-6218116" y="-951265"/>
          <a:ext cx="7401750" cy="7401750"/>
        </a:xfrm>
        <a:prstGeom prst="blockArc">
          <a:avLst>
            <a:gd name="adj1" fmla="val 18900000"/>
            <a:gd name="adj2" fmla="val 2700000"/>
            <a:gd name="adj3" fmla="val 292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336894-8AF1-4A41-B367-E93F27768663}">
      <dsp:nvSpPr>
        <dsp:cNvPr id="0" name=""/>
        <dsp:cNvSpPr/>
      </dsp:nvSpPr>
      <dsp:spPr>
        <a:xfrm>
          <a:off x="517161" y="143066"/>
          <a:ext cx="11369096" cy="845087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5800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Функція внутрішнього аудиту в державному секторі України поки що не досягнула рівня, на якому вона би слугувала внутрішнім надавачем гарантій та порад для керівництва</a:t>
          </a:r>
          <a:endParaRPr lang="uk-UA" sz="16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7161" y="143066"/>
        <a:ext cx="11369096" cy="845087"/>
      </dsp:txXfrm>
    </dsp:sp>
    <dsp:sp modelId="{1F140C99-C917-4D4A-88C4-34329B312844}">
      <dsp:nvSpPr>
        <dsp:cNvPr id="0" name=""/>
        <dsp:cNvSpPr/>
      </dsp:nvSpPr>
      <dsp:spPr>
        <a:xfrm>
          <a:off x="87397" y="135826"/>
          <a:ext cx="859527" cy="85952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ADBC86-CE18-4333-8E08-FBA0DEFA765E}">
      <dsp:nvSpPr>
        <dsp:cNvPr id="0" name=""/>
        <dsp:cNvSpPr/>
      </dsp:nvSpPr>
      <dsp:spPr>
        <a:xfrm>
          <a:off x="1009891" y="1222049"/>
          <a:ext cx="10876366" cy="1351893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5800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Загальна спроможність підрозділів внутрішнього аудиту використовується не завжди ефективно: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ВА часто сприймається як «інспекційна функція», зосереджується здебільшого на перевірці відповідності та фінансових процесах, а не на системному підході, спрямованому на удосконалення системи ВК (ФУК);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b="1" i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малочисельні підрозділи внутрішнього аудиту, їх «інспекційна» спрямованість тощо призводять до незначного видимого ефекту та впливу на інституційному рівні</a:t>
          </a:r>
          <a:endParaRPr lang="uk-UA" sz="14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09891" y="1222049"/>
        <a:ext cx="10876366" cy="1351893"/>
      </dsp:txXfrm>
    </dsp:sp>
    <dsp:sp modelId="{9941F29C-1507-4731-8737-99DF37D2F0AA}">
      <dsp:nvSpPr>
        <dsp:cNvPr id="0" name=""/>
        <dsp:cNvSpPr/>
      </dsp:nvSpPr>
      <dsp:spPr>
        <a:xfrm>
          <a:off x="580127" y="1470355"/>
          <a:ext cx="859527" cy="855135"/>
        </a:xfrm>
        <a:prstGeom prst="ellipse">
          <a:avLst/>
        </a:prstGeom>
        <a:blipFill rotWithShape="0">
          <a:blip xmlns:r="http://schemas.openxmlformats.org/officeDocument/2006/relationships"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9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195BF8-14AE-4A64-B120-AC1903AB1CCC}">
      <dsp:nvSpPr>
        <dsp:cNvPr id="0" name=""/>
        <dsp:cNvSpPr/>
      </dsp:nvSpPr>
      <dsp:spPr>
        <a:xfrm>
          <a:off x="1161119" y="2763805"/>
          <a:ext cx="10725137" cy="792134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5800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Принципи організаційної та функціональної незалежності підрозділів внутрішнього аудиту, визначені національним законодавством, не завжди дотримуються на практиці</a:t>
          </a:r>
          <a:endParaRPr lang="uk-UA" sz="16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61119" y="2763805"/>
        <a:ext cx="10725137" cy="792134"/>
      </dsp:txXfrm>
    </dsp:sp>
    <dsp:sp modelId="{6A78010D-BD9F-4106-B392-1956319BA6CD}">
      <dsp:nvSpPr>
        <dsp:cNvPr id="0" name=""/>
        <dsp:cNvSpPr/>
      </dsp:nvSpPr>
      <dsp:spPr>
        <a:xfrm>
          <a:off x="731355" y="2729943"/>
          <a:ext cx="859527" cy="859527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4FEAF1-1B40-4F7D-A548-3E6CCEECC432}">
      <dsp:nvSpPr>
        <dsp:cNvPr id="0" name=""/>
        <dsp:cNvSpPr/>
      </dsp:nvSpPr>
      <dsp:spPr>
        <a:xfrm>
          <a:off x="1009891" y="3751633"/>
          <a:ext cx="10876366" cy="823111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5800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Канали комунікації та звітування між керівником підрозділу внутрішнього аудиту та вищим керівництвом (доступ до керівництва) в окремих органах досить слабкі на практиці</a:t>
          </a:r>
          <a:endParaRPr lang="uk-UA" sz="16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09891" y="3751633"/>
        <a:ext cx="10876366" cy="823111"/>
      </dsp:txXfrm>
    </dsp:sp>
    <dsp:sp modelId="{5504EB04-D1BF-44A2-9ED9-31FB89259509}">
      <dsp:nvSpPr>
        <dsp:cNvPr id="0" name=""/>
        <dsp:cNvSpPr/>
      </dsp:nvSpPr>
      <dsp:spPr>
        <a:xfrm>
          <a:off x="580127" y="3682632"/>
          <a:ext cx="859527" cy="859527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FB9E04-2567-4131-A89D-D980ED981E12}">
      <dsp:nvSpPr>
        <dsp:cNvPr id="0" name=""/>
        <dsp:cNvSpPr/>
      </dsp:nvSpPr>
      <dsp:spPr>
        <a:xfrm>
          <a:off x="517161" y="4714256"/>
          <a:ext cx="11369096" cy="687622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5800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Формальне виконання вимог Кодексу етики у поєднанні з слабкими заходами (на практиці) з гарантування незалежності і об’єктивності внутрішніх аудиторів, створюють ризики недотриманням принципів Кодексу етики</a:t>
          </a:r>
          <a:endParaRPr lang="uk-UA" sz="16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7161" y="4714256"/>
        <a:ext cx="11369096" cy="687622"/>
      </dsp:txXfrm>
    </dsp:sp>
    <dsp:sp modelId="{6864C4CD-A665-43E4-9B50-24A0C334B08E}">
      <dsp:nvSpPr>
        <dsp:cNvPr id="0" name=""/>
        <dsp:cNvSpPr/>
      </dsp:nvSpPr>
      <dsp:spPr>
        <a:xfrm>
          <a:off x="87397" y="4571337"/>
          <a:ext cx="859527" cy="859527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2977EA-D82B-4625-BD15-51AB521892A6}">
      <dsp:nvSpPr>
        <dsp:cNvPr id="0" name=""/>
        <dsp:cNvSpPr/>
      </dsp:nvSpPr>
      <dsp:spPr>
        <a:xfrm>
          <a:off x="-6207197" y="-951265"/>
          <a:ext cx="7401750" cy="7401750"/>
        </a:xfrm>
        <a:prstGeom prst="blockArc">
          <a:avLst>
            <a:gd name="adj1" fmla="val 18900000"/>
            <a:gd name="adj2" fmla="val 2700000"/>
            <a:gd name="adj3" fmla="val 292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8D09C7-189C-461F-86CB-380563EB4525}">
      <dsp:nvSpPr>
        <dsp:cNvPr id="0" name=""/>
        <dsp:cNvSpPr/>
      </dsp:nvSpPr>
      <dsp:spPr>
        <a:xfrm>
          <a:off x="839180" y="279954"/>
          <a:ext cx="11124931" cy="1099843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3001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Планування діяльності з ВА повинно базуватись на оцінці ризиків у діяльності установи. 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Проте, на сьогодні ризик-орієнтований підхід є здебільшого формальним та бракує системного аналізу ризиків, який би здійснювався як керівництвом, так і підрозділом внутрішнього аудиту</a:t>
          </a:r>
          <a:endParaRPr lang="uk-UA" sz="14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39180" y="279954"/>
        <a:ext cx="11124931" cy="1099843"/>
      </dsp:txXfrm>
    </dsp:sp>
    <dsp:sp modelId="{9941F29C-1507-4731-8737-99DF37D2F0AA}">
      <dsp:nvSpPr>
        <dsp:cNvPr id="0" name=""/>
        <dsp:cNvSpPr/>
      </dsp:nvSpPr>
      <dsp:spPr>
        <a:xfrm>
          <a:off x="112187" y="169107"/>
          <a:ext cx="1374804" cy="1367779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55F907-0E20-4F03-8EFF-6B50B757977E}">
      <dsp:nvSpPr>
        <dsp:cNvPr id="0" name=""/>
        <dsp:cNvSpPr/>
      </dsp:nvSpPr>
      <dsp:spPr>
        <a:xfrm>
          <a:off x="1172038" y="2199687"/>
          <a:ext cx="10725137" cy="1099843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3001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Функція ВА здебільшого зосереджується на аудитах відповідності/фінансових. Системний підхід до проведення аудиту щодо дослідження системи ВК поки що не дуже розповсюджений. Проведення аудитів часто базується на реагуванні на інциденти та пошуку порушень. 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 не сприяє «доданій вартості» функції ВА для установи </a:t>
          </a:r>
          <a:endParaRPr lang="uk-UA" sz="16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72038" y="2199687"/>
        <a:ext cx="10725137" cy="1099843"/>
      </dsp:txXfrm>
    </dsp:sp>
    <dsp:sp modelId="{6A78010D-BD9F-4106-B392-1956319BA6CD}">
      <dsp:nvSpPr>
        <dsp:cNvPr id="0" name=""/>
        <dsp:cNvSpPr/>
      </dsp:nvSpPr>
      <dsp:spPr>
        <a:xfrm>
          <a:off x="357713" y="1965145"/>
          <a:ext cx="1628648" cy="1550889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B69230-CE2B-49B0-819D-F6B8BFE2F3C7}">
      <dsp:nvSpPr>
        <dsp:cNvPr id="0" name=""/>
        <dsp:cNvSpPr/>
      </dsp:nvSpPr>
      <dsp:spPr>
        <a:xfrm>
          <a:off x="772245" y="3849453"/>
          <a:ext cx="11124931" cy="1099843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3001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Національні стандарти внутрішнього аудиту базуються на правилах і вимагають їх дотримання. В окремих аспектах вони занадто деталізовані.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Є необхідність удосконалення/уточнення окремих питань і процедур</a:t>
          </a:r>
          <a:endParaRPr lang="uk-UA" sz="16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2245" y="3849453"/>
        <a:ext cx="11124931" cy="1099843"/>
      </dsp:txXfrm>
    </dsp:sp>
    <dsp:sp modelId="{5504EB04-D1BF-44A2-9ED9-31FB89259509}">
      <dsp:nvSpPr>
        <dsp:cNvPr id="0" name=""/>
        <dsp:cNvSpPr/>
      </dsp:nvSpPr>
      <dsp:spPr>
        <a:xfrm>
          <a:off x="34462" y="3826858"/>
          <a:ext cx="1410618" cy="135108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2977EA-D82B-4625-BD15-51AB521892A6}">
      <dsp:nvSpPr>
        <dsp:cNvPr id="0" name=""/>
        <dsp:cNvSpPr/>
      </dsp:nvSpPr>
      <dsp:spPr>
        <a:xfrm>
          <a:off x="-6210428" y="-951265"/>
          <a:ext cx="7401750" cy="7401750"/>
        </a:xfrm>
        <a:prstGeom prst="blockArc">
          <a:avLst>
            <a:gd name="adj1" fmla="val 18900000"/>
            <a:gd name="adj2" fmla="val 2700000"/>
            <a:gd name="adj3" fmla="val 292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336894-8AF1-4A41-B367-E93F27768663}">
      <dsp:nvSpPr>
        <dsp:cNvPr id="0" name=""/>
        <dsp:cNvSpPr/>
      </dsp:nvSpPr>
      <dsp:spPr>
        <a:xfrm>
          <a:off x="524848" y="82975"/>
          <a:ext cx="11369096" cy="820003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5800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Внутрішні оцінки якості здебільшого проводяться керівниками підрозділів внутрішнього аудиту шляхом періодичних оглядів та обговорень результатів аудиторської роботи. 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 частині з розглянутих установ цей процес не документується.</a:t>
          </a:r>
          <a:endParaRPr lang="uk-UA" sz="16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4848" y="82975"/>
        <a:ext cx="11369096" cy="820003"/>
      </dsp:txXfrm>
    </dsp:sp>
    <dsp:sp modelId="{1F140C99-C917-4D4A-88C4-34329B312844}">
      <dsp:nvSpPr>
        <dsp:cNvPr id="0" name=""/>
        <dsp:cNvSpPr/>
      </dsp:nvSpPr>
      <dsp:spPr>
        <a:xfrm>
          <a:off x="70166" y="90258"/>
          <a:ext cx="909363" cy="80543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ADBC86-CE18-4333-8E08-FBA0DEFA765E}">
      <dsp:nvSpPr>
        <dsp:cNvPr id="0" name=""/>
        <dsp:cNvSpPr/>
      </dsp:nvSpPr>
      <dsp:spPr>
        <a:xfrm>
          <a:off x="1034654" y="1124682"/>
          <a:ext cx="10876366" cy="879070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5800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Підхід до зовнішніх оцінок якості наразі на етапі удосконалення. </a:t>
          </a:r>
        </a:p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Новий порядок було видано після переходу ЦПГ до Міністерства фінансів. За ним має слідувати перегляд загальної методології оцінки якості </a:t>
          </a:r>
          <a:endParaRPr lang="uk-UA" sz="1400" b="1" i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34654" y="1124682"/>
        <a:ext cx="10876366" cy="879070"/>
      </dsp:txXfrm>
    </dsp:sp>
    <dsp:sp modelId="{9941F29C-1507-4731-8737-99DF37D2F0AA}">
      <dsp:nvSpPr>
        <dsp:cNvPr id="0" name=""/>
        <dsp:cNvSpPr/>
      </dsp:nvSpPr>
      <dsp:spPr>
        <a:xfrm>
          <a:off x="604910" y="1136609"/>
          <a:ext cx="859527" cy="85513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195BF8-14AE-4A64-B120-AC1903AB1CCC}">
      <dsp:nvSpPr>
        <dsp:cNvPr id="0" name=""/>
        <dsp:cNvSpPr/>
      </dsp:nvSpPr>
      <dsp:spPr>
        <a:xfrm>
          <a:off x="1168807" y="2318893"/>
          <a:ext cx="10725137" cy="849688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5800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Внутрішній моніторинг діяльності з внутрішнього аудиту не базується на чітких показниках і організований переважно у вигляді звітів про діяльність описового характеру</a:t>
          </a:r>
          <a:endParaRPr lang="uk-UA" sz="16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68807" y="2318893"/>
        <a:ext cx="10725137" cy="849688"/>
      </dsp:txXfrm>
    </dsp:sp>
    <dsp:sp modelId="{6A78010D-BD9F-4106-B392-1956319BA6CD}">
      <dsp:nvSpPr>
        <dsp:cNvPr id="0" name=""/>
        <dsp:cNvSpPr/>
      </dsp:nvSpPr>
      <dsp:spPr>
        <a:xfrm>
          <a:off x="715341" y="2325836"/>
          <a:ext cx="906930" cy="83626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4FEAF1-1B40-4F7D-A548-3E6CCEECC432}">
      <dsp:nvSpPr>
        <dsp:cNvPr id="0" name=""/>
        <dsp:cNvSpPr/>
      </dsp:nvSpPr>
      <dsp:spPr>
        <a:xfrm>
          <a:off x="1017578" y="3492234"/>
          <a:ext cx="10876366" cy="705129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5800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Бракує механізмів/платформ для обговорення результатів аудиту і ширших питань, пов’язаних з управлінням і контролем</a:t>
          </a:r>
          <a:endParaRPr lang="uk-UA" sz="16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17578" y="3492234"/>
        <a:ext cx="10876366" cy="705129"/>
      </dsp:txXfrm>
    </dsp:sp>
    <dsp:sp modelId="{5504EB04-D1BF-44A2-9ED9-31FB89259509}">
      <dsp:nvSpPr>
        <dsp:cNvPr id="0" name=""/>
        <dsp:cNvSpPr/>
      </dsp:nvSpPr>
      <dsp:spPr>
        <a:xfrm>
          <a:off x="556317" y="3422775"/>
          <a:ext cx="881918" cy="844701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789794-0F67-4965-BDCA-456DB90AD5E7}">
      <dsp:nvSpPr>
        <dsp:cNvPr id="0" name=""/>
        <dsp:cNvSpPr/>
      </dsp:nvSpPr>
      <dsp:spPr>
        <a:xfrm>
          <a:off x="524848" y="4626454"/>
          <a:ext cx="11369096" cy="796995"/>
        </a:xfrm>
        <a:prstGeom prst="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50000">
              <a:srgbClr val="FFFF66"/>
            </a:gs>
            <a:gs pos="100000">
              <a:srgbClr val="FFC000"/>
            </a:gs>
          </a:gsLst>
          <a:lin ang="5400000" scaled="0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45800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Непроведення або формальне проведення внутрішніх оцінок якості, слабкі заходи з гарантування якості внутрішнього аудиту в окремих органах загалом, мають наслідком відсутність заходів, спрямованих на розвиток та удосконалення діяльності з внутрішнього аудиту</a:t>
          </a:r>
          <a:endParaRPr lang="uk-UA" sz="16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4848" y="4626454"/>
        <a:ext cx="11369096" cy="796995"/>
      </dsp:txXfrm>
    </dsp:sp>
    <dsp:sp modelId="{0900A146-1507-4032-B160-47BD71C654DF}">
      <dsp:nvSpPr>
        <dsp:cNvPr id="0" name=""/>
        <dsp:cNvSpPr/>
      </dsp:nvSpPr>
      <dsp:spPr>
        <a:xfrm>
          <a:off x="95084" y="4595224"/>
          <a:ext cx="859527" cy="859527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0257" cy="495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quarter" idx="1"/>
          </p:nvPr>
        </p:nvSpPr>
        <p:spPr>
          <a:xfrm>
            <a:off x="3791094" y="0"/>
            <a:ext cx="2900257" cy="495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74D88-2B94-4545-8E3B-4656370F48EE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2"/>
          </p:nvPr>
        </p:nvSpPr>
        <p:spPr>
          <a:xfrm>
            <a:off x="0" y="9372793"/>
            <a:ext cx="2900257" cy="4951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3"/>
          </p:nvPr>
        </p:nvSpPr>
        <p:spPr>
          <a:xfrm>
            <a:off x="3791094" y="9372793"/>
            <a:ext cx="2900257" cy="4951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6C2BF-E4CB-4496-861C-8E2FD5881C6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964159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03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790950" y="0"/>
            <a:ext cx="29003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DB5358-09AF-4CC7-AC1E-7AB4F859CEE3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1233488"/>
            <a:ext cx="591820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69925" y="4748213"/>
            <a:ext cx="5353050" cy="3886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372600"/>
            <a:ext cx="29003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790950" y="9372600"/>
            <a:ext cx="29003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B15CEE-FB56-4E73-BCAB-F9509906BE3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8748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1000B2-E6D0-49C5-8A37-5BC626D52FD5}" type="slidenum">
              <a:rPr lang="uk-UA" smtClean="0">
                <a:solidFill>
                  <a:prstClr val="black"/>
                </a:solidFill>
              </a:rPr>
              <a:pPr/>
              <a:t>2</a:t>
            </a:fld>
            <a:endParaRPr lang="uk-U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489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15CEE-FB56-4E73-BCAB-F9509906BE3B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9819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15CEE-FB56-4E73-BCAB-F9509906BE3B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5406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15CEE-FB56-4E73-BCAB-F9509906BE3B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47145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15CEE-FB56-4E73-BCAB-F9509906BE3B}" type="slidenum">
              <a:rPr lang="uk-UA" smtClean="0"/>
              <a:t>23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96035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15CEE-FB56-4E73-BCAB-F9509906BE3B}" type="slidenum">
              <a:rPr lang="uk-UA" smtClean="0"/>
              <a:t>24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09822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15CEE-FB56-4E73-BCAB-F9509906BE3B}" type="slidenum">
              <a:rPr lang="uk-UA" smtClean="0"/>
              <a:t>25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9976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032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446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2506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1.png" descr="image1.png"/>
          <p:cNvPicPr>
            <a:picLocks noChangeAspect="1"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162189" y="198683"/>
            <a:ext cx="1066390" cy="1024689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Line" descr="Line"/>
          <p:cNvPicPr>
            <a:picLocks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-207380" y="1544017"/>
            <a:ext cx="11666666" cy="127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433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350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728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385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436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8031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398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7139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772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D260A-0936-4E2E-8985-74C5B626AF50}" type="datetimeFigureOut">
              <a:rPr lang="uk-UA" smtClean="0"/>
              <a:t>12.12.2019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5D663-84F4-46BE-95C8-A990D879E497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553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21.png"/><Relationship Id="rId10" Type="http://schemas.openxmlformats.org/officeDocument/2006/relationships/image" Target="../media/image40.png"/><Relationship Id="rId4" Type="http://schemas.openxmlformats.org/officeDocument/2006/relationships/image" Target="../media/image35.png"/><Relationship Id="rId9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emf"/><Relationship Id="rId4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fu-logo-V2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" y="-1536"/>
            <a:ext cx="4239572" cy="1205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45029" y="1070111"/>
            <a:ext cx="10911840" cy="3989568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600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Результати</a:t>
            </a:r>
            <a:r>
              <a:rPr lang="ru-RU" sz="3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3600" b="1" spc="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проведеного</a:t>
            </a:r>
            <a:r>
              <a:rPr lang="ru-RU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3600" b="1" spc="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огляду</a:t>
            </a:r>
            <a:r>
              <a:rPr lang="ru-RU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3600" b="1" spc="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загального</a:t>
            </a:r>
            <a:r>
              <a:rPr lang="ru-RU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стану </a:t>
            </a:r>
            <a:r>
              <a:rPr lang="ru-RU" sz="3600" b="1" spc="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розвитку</a:t>
            </a:r>
            <a:r>
              <a:rPr lang="ru-RU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та </a:t>
            </a:r>
            <a:r>
              <a:rPr lang="ru-RU" sz="3600" b="1" spc="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функціональної</a:t>
            </a:r>
            <a:r>
              <a:rPr lang="ru-RU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3600" b="1" spc="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спроможності</a:t>
            </a:r>
            <a:r>
              <a:rPr lang="ru-RU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3600" b="1" spc="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внутрішнього</a:t>
            </a:r>
            <a:r>
              <a:rPr lang="ru-RU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аудиту: </a:t>
            </a:r>
            <a:r>
              <a:rPr lang="en-US" sz="3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/>
            </a:r>
            <a:br>
              <a:rPr lang="en-US" sz="3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</a:br>
            <a:r>
              <a:rPr lang="ru-RU" sz="3600" b="1" spc="3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основні</a:t>
            </a:r>
            <a:r>
              <a:rPr lang="ru-RU" sz="36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r>
              <a:rPr lang="ru-RU" sz="3600" b="1" spc="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знахідки</a:t>
            </a:r>
            <a:r>
              <a:rPr lang="ru-RU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, </a:t>
            </a:r>
            <a:r>
              <a:rPr lang="ru-RU" sz="3600" b="1" spc="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пропозиції</a:t>
            </a:r>
            <a:r>
              <a:rPr lang="ru-RU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та </a:t>
            </a:r>
            <a:r>
              <a:rPr lang="ru-RU" sz="3600" b="1" spc="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вжиті</a:t>
            </a:r>
            <a:r>
              <a:rPr lang="ru-RU" sz="36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заходи</a:t>
            </a:r>
            <a:endParaRPr lang="ru-RU" sz="4000" b="1" spc="30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3" descr="imag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737" y="5831493"/>
            <a:ext cx="11033760" cy="149329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6" name="TextBox 5"/>
          <p:cNvSpPr txBox="1"/>
          <p:nvPr/>
        </p:nvSpPr>
        <p:spPr>
          <a:xfrm>
            <a:off x="8189373" y="5045473"/>
            <a:ext cx="3036921" cy="137537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71437" tIns="71437" rIns="71437" bIns="71437" numCol="1" spcCol="38100" rtlCol="0" anchor="ctr">
            <a:spAutoFit/>
          </a:bodyPr>
          <a:lstStyle/>
          <a:p>
            <a:pPr defTabSz="821531" hangingPunct="0"/>
            <a:r>
              <a:rPr lang="uk-UA" sz="1600" dirty="0" smtClean="0">
                <a:solidFill>
                  <a:srgbClr val="929292"/>
                </a:solidFill>
                <a:latin typeface="Times New Roman" panose="02020603050405020304" pitchFamily="18" charset="0"/>
                <a:ea typeface="Muller Narrow Light"/>
                <a:cs typeface="Times New Roman" panose="02020603050405020304" pitchFamily="18" charset="0"/>
                <a:sym typeface="Helvetica Neue"/>
              </a:rPr>
              <a:t>Анна Крівченкова, </a:t>
            </a:r>
          </a:p>
          <a:p>
            <a:pPr defTabSz="821531" hangingPunct="0"/>
            <a:r>
              <a:rPr lang="uk-UA" sz="1600" dirty="0" smtClean="0">
                <a:solidFill>
                  <a:srgbClr val="929292"/>
                </a:solidFill>
                <a:latin typeface="Times New Roman" panose="02020603050405020304" pitchFamily="18" charset="0"/>
                <a:ea typeface="Muller Narrow Light"/>
                <a:cs typeface="Times New Roman" panose="02020603050405020304" pitchFamily="18" charset="0"/>
                <a:sym typeface="Helvetica Neue"/>
              </a:rPr>
              <a:t>Департамент гармонізації ДВФК</a:t>
            </a:r>
          </a:p>
          <a:p>
            <a:pPr defTabSz="821531" hangingPunct="0"/>
            <a:r>
              <a:rPr lang="uk-UA" sz="1600" dirty="0" smtClean="0">
                <a:solidFill>
                  <a:srgbClr val="929292"/>
                </a:solidFill>
                <a:latin typeface="Times New Roman" panose="02020603050405020304" pitchFamily="18" charset="0"/>
                <a:ea typeface="Muller Narrow Light"/>
                <a:cs typeface="Times New Roman" panose="02020603050405020304" pitchFamily="18" charset="0"/>
                <a:sym typeface="Helvetica Neue"/>
              </a:rPr>
              <a:t>Міністерства фінансів України</a:t>
            </a:r>
          </a:p>
          <a:p>
            <a:pPr defTabSz="821531" hangingPunct="0"/>
            <a:endParaRPr lang="uk-UA" sz="1600" dirty="0" smtClean="0">
              <a:solidFill>
                <a:srgbClr val="929292"/>
              </a:solidFill>
              <a:latin typeface="Times New Roman" panose="02020603050405020304" pitchFamily="18" charset="0"/>
              <a:ea typeface="Muller Narrow Light"/>
              <a:cs typeface="Times New Roman" panose="02020603050405020304" pitchFamily="18" charset="0"/>
              <a:sym typeface="Helvetica Neue"/>
            </a:endParaRPr>
          </a:p>
          <a:p>
            <a:pPr defTabSz="821531" hangingPunct="0"/>
            <a:r>
              <a:rPr lang="uk-UA" sz="1600" dirty="0" smtClean="0">
                <a:solidFill>
                  <a:srgbClr val="929292"/>
                </a:solidFill>
                <a:latin typeface="Times New Roman" panose="02020603050405020304" pitchFamily="18" charset="0"/>
                <a:ea typeface="Muller Narrow Light"/>
                <a:cs typeface="Times New Roman" panose="02020603050405020304" pitchFamily="18" charset="0"/>
                <a:sym typeface="Helvetica Neue"/>
              </a:rPr>
              <a:t>Буча, 2019</a:t>
            </a:r>
            <a:endParaRPr lang="uk-UA" sz="1600" dirty="0">
              <a:solidFill>
                <a:srgbClr val="929292"/>
              </a:solidFill>
              <a:latin typeface="Times New Roman" panose="02020603050405020304" pitchFamily="18" charset="0"/>
              <a:ea typeface="Muller Narrow Ligh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16685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1708" y="6903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Повноваження Міністерства фінансів України у сфері ДВФК</a:t>
            </a:r>
            <a:endParaRPr lang="uk-UA" sz="28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круглений прямокутник 4"/>
          <p:cNvSpPr/>
          <p:nvPr/>
        </p:nvSpPr>
        <p:spPr>
          <a:xfrm>
            <a:off x="322217" y="1785256"/>
            <a:ext cx="10833463" cy="323088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Організаційно-методологічні </a:t>
            </a:r>
            <a:r>
              <a:rPr lang="uk-UA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засади здійснення внутрішнього контролю і внутрішнього аудиту визначаються Міністерством фінансів України, яке забезпечує формування та реалізацію державної політики у сфері державного внутрішнього фінансового контролю, у тому числі здійснює оцінку функціонування систем внутрішнього контролю і внутрішнього аудиту. </a:t>
            </a:r>
          </a:p>
        </p:txBody>
      </p:sp>
      <p:sp>
        <p:nvSpPr>
          <p:cNvPr id="6" name="Округлений прямокутник 5"/>
          <p:cNvSpPr/>
          <p:nvPr/>
        </p:nvSpPr>
        <p:spPr>
          <a:xfrm>
            <a:off x="4598126" y="4606834"/>
            <a:ext cx="7262948" cy="142820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Бюджетний кодекс України;</a:t>
            </a:r>
          </a:p>
          <a:p>
            <a:pPr algn="ctr"/>
            <a:r>
              <a:rPr lang="uk-UA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Положення про Міністерство фінансів України. </a:t>
            </a:r>
            <a:endParaRPr lang="uk-UA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65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55214" y="209006"/>
            <a:ext cx="10832282" cy="977617"/>
          </a:xfrm>
          <a:solidFill>
            <a:schemeClr val="bg1"/>
          </a:solidFill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400" b="1" spc="3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Причини внесення змін до Стандартів внутрішнього аудиту:</a:t>
            </a:r>
            <a:endParaRPr lang="uk-UA" sz="2400" spc="3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Групувати 8"/>
          <p:cNvGrpSpPr/>
          <p:nvPr/>
        </p:nvGrpSpPr>
        <p:grpSpPr>
          <a:xfrm>
            <a:off x="1353972" y="1529568"/>
            <a:ext cx="9418532" cy="2485083"/>
            <a:chOff x="1570878" y="906088"/>
            <a:chExt cx="9197701" cy="1990523"/>
          </a:xfrm>
        </p:grpSpPr>
        <p:sp>
          <p:nvSpPr>
            <p:cNvPr id="4" name="Нашивка 3"/>
            <p:cNvSpPr/>
            <p:nvPr/>
          </p:nvSpPr>
          <p:spPr>
            <a:xfrm rot="5400000">
              <a:off x="3152768" y="932330"/>
              <a:ext cx="502853" cy="548640"/>
            </a:xfrm>
            <a:prstGeom prst="chevron">
              <a:avLst/>
            </a:prstGeom>
            <a:gradFill flip="none" rotWithShape="1">
              <a:gsLst>
                <a:gs pos="39000">
                  <a:schemeClr val="bg1">
                    <a:lumMod val="65000"/>
                  </a:schemeClr>
                </a:gs>
                <a:gs pos="74000">
                  <a:srgbClr val="FFC000"/>
                </a:gs>
                <a:gs pos="83000">
                  <a:srgbClr val="FFCC00"/>
                </a:gs>
                <a:gs pos="100000">
                  <a:srgbClr val="FFCC00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>
                <a:solidFill>
                  <a:schemeClr val="tx1"/>
                </a:solidFill>
              </a:endParaRPr>
            </a:p>
          </p:txBody>
        </p:sp>
        <p:sp>
          <p:nvSpPr>
            <p:cNvPr id="13" name="Нашивка 12"/>
            <p:cNvSpPr/>
            <p:nvPr/>
          </p:nvSpPr>
          <p:spPr>
            <a:xfrm rot="5400000">
              <a:off x="3088786" y="1112985"/>
              <a:ext cx="630815" cy="895149"/>
            </a:xfrm>
            <a:prstGeom prst="chevron">
              <a:avLst/>
            </a:prstGeom>
            <a:gradFill flip="none" rotWithShape="1">
              <a:gsLst>
                <a:gs pos="39000">
                  <a:srgbClr val="FFC000"/>
                </a:gs>
                <a:gs pos="74000">
                  <a:srgbClr val="FFFF00"/>
                </a:gs>
                <a:gs pos="83000">
                  <a:srgbClr val="FFFF00"/>
                </a:gs>
                <a:gs pos="100000">
                  <a:srgbClr val="FFFF99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>
                <a:solidFill>
                  <a:schemeClr val="tx1"/>
                </a:solidFill>
              </a:endParaRPr>
            </a:p>
          </p:txBody>
        </p:sp>
        <p:sp>
          <p:nvSpPr>
            <p:cNvPr id="14" name="Округлений прямокутник 13"/>
            <p:cNvSpPr/>
            <p:nvPr/>
          </p:nvSpPr>
          <p:spPr>
            <a:xfrm>
              <a:off x="1570878" y="1893221"/>
              <a:ext cx="3758859" cy="1003390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285750" indent="-285750" algn="ctr"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uk-UA" b="1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</a:t>
              </a:r>
              <a:r>
                <a:rPr lang="uk-UA" b="1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армонізація з міжнародно визнаними стандартами (Інститут внутрішніх аудиторів (ІІА))</a:t>
              </a:r>
            </a:p>
          </p:txBody>
        </p:sp>
        <p:sp>
          <p:nvSpPr>
            <p:cNvPr id="23" name="Округлений прямокутник 22"/>
            <p:cNvSpPr/>
            <p:nvPr/>
          </p:nvSpPr>
          <p:spPr>
            <a:xfrm>
              <a:off x="7060420" y="1893221"/>
              <a:ext cx="3708159" cy="989404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285750" indent="-285750" algn="ctr"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uk-UA" b="1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зміни до постанови №1001</a:t>
              </a:r>
            </a:p>
          </p:txBody>
        </p:sp>
        <p:sp>
          <p:nvSpPr>
            <p:cNvPr id="24" name="Нашивка 23"/>
            <p:cNvSpPr/>
            <p:nvPr/>
          </p:nvSpPr>
          <p:spPr>
            <a:xfrm rot="5400000">
              <a:off x="8758293" y="883195"/>
              <a:ext cx="502853" cy="548640"/>
            </a:xfrm>
            <a:prstGeom prst="chevron">
              <a:avLst/>
            </a:prstGeom>
            <a:gradFill flip="none" rotWithShape="1">
              <a:gsLst>
                <a:gs pos="39000">
                  <a:schemeClr val="bg1">
                    <a:lumMod val="65000"/>
                  </a:schemeClr>
                </a:gs>
                <a:gs pos="74000">
                  <a:srgbClr val="FFC000"/>
                </a:gs>
                <a:gs pos="83000">
                  <a:srgbClr val="FFCC00"/>
                </a:gs>
                <a:gs pos="100000">
                  <a:srgbClr val="FFCC00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>
                <a:solidFill>
                  <a:schemeClr val="tx1"/>
                </a:solidFill>
              </a:endParaRPr>
            </a:p>
          </p:txBody>
        </p:sp>
        <p:sp>
          <p:nvSpPr>
            <p:cNvPr id="25" name="Нашивка 24"/>
            <p:cNvSpPr/>
            <p:nvPr/>
          </p:nvSpPr>
          <p:spPr>
            <a:xfrm rot="5400000">
              <a:off x="8680895" y="1116823"/>
              <a:ext cx="657647" cy="895149"/>
            </a:xfrm>
            <a:prstGeom prst="chevron">
              <a:avLst/>
            </a:prstGeom>
            <a:gradFill flip="none" rotWithShape="1">
              <a:gsLst>
                <a:gs pos="39000">
                  <a:srgbClr val="FFC000"/>
                </a:gs>
                <a:gs pos="74000">
                  <a:srgbClr val="FFFF00"/>
                </a:gs>
                <a:gs pos="83000">
                  <a:srgbClr val="FFFF00"/>
                </a:gs>
                <a:gs pos="100000">
                  <a:srgbClr val="FFFF99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>
                <a:solidFill>
                  <a:schemeClr val="tx1"/>
                </a:solidFill>
              </a:endParaRPr>
            </a:p>
          </p:txBody>
        </p:sp>
      </p:grpSp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446" y="2044867"/>
            <a:ext cx="1523607" cy="1714324"/>
          </a:xfrm>
          <a:prstGeom prst="rect">
            <a:avLst/>
          </a:prstGeom>
        </p:spPr>
      </p:pic>
      <p:sp>
        <p:nvSpPr>
          <p:cNvPr id="7" name="Округлений прямокутник 6"/>
          <p:cNvSpPr/>
          <p:nvPr/>
        </p:nvSpPr>
        <p:spPr>
          <a:xfrm>
            <a:off x="409303" y="4373146"/>
            <a:ext cx="2602056" cy="211962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 3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статті 347 Угоди про асоціацію між Україною, з однієї сторони, та Європейським Союзом, Європейським співтовариством з атомної енергії і їхніми державами-членами, з іншої сторони (ратифікованої із заявою Законом України </a:t>
            </a: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1678-VII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 16 вересня 2014 року)</a:t>
            </a:r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3082834" y="4373146"/>
            <a:ext cx="2908663" cy="211962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результатами </a:t>
            </a: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проведеного огляд у 2017 році 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 стану розвитку та функціональної спроможності внутрішнього аудиту </a:t>
            </a: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рекомендовано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розглянути можливість переглянути Стандарти внутрішнього аудиту, з </a:t>
            </a: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метою узгодження їх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Міжнародними стандартами внутрішнього аудиту і найкращими практиками та зробити їх більш гнучкими.</a:t>
            </a:r>
          </a:p>
        </p:txBody>
      </p:sp>
      <p:sp>
        <p:nvSpPr>
          <p:cNvPr id="10" name="Округлений прямокутник 9"/>
          <p:cNvSpPr/>
          <p:nvPr/>
        </p:nvSpPr>
        <p:spPr>
          <a:xfrm>
            <a:off x="6400800" y="4373146"/>
            <a:ext cx="4885509" cy="211962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поширення </a:t>
            </a: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дії  постанови № 1001 на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інших головних розпорядників коштів державного </a:t>
            </a: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бюджету; 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запровадження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стратегічного та операційного планування діяльності з внутрішнього </a:t>
            </a: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аудиту;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апровадження річного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 Мінфіну про результати діяльності підрозділів внутрішнього аудиту державних </a:t>
            </a: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органів;</a:t>
            </a:r>
            <a:endParaRPr lang="uk-UA" sz="1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доповнення нормою щодо можливості створення аудиторських комітетів </a:t>
            </a:r>
            <a:r>
              <a:rPr lang="uk-UA" sz="1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державному органі;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uk-UA" sz="1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виключення обмежень щодо термінів проведення внутрішнього аудиту.</a:t>
            </a:r>
          </a:p>
        </p:txBody>
      </p:sp>
      <p:sp>
        <p:nvSpPr>
          <p:cNvPr id="11" name="Стрілка вгору 10"/>
          <p:cNvSpPr/>
          <p:nvPr/>
        </p:nvSpPr>
        <p:spPr>
          <a:xfrm>
            <a:off x="1480456" y="4023404"/>
            <a:ext cx="566057" cy="35849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2" name="Стрілка вгору 11"/>
          <p:cNvSpPr/>
          <p:nvPr/>
        </p:nvSpPr>
        <p:spPr>
          <a:xfrm>
            <a:off x="4275907" y="4023404"/>
            <a:ext cx="522515" cy="34974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" name="Стрілка вгору 14"/>
          <p:cNvSpPr/>
          <p:nvPr/>
        </p:nvSpPr>
        <p:spPr>
          <a:xfrm>
            <a:off x="8643069" y="4005920"/>
            <a:ext cx="461680" cy="35849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56124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solidFill>
            <a:schemeClr val="bg1"/>
          </a:solidFill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 структура Стандартів внутрішнього аудиту:</a:t>
            </a:r>
            <a:endParaRPr lang="uk-UA" sz="2800" spc="3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увати 2"/>
          <p:cNvGrpSpPr/>
          <p:nvPr/>
        </p:nvGrpSpPr>
        <p:grpSpPr>
          <a:xfrm>
            <a:off x="123076" y="1317919"/>
            <a:ext cx="11964182" cy="3188577"/>
            <a:chOff x="956643" y="1273385"/>
            <a:chExt cx="11147428" cy="2177752"/>
          </a:xfrm>
        </p:grpSpPr>
        <p:sp>
          <p:nvSpPr>
            <p:cNvPr id="2" name="Округлений прямокутник 1"/>
            <p:cNvSpPr/>
            <p:nvPr/>
          </p:nvSpPr>
          <p:spPr>
            <a:xfrm>
              <a:off x="956643" y="1290549"/>
              <a:ext cx="2246811" cy="1013611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РОЗДІЛ І </a:t>
              </a:r>
            </a:p>
            <a:p>
              <a:pPr algn="ctr"/>
              <a:endParaRPr lang="uk-U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Нашивка 3"/>
            <p:cNvSpPr/>
            <p:nvPr/>
          </p:nvSpPr>
          <p:spPr>
            <a:xfrm>
              <a:off x="3214649" y="1523035"/>
              <a:ext cx="654518" cy="548640"/>
            </a:xfrm>
            <a:prstGeom prst="chevron">
              <a:avLst/>
            </a:prstGeom>
            <a:gradFill flip="none" rotWithShape="1">
              <a:gsLst>
                <a:gs pos="39000">
                  <a:schemeClr val="bg1">
                    <a:lumMod val="65000"/>
                  </a:schemeClr>
                </a:gs>
                <a:gs pos="74000">
                  <a:srgbClr val="FFC000"/>
                </a:gs>
                <a:gs pos="83000">
                  <a:srgbClr val="FFCC00"/>
                </a:gs>
                <a:gs pos="100000">
                  <a:srgbClr val="FFCC00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>
                <a:solidFill>
                  <a:schemeClr val="tx1"/>
                </a:solidFill>
              </a:endParaRPr>
            </a:p>
          </p:txBody>
        </p:sp>
        <p:sp>
          <p:nvSpPr>
            <p:cNvPr id="13" name="Нашивка 12"/>
            <p:cNvSpPr/>
            <p:nvPr/>
          </p:nvSpPr>
          <p:spPr>
            <a:xfrm>
              <a:off x="3635616" y="1349782"/>
              <a:ext cx="789270" cy="895149"/>
            </a:xfrm>
            <a:prstGeom prst="chevron">
              <a:avLst/>
            </a:prstGeom>
            <a:gradFill flip="none" rotWithShape="1">
              <a:gsLst>
                <a:gs pos="39000">
                  <a:srgbClr val="FFC000"/>
                </a:gs>
                <a:gs pos="74000">
                  <a:srgbClr val="FFFF00"/>
                </a:gs>
                <a:gs pos="83000">
                  <a:srgbClr val="FFFF00"/>
                </a:gs>
                <a:gs pos="100000">
                  <a:srgbClr val="FFFF99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>
                <a:solidFill>
                  <a:schemeClr val="tx1"/>
                </a:solidFill>
              </a:endParaRPr>
            </a:p>
          </p:txBody>
        </p:sp>
        <p:sp>
          <p:nvSpPr>
            <p:cNvPr id="14" name="Округлений прямокутник 13"/>
            <p:cNvSpPr/>
            <p:nvPr/>
          </p:nvSpPr>
          <p:spPr>
            <a:xfrm>
              <a:off x="4436081" y="1273385"/>
              <a:ext cx="7667990" cy="1047943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1600" b="1" u="sng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ЗАГАЛЬНІ ПОЛОЖЕННЯ</a:t>
              </a:r>
            </a:p>
            <a:p>
              <a:r>
                <a:rPr lang="uk-UA" sz="1600" b="1" i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Визначення термінів, які використовуються в Стандартах:</a:t>
              </a:r>
            </a:p>
            <a:p>
              <a:r>
                <a:rPr lang="uk-UA" sz="16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uk-UA" sz="14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аудиторський доказ;                             - простір внутрішнього аудиту;</a:t>
              </a:r>
            </a:p>
            <a:p>
              <a:r>
                <a:rPr lang="uk-UA" sz="14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-аудиторське завдання;                          - професійна ретельність;</a:t>
              </a:r>
            </a:p>
            <a:p>
              <a:r>
                <a:rPr lang="uk-UA" sz="14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-відповідальна за діяльність особа;    - робочі документи;</a:t>
              </a:r>
            </a:p>
            <a:p>
              <a:pPr algn="just"/>
              <a:r>
                <a:rPr lang="uk-UA" sz="1400" dirty="0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                                                          </a:t>
              </a:r>
              <a:r>
                <a:rPr lang="uk-UA" sz="14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 установа.</a:t>
              </a:r>
              <a:endParaRPr lang="uk-UA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Округлений прямокутник 14"/>
            <p:cNvSpPr/>
            <p:nvPr/>
          </p:nvSpPr>
          <p:spPr>
            <a:xfrm>
              <a:off x="967839" y="2481640"/>
              <a:ext cx="2246811" cy="969497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0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РОЗДІЛ ІІ</a:t>
              </a:r>
              <a:endParaRPr lang="uk-UA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Нашивка 15"/>
            <p:cNvSpPr/>
            <p:nvPr/>
          </p:nvSpPr>
          <p:spPr>
            <a:xfrm>
              <a:off x="3222170" y="2679672"/>
              <a:ext cx="654518" cy="548640"/>
            </a:xfrm>
            <a:prstGeom prst="chevron">
              <a:avLst/>
            </a:prstGeom>
            <a:gradFill flip="none" rotWithShape="1">
              <a:gsLst>
                <a:gs pos="39000">
                  <a:schemeClr val="bg1">
                    <a:lumMod val="65000"/>
                  </a:schemeClr>
                </a:gs>
                <a:gs pos="74000">
                  <a:srgbClr val="FFC000"/>
                </a:gs>
                <a:gs pos="83000">
                  <a:srgbClr val="FFCC00"/>
                </a:gs>
                <a:gs pos="100000">
                  <a:srgbClr val="FFCC00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>
                <a:solidFill>
                  <a:schemeClr val="tx1"/>
                </a:solidFill>
              </a:endParaRPr>
            </a:p>
          </p:txBody>
        </p:sp>
        <p:sp>
          <p:nvSpPr>
            <p:cNvPr id="17" name="Нашивка 16"/>
            <p:cNvSpPr/>
            <p:nvPr/>
          </p:nvSpPr>
          <p:spPr>
            <a:xfrm>
              <a:off x="3635617" y="2507763"/>
              <a:ext cx="789270" cy="895149"/>
            </a:xfrm>
            <a:prstGeom prst="chevron">
              <a:avLst/>
            </a:prstGeom>
            <a:gradFill flip="none" rotWithShape="1">
              <a:gsLst>
                <a:gs pos="39000">
                  <a:srgbClr val="FFC000"/>
                </a:gs>
                <a:gs pos="74000">
                  <a:srgbClr val="FFFF00"/>
                </a:gs>
                <a:gs pos="83000">
                  <a:srgbClr val="FFFF00"/>
                </a:gs>
                <a:gs pos="100000">
                  <a:srgbClr val="FFFF99"/>
                </a:gs>
              </a:gsLst>
              <a:lin ang="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>
                <a:solidFill>
                  <a:schemeClr val="tx1"/>
                </a:solidFill>
              </a:endParaRPr>
            </a:p>
          </p:txBody>
        </p:sp>
        <p:sp>
          <p:nvSpPr>
            <p:cNvPr id="18" name="Округлений прямокутник 17"/>
            <p:cNvSpPr/>
            <p:nvPr/>
          </p:nvSpPr>
          <p:spPr>
            <a:xfrm>
              <a:off x="4436081" y="2399823"/>
              <a:ext cx="7659679" cy="928625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600"/>
                </a:spcAft>
              </a:pPr>
              <a:endParaRPr lang="uk-UA" sz="16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>
                <a:spcAft>
                  <a:spcPts val="600"/>
                </a:spcAft>
              </a:pPr>
              <a:endParaRPr lang="uk-UA" sz="1600" b="1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uk-UA" sz="1600" b="1" u="sng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СТАНДАРТИ ЯКІСНИХ ХАРАКТЕРИСТИК</a:t>
              </a:r>
            </a:p>
            <a:p>
              <a:r>
                <a:rPr lang="uk-UA" sz="14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 «Завдання права та обов'язки»</a:t>
              </a:r>
            </a:p>
            <a:p>
              <a:r>
                <a:rPr lang="uk-UA" sz="14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 «Незалежність і об'єктивність» </a:t>
              </a:r>
            </a:p>
            <a:p>
              <a:r>
                <a:rPr lang="uk-UA" sz="14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 «Професійна компетентність і ретельність»</a:t>
              </a:r>
            </a:p>
            <a:p>
              <a:pPr algn="just"/>
              <a:r>
                <a:rPr lang="uk-UA" sz="1400" b="1" dirty="0" smtClean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 «Забезпечення та підвищення якості»</a:t>
              </a:r>
              <a:endParaRPr lang="uk-UA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>
                <a:spcAft>
                  <a:spcPts val="600"/>
                </a:spcAft>
              </a:pPr>
              <a:endParaRPr lang="uk-U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just">
                <a:spcAft>
                  <a:spcPts val="600"/>
                </a:spcAft>
              </a:pPr>
              <a:endParaRPr lang="uk-UA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9" name="Округлений прямокутник 18"/>
          <p:cNvSpPr/>
          <p:nvPr/>
        </p:nvSpPr>
        <p:spPr>
          <a:xfrm>
            <a:off x="190963" y="4919026"/>
            <a:ext cx="2355560" cy="150372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РОЗДІЛ ІІІ</a:t>
            </a:r>
            <a:endParaRPr lang="uk-UA" sz="20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круглений прямокутник 19"/>
          <p:cNvSpPr/>
          <p:nvPr/>
        </p:nvSpPr>
        <p:spPr>
          <a:xfrm>
            <a:off x="3866368" y="4401360"/>
            <a:ext cx="8220890" cy="2456641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endParaRPr lang="uk-UA" sz="1600" b="1" u="sng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600"/>
              </a:spcAft>
            </a:pPr>
            <a:endParaRPr lang="uk-UA" sz="1600" b="1" u="sng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600"/>
              </a:spcAft>
            </a:pPr>
            <a:endParaRPr lang="uk-UA" sz="16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600"/>
              </a:spcAft>
            </a:pPr>
            <a:endParaRPr lang="uk-UA" sz="1600" b="1" u="sng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1600" b="1" u="sng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b="1" u="sng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СТАНДАРТИ ДІЯЛЬНОСТІ</a:t>
            </a:r>
          </a:p>
          <a:p>
            <a:r>
              <a:rPr lang="uk-UA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«Сутність діяльності з внутрішнього аудиту» </a:t>
            </a:r>
          </a:p>
          <a:p>
            <a:r>
              <a:rPr lang="uk-UA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«Управління діяльністю підрозділу внутрішнього аудиту»</a:t>
            </a:r>
          </a:p>
          <a:p>
            <a:r>
              <a:rPr lang="uk-UA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«Планування діяльності з внутрішнього аудиту»</a:t>
            </a:r>
            <a:endParaRPr lang="uk-UA" sz="1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«Організація внутрішнього аудиту»</a:t>
            </a:r>
          </a:p>
          <a:p>
            <a:r>
              <a:rPr lang="uk-UA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«Планування аудиторського завдання»</a:t>
            </a:r>
            <a:r>
              <a:rPr lang="uk-UA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14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uk-UA" sz="1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«Виконання аудиторського завдання</a:t>
            </a:r>
            <a:r>
              <a:rPr lang="uk-UA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uk-UA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 «Документування перебігу та результатів внутрішнього аудиту»</a:t>
            </a:r>
          </a:p>
          <a:p>
            <a:r>
              <a:rPr lang="uk-UA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«Моніторинг врахування рекомендацій за результатами внутрішнього аудиту»</a:t>
            </a:r>
          </a:p>
          <a:p>
            <a:r>
              <a:rPr lang="uk-UA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 «Звітування про діяльність підрозділу внутрішнього аудиту»</a:t>
            </a:r>
          </a:p>
          <a:p>
            <a:r>
              <a:rPr lang="uk-UA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 «Надання інформації про результати внутрішнього аудиту»</a:t>
            </a:r>
          </a:p>
          <a:p>
            <a:pPr>
              <a:spcAft>
                <a:spcPts val="600"/>
              </a:spcAft>
            </a:pPr>
            <a:endParaRPr lang="uk-UA" sz="1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endParaRPr lang="uk-UA" sz="14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endParaRPr lang="uk-UA" sz="1600" b="1" u="sng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600"/>
              </a:spcAft>
            </a:pPr>
            <a:endParaRPr lang="uk-UA" sz="1600" b="1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600"/>
              </a:spcAft>
            </a:pPr>
            <a:endParaRPr lang="uk-UA" sz="1600" b="1" u="sng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Нашивка 29"/>
          <p:cNvSpPr/>
          <p:nvPr/>
        </p:nvSpPr>
        <p:spPr>
          <a:xfrm>
            <a:off x="3009152" y="5015571"/>
            <a:ext cx="847099" cy="1310641"/>
          </a:xfrm>
          <a:prstGeom prst="chevron">
            <a:avLst/>
          </a:prstGeom>
          <a:gradFill flip="none" rotWithShape="1">
            <a:gsLst>
              <a:gs pos="39000">
                <a:srgbClr val="FFC000"/>
              </a:gs>
              <a:gs pos="74000">
                <a:srgbClr val="FFFF00"/>
              </a:gs>
              <a:gs pos="83000">
                <a:srgbClr val="FFFF00"/>
              </a:gs>
              <a:gs pos="100000">
                <a:srgbClr val="FFFF99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40" name="Нашивка 39"/>
          <p:cNvSpPr/>
          <p:nvPr/>
        </p:nvSpPr>
        <p:spPr>
          <a:xfrm>
            <a:off x="2546523" y="5269242"/>
            <a:ext cx="702473" cy="803297"/>
          </a:xfrm>
          <a:prstGeom prst="chevron">
            <a:avLst/>
          </a:prstGeom>
          <a:gradFill flip="none" rotWithShape="1">
            <a:gsLst>
              <a:gs pos="39000">
                <a:schemeClr val="bg1">
                  <a:lumMod val="65000"/>
                </a:schemeClr>
              </a:gs>
              <a:gs pos="74000">
                <a:srgbClr val="FFC000"/>
              </a:gs>
              <a:gs pos="83000">
                <a:srgbClr val="FFCC00"/>
              </a:gs>
              <a:gs pos="100000">
                <a:srgbClr val="FFCC00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3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>
          <a:xfrm>
            <a:off x="1962666" y="1280160"/>
            <a:ext cx="10029037" cy="5638800"/>
          </a:xfrm>
        </p:spPr>
        <p:txBody>
          <a:bodyPr>
            <a:normAutofit/>
          </a:bodyPr>
          <a:lstStyle/>
          <a:p>
            <a:pPr marL="1620000" indent="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виключено положення щодо розподілу сфери застосування внутрішнього аудиту за напрямами діяльності: аудит ефективності, аудит відповідності, фінансовий аудит</a:t>
            </a: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змінено </a:t>
            </a: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акцент щодо сутності діяльності з внутрішнього аудиту, яка має </a:t>
            </a:r>
            <a:r>
              <a:rPr lang="uk-UA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здійснюватись</a:t>
            </a: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із застосуванням систематичного, послідовного та ризик-орієнтованого підходів до оцінки об’єкта внутрішнього аудиту та сприяти удосконаленню системи управління, внутрішнього контролю та управління ризиками через надання незалежних й об’єктивних висновків та </a:t>
            </a: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рекомендацій;</a:t>
            </a:r>
            <a:endParaRPr lang="ru-RU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визначено критерії ефективного управління діяльністю підрозділу внутрішнього аудиту в установі;</a:t>
            </a:r>
          </a:p>
          <a:p>
            <a:pPr marL="11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змінено підхід до проведення внутрішнього аудиту, під яким слід розуміти процес здійснення планування і виконання аудиторського завдання</a:t>
            </a: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1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доповнено вимогами до формування висновків та аудиторських доказів, а також виключено положення щодо їх класифікації; </a:t>
            </a:r>
          </a:p>
          <a:p>
            <a:pPr marL="11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визначено критерії якості аудиторського звіту.</a:t>
            </a:r>
          </a:p>
          <a:p>
            <a:pPr marL="11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24922" y="58681"/>
            <a:ext cx="10807337" cy="11174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32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зміни до </a:t>
            </a:r>
            <a:r>
              <a:rPr lang="uk-UA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 внутрішнього аудиту:</a:t>
            </a:r>
            <a:endParaRPr lang="uk-UA" sz="3200" spc="3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 сполучна лінія 8"/>
          <p:cNvCxnSpPr/>
          <p:nvPr/>
        </p:nvCxnSpPr>
        <p:spPr>
          <a:xfrm flipV="1">
            <a:off x="3591376" y="2220950"/>
            <a:ext cx="8402389" cy="39416"/>
          </a:xfrm>
          <a:prstGeom prst="line">
            <a:avLst/>
          </a:prstGeom>
          <a:ln w="50800" cap="flat" cmpd="thickThin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 сполучна лінія 9"/>
          <p:cNvCxnSpPr/>
          <p:nvPr/>
        </p:nvCxnSpPr>
        <p:spPr>
          <a:xfrm flipV="1">
            <a:off x="2889649" y="4676207"/>
            <a:ext cx="9102054" cy="52937"/>
          </a:xfrm>
          <a:prstGeom prst="line">
            <a:avLst/>
          </a:prstGeom>
          <a:ln w="50800" cap="flat" cmpd="thickThin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круглений прямокутник 16"/>
          <p:cNvSpPr/>
          <p:nvPr/>
        </p:nvSpPr>
        <p:spPr>
          <a:xfrm>
            <a:off x="57750" y="1799921"/>
            <a:ext cx="2493861" cy="292922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Наближення до Міжнародних стандартів професійної практики внутрішнього аудиту (ІІА)</a:t>
            </a:r>
          </a:p>
        </p:txBody>
      </p:sp>
      <p:sp>
        <p:nvSpPr>
          <p:cNvPr id="18" name="Округлений прямокутник 17"/>
          <p:cNvSpPr/>
          <p:nvPr/>
        </p:nvSpPr>
        <p:spPr>
          <a:xfrm>
            <a:off x="436344" y="1555843"/>
            <a:ext cx="1771048" cy="66414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FF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</a:t>
            </a:r>
            <a:r>
              <a:rPr lang="uk-UA" sz="2400" b="1" dirty="0" smtClean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uk-UA" sz="2400" b="1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0205" y="3832243"/>
            <a:ext cx="9065623" cy="113399"/>
          </a:xfrm>
          <a:prstGeom prst="rect">
            <a:avLst/>
          </a:prstGeom>
        </p:spPr>
      </p:pic>
      <p:cxnSp>
        <p:nvCxnSpPr>
          <p:cNvPr id="11" name="Пряма сполучна лінія 10"/>
          <p:cNvCxnSpPr/>
          <p:nvPr/>
        </p:nvCxnSpPr>
        <p:spPr>
          <a:xfrm flipV="1">
            <a:off x="2911989" y="5467501"/>
            <a:ext cx="9102054" cy="52937"/>
          </a:xfrm>
          <a:prstGeom prst="line">
            <a:avLst/>
          </a:prstGeom>
          <a:ln w="50800" cap="flat" cmpd="thickThin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 сполучна лінія 11"/>
          <p:cNvCxnSpPr/>
          <p:nvPr/>
        </p:nvCxnSpPr>
        <p:spPr>
          <a:xfrm flipV="1">
            <a:off x="2930205" y="6198066"/>
            <a:ext cx="9102054" cy="52937"/>
          </a:xfrm>
          <a:prstGeom prst="line">
            <a:avLst/>
          </a:prstGeom>
          <a:ln w="50800" cap="flat" cmpd="thickThin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372" y="4973222"/>
            <a:ext cx="1554615" cy="156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55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>
          <a:xfrm>
            <a:off x="1962666" y="1280160"/>
            <a:ext cx="10029037" cy="5638800"/>
          </a:xfrm>
        </p:spPr>
        <p:txBody>
          <a:bodyPr>
            <a:normAutofit/>
          </a:bodyPr>
          <a:lstStyle/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виключено </a:t>
            </a: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норму щодо обмеження строку проведення внутрішнього аудиту. Наразі тривалість внутрішнього аудиту необхідно визначати в залежності від визначених цілей, питань та обсягу внутрішнього аудиту, які своєю чергою визначаються на підставі оцінки ризиків, що має </a:t>
            </a:r>
            <a:r>
              <a:rPr lang="uk-UA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здійснюватись</a:t>
            </a: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під час планування аудиторського завдання</a:t>
            </a: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упорядковано </a:t>
            </a: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планування діяльності внутрішнього </a:t>
            </a: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аудиту;</a:t>
            </a: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uk-U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порядковано процес звітування про діяльність підрозділу внутрішнього аудиту.</a:t>
            </a: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0000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uk-UA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85750" indent="-28575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32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зміни до </a:t>
            </a:r>
            <a:r>
              <a:rPr lang="uk-UA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 внутрішнього аудиту:</a:t>
            </a:r>
            <a:endParaRPr lang="uk-UA" sz="3200" spc="3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 сполучна лінія 9"/>
          <p:cNvCxnSpPr/>
          <p:nvPr/>
        </p:nvCxnSpPr>
        <p:spPr>
          <a:xfrm flipV="1">
            <a:off x="2889649" y="4868729"/>
            <a:ext cx="9102054" cy="52937"/>
          </a:xfrm>
          <a:prstGeom prst="line">
            <a:avLst/>
          </a:prstGeom>
          <a:ln w="50800" cap="flat" cmpd="thickThin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круглений прямокутник 16"/>
          <p:cNvSpPr/>
          <p:nvPr/>
        </p:nvSpPr>
        <p:spPr>
          <a:xfrm>
            <a:off x="57750" y="1799921"/>
            <a:ext cx="2493861" cy="292922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Приведення у відповідність до Порядку №1001</a:t>
            </a:r>
          </a:p>
        </p:txBody>
      </p:sp>
      <p:sp>
        <p:nvSpPr>
          <p:cNvPr id="18" name="Округлений прямокутник 17"/>
          <p:cNvSpPr/>
          <p:nvPr/>
        </p:nvSpPr>
        <p:spPr>
          <a:xfrm>
            <a:off x="436344" y="1555843"/>
            <a:ext cx="1771048" cy="66414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FF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</a:t>
            </a:r>
            <a:r>
              <a:rPr lang="uk-UA" sz="2400" b="1" dirty="0" smtClean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uk-UA" sz="2400" b="1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80" y="3829773"/>
            <a:ext cx="9065623" cy="11339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320" y="5047836"/>
            <a:ext cx="1584072" cy="1567570"/>
          </a:xfrm>
          <a:prstGeom prst="rect">
            <a:avLst/>
          </a:prstGeom>
        </p:spPr>
      </p:pic>
      <p:cxnSp>
        <p:nvCxnSpPr>
          <p:cNvPr id="11" name="Пряма сполучна лінія 10"/>
          <p:cNvCxnSpPr/>
          <p:nvPr/>
        </p:nvCxnSpPr>
        <p:spPr>
          <a:xfrm flipV="1">
            <a:off x="2985442" y="5834739"/>
            <a:ext cx="9102054" cy="52937"/>
          </a:xfrm>
          <a:prstGeom prst="line">
            <a:avLst/>
          </a:prstGeom>
          <a:ln w="50800" cap="flat" cmpd="thickThin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967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>
          <a:xfrm>
            <a:off x="1889760" y="1542596"/>
            <a:ext cx="10101943" cy="5376364"/>
          </a:xfrm>
        </p:spPr>
        <p:txBody>
          <a:bodyPr>
            <a:normAutofit/>
          </a:bodyPr>
          <a:lstStyle/>
          <a:p>
            <a:pPr marL="162000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uk-UA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2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 щодо планування діяльності з внутрішнього аудиту, організації та проведення внутрішнього аудиту, </a:t>
            </a:r>
            <a:r>
              <a:rPr lang="uk-UA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оформлення робочих та офіційних документів, формування та зберігання справ внутрішніх аудитів, складання та підписання аудиторського звіту, порядок та строки надання і розгляду коментарів до нього, реалізації результатів внутрішніх аудитів тепер </a:t>
            </a:r>
            <a:r>
              <a:rPr lang="uk-UA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врегульовуються </a:t>
            </a:r>
            <a:r>
              <a:rPr lang="uk-UA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внутрішніх документах з питань здійснення внутрішнього аудиту</a:t>
            </a:r>
            <a:r>
              <a:rPr lang="uk-UA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620000" indent="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ru-RU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20000" indent="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спрощено </a:t>
            </a:r>
            <a:r>
              <a:rPr lang="ru-RU" sz="1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структуру аудиторського звіту;</a:t>
            </a:r>
          </a:p>
          <a:p>
            <a:pPr marL="1620000" indent="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uk-UA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20000" indent="457200"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uk-UA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 підрозділу внутрішнього аудиту встановлює підходи і процедури для управління діяльністю підрозділу внутрішнього аудиту.</a:t>
            </a:r>
            <a:endParaRPr lang="uk-UA" sz="1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20000" indent="4572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uk-UA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2000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uk-UA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32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зміни до </a:t>
            </a:r>
            <a:r>
              <a:rPr lang="uk-UA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Стандартів внутрішнього аудиту:</a:t>
            </a:r>
            <a:endParaRPr lang="uk-UA" sz="3200" spc="3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 сполучна лінія 8"/>
          <p:cNvCxnSpPr/>
          <p:nvPr/>
        </p:nvCxnSpPr>
        <p:spPr>
          <a:xfrm flipV="1">
            <a:off x="3353489" y="4321991"/>
            <a:ext cx="8402389" cy="39416"/>
          </a:xfrm>
          <a:prstGeom prst="line">
            <a:avLst/>
          </a:prstGeom>
          <a:ln w="50800" cap="flat" cmpd="thickThin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 сполучна лінія 9"/>
          <p:cNvCxnSpPr/>
          <p:nvPr/>
        </p:nvCxnSpPr>
        <p:spPr>
          <a:xfrm flipV="1">
            <a:off x="2985442" y="6478803"/>
            <a:ext cx="9102054" cy="52937"/>
          </a:xfrm>
          <a:prstGeom prst="line">
            <a:avLst/>
          </a:prstGeom>
          <a:ln w="50800" cap="flat" cmpd="thickThin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круглений прямокутник 16"/>
          <p:cNvSpPr/>
          <p:nvPr/>
        </p:nvSpPr>
        <p:spPr>
          <a:xfrm>
            <a:off x="57750" y="1799921"/>
            <a:ext cx="2493861" cy="292922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uk-UA" sz="1600" b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ільшення гнучкості</a:t>
            </a:r>
          </a:p>
        </p:txBody>
      </p:sp>
      <p:sp>
        <p:nvSpPr>
          <p:cNvPr id="18" name="Округлений прямокутник 17"/>
          <p:cNvSpPr/>
          <p:nvPr/>
        </p:nvSpPr>
        <p:spPr>
          <a:xfrm>
            <a:off x="436344" y="1555843"/>
            <a:ext cx="1771048" cy="66414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rgbClr val="FF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</a:t>
            </a:r>
            <a:r>
              <a:rPr lang="uk-UA" sz="2400" b="1" dirty="0" smtClean="0">
                <a:solidFill>
                  <a:srgbClr val="FFCC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uk-UA" sz="2400" b="1" dirty="0">
              <a:solidFill>
                <a:srgbClr val="FFCC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873" y="5170526"/>
            <a:ext cx="9065623" cy="113399"/>
          </a:xfrm>
          <a:prstGeom prst="rect">
            <a:avLst/>
          </a:prstGeom>
        </p:spPr>
      </p:pic>
      <p:pic>
        <p:nvPicPr>
          <p:cNvPr id="11" name="Picture 36" descr="target (1)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55" y="5170526"/>
            <a:ext cx="1103312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0291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>
          <a:xfrm>
            <a:off x="1541417" y="2473233"/>
            <a:ext cx="2185852" cy="1593669"/>
          </a:xfrm>
        </p:spPr>
        <p:txBody>
          <a:bodyPr>
            <a:normAutofit/>
          </a:bodyPr>
          <a:lstStyle/>
          <a:p>
            <a:pPr marL="162000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uk-UA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620000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uk-UA" sz="2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Нові терміни в Стандартах – «професійна ретельність»</a:t>
            </a:r>
            <a:endParaRPr lang="uk-UA" sz="3200" spc="3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9" name="Freeform 11"/>
          <p:cNvSpPr/>
          <p:nvPr/>
        </p:nvSpPr>
        <p:spPr>
          <a:xfrm>
            <a:off x="686386" y="1598080"/>
            <a:ext cx="3136677" cy="1685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240"/>
                </a:moveTo>
                <a:lnTo>
                  <a:pt x="12159" y="3240"/>
                </a:lnTo>
                <a:lnTo>
                  <a:pt x="12159" y="0"/>
                </a:lnTo>
                <a:lnTo>
                  <a:pt x="21600" y="10800"/>
                </a:lnTo>
                <a:lnTo>
                  <a:pt x="12159" y="21600"/>
                </a:lnTo>
                <a:lnTo>
                  <a:pt x="12159" y="18360"/>
                </a:lnTo>
                <a:lnTo>
                  <a:pt x="0" y="18360"/>
                </a:lnTo>
                <a:lnTo>
                  <a:pt x="0" y="3240"/>
                </a:lnTo>
                <a:close/>
              </a:path>
            </a:pathLst>
          </a:custGeom>
          <a:solidFill>
            <a:srgbClr val="797979"/>
          </a:solidFill>
          <a:ln w="12700">
            <a:solidFill>
              <a:srgbClr val="F6CECB">
                <a:alpha val="90000"/>
              </a:srgbClr>
            </a:solidFill>
            <a:miter/>
          </a:ln>
        </p:spPr>
        <p:txBody>
          <a:bodyPr lIns="45719" rIns="45719" anchor="ctr"/>
          <a:lstStyle/>
          <a:p>
            <a:pPr algn="l" defTabSz="1066800">
              <a:lnSpc>
                <a:spcPct val="90000"/>
              </a:lnSpc>
              <a:spcBef>
                <a:spcPts val="300"/>
              </a:spcBef>
              <a:defRPr sz="3600">
                <a:solidFill>
                  <a:srgbClr val="535353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pPr>
            <a:endParaRPr/>
          </a:p>
        </p:txBody>
      </p:sp>
      <p:pic>
        <p:nvPicPr>
          <p:cNvPr id="170" name="Picture 17" descr="43201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88" y="1994960"/>
            <a:ext cx="858837" cy="86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71" name="Freeform 11"/>
          <p:cNvSpPr/>
          <p:nvPr/>
        </p:nvSpPr>
        <p:spPr>
          <a:xfrm>
            <a:off x="3823063" y="1630709"/>
            <a:ext cx="3136677" cy="1685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240"/>
                </a:moveTo>
                <a:lnTo>
                  <a:pt x="12159" y="3240"/>
                </a:lnTo>
                <a:lnTo>
                  <a:pt x="12159" y="0"/>
                </a:lnTo>
                <a:lnTo>
                  <a:pt x="21600" y="10800"/>
                </a:lnTo>
                <a:lnTo>
                  <a:pt x="12159" y="21600"/>
                </a:lnTo>
                <a:lnTo>
                  <a:pt x="12159" y="18360"/>
                </a:lnTo>
                <a:lnTo>
                  <a:pt x="0" y="18360"/>
                </a:lnTo>
                <a:lnTo>
                  <a:pt x="0" y="3240"/>
                </a:lnTo>
                <a:close/>
              </a:path>
            </a:pathLst>
          </a:custGeom>
          <a:solidFill>
            <a:srgbClr val="797979"/>
          </a:solidFill>
          <a:ln w="12700">
            <a:solidFill>
              <a:srgbClr val="F6CECB">
                <a:alpha val="90000"/>
              </a:srgbClr>
            </a:solidFill>
            <a:miter/>
          </a:ln>
        </p:spPr>
        <p:txBody>
          <a:bodyPr lIns="45719" rIns="45719" anchor="ctr"/>
          <a:lstStyle/>
          <a:p>
            <a:pPr algn="l" defTabSz="1066800">
              <a:lnSpc>
                <a:spcPct val="90000"/>
              </a:lnSpc>
              <a:spcBef>
                <a:spcPts val="300"/>
              </a:spcBef>
              <a:defRPr sz="3600">
                <a:solidFill>
                  <a:srgbClr val="535353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pPr>
            <a:endParaRPr/>
          </a:p>
        </p:txBody>
      </p:sp>
      <p:pic>
        <p:nvPicPr>
          <p:cNvPr id="172" name="Picture 27" descr="checklist (1)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972" y="2036584"/>
            <a:ext cx="809625" cy="808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63039" y="2272937"/>
            <a:ext cx="1750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Професіоналізм</a:t>
            </a:r>
            <a:endParaRPr lang="uk-UA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63589" y="2272937"/>
            <a:ext cx="1695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Ретельність</a:t>
            </a:r>
            <a:endParaRPr lang="uk-UA" dirty="0">
              <a:solidFill>
                <a:schemeClr val="bg1"/>
              </a:solidFill>
            </a:endParaRPr>
          </a:p>
        </p:txBody>
      </p:sp>
      <p:sp>
        <p:nvSpPr>
          <p:cNvPr id="173" name="Freeform 11"/>
          <p:cNvSpPr/>
          <p:nvPr/>
        </p:nvSpPr>
        <p:spPr>
          <a:xfrm>
            <a:off x="6959740" y="1665540"/>
            <a:ext cx="3136677" cy="1685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240"/>
                </a:moveTo>
                <a:lnTo>
                  <a:pt x="12159" y="3240"/>
                </a:lnTo>
                <a:lnTo>
                  <a:pt x="12159" y="0"/>
                </a:lnTo>
                <a:lnTo>
                  <a:pt x="21600" y="10800"/>
                </a:lnTo>
                <a:lnTo>
                  <a:pt x="12159" y="21600"/>
                </a:lnTo>
                <a:lnTo>
                  <a:pt x="12159" y="18360"/>
                </a:lnTo>
                <a:lnTo>
                  <a:pt x="0" y="18360"/>
                </a:lnTo>
                <a:lnTo>
                  <a:pt x="0" y="3240"/>
                </a:lnTo>
                <a:close/>
              </a:path>
            </a:pathLst>
          </a:custGeom>
          <a:solidFill>
            <a:srgbClr val="797979"/>
          </a:solidFill>
          <a:ln w="12700">
            <a:solidFill>
              <a:srgbClr val="F6CECB">
                <a:alpha val="90000"/>
              </a:srgbClr>
            </a:solidFill>
            <a:miter/>
          </a:ln>
        </p:spPr>
        <p:txBody>
          <a:bodyPr lIns="45719" rIns="45719" anchor="ctr"/>
          <a:lstStyle/>
          <a:p>
            <a:pPr algn="l" defTabSz="1066800">
              <a:lnSpc>
                <a:spcPct val="90000"/>
              </a:lnSpc>
              <a:spcBef>
                <a:spcPts val="300"/>
              </a:spcBef>
              <a:defRPr sz="3600">
                <a:solidFill>
                  <a:srgbClr val="535353"/>
                </a:solidFill>
                <a:latin typeface="Muller Narrow ExtraBold"/>
                <a:ea typeface="Muller Narrow ExtraBold"/>
                <a:cs typeface="Muller Narrow ExtraBold"/>
                <a:sym typeface="Muller Narrow ExtraBold"/>
              </a:defRPr>
            </a:pPr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7696273" y="2062641"/>
            <a:ext cx="1663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chemeClr val="bg1"/>
                </a:solidFill>
              </a:rPr>
              <a:t>Якісне виконання завдання</a:t>
            </a:r>
            <a:endParaRPr lang="uk-UA" dirty="0">
              <a:solidFill>
                <a:schemeClr val="bg1"/>
              </a:solidFill>
            </a:endParaRPr>
          </a:p>
        </p:txBody>
      </p:sp>
      <p:sp>
        <p:nvSpPr>
          <p:cNvPr id="176" name="Rectangle 8"/>
          <p:cNvSpPr>
            <a:spLocks/>
          </p:cNvSpPr>
          <p:nvPr/>
        </p:nvSpPr>
        <p:spPr bwMode="auto">
          <a:xfrm>
            <a:off x="10158751" y="3176756"/>
            <a:ext cx="1484040" cy="347663"/>
          </a:xfrm>
          <a:prstGeom prst="rect">
            <a:avLst/>
          </a:prstGeom>
          <a:solidFill>
            <a:srgbClr val="92929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39687" tIns="39687" rIns="39687" bIns="39687" anchor="ctr"/>
          <a:lstStyle>
            <a:lvl1pPr eaLnBrk="0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eaLnBrk="0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eaLnBrk="0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eaLnBrk="0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eaLnBrk="0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ctr" defTabSz="6080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ctr" defTabSz="6080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ctr" defTabSz="6080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ctr" defTabSz="608013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 eaLnBrk="1"/>
            <a:r>
              <a:rPr lang="uk-UA" altLang="uk-UA" sz="2000" dirty="0" err="1">
                <a:solidFill>
                  <a:srgbClr val="FFFFFF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Minister</a:t>
            </a:r>
            <a:endParaRPr lang="uk-UA" altLang="uk-UA" sz="2000" dirty="0">
              <a:solidFill>
                <a:srgbClr val="FFFFFF"/>
              </a:solidFill>
              <a:latin typeface="Helvetica" panose="020B0604020202020204" pitchFamily="34" charset="0"/>
              <a:ea typeface="Helvetica" panose="020B0604020202020204" pitchFamily="34" charset="0"/>
              <a:cs typeface="Helvetica" panose="020B0604020202020204" pitchFamily="34" charset="0"/>
              <a:sym typeface="Helvetica" panose="020B0604020202020204" pitchFamily="34" charset="0"/>
            </a:endParaRPr>
          </a:p>
        </p:txBody>
      </p:sp>
      <p:sp>
        <p:nvSpPr>
          <p:cNvPr id="177" name="AutoShape 32"/>
          <p:cNvSpPr>
            <a:spLocks/>
          </p:cNvSpPr>
          <p:nvPr/>
        </p:nvSpPr>
        <p:spPr bwMode="auto">
          <a:xfrm>
            <a:off x="6711950" y="4856163"/>
            <a:ext cx="469900" cy="468312"/>
          </a:xfrm>
          <a:custGeom>
            <a:avLst/>
            <a:gdLst>
              <a:gd name="T0" fmla="*/ 234950 w 21476"/>
              <a:gd name="T1" fmla="*/ 234940 h 21494"/>
              <a:gd name="T2" fmla="*/ 234950 w 21476"/>
              <a:gd name="T3" fmla="*/ 234940 h 21494"/>
              <a:gd name="T4" fmla="*/ 234950 w 21476"/>
              <a:gd name="T5" fmla="*/ 234940 h 21494"/>
              <a:gd name="T6" fmla="*/ 234950 w 21476"/>
              <a:gd name="T7" fmla="*/ 234940 h 2149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476" h="21494">
                <a:moveTo>
                  <a:pt x="10765" y="21493"/>
                </a:moveTo>
                <a:cubicBezTo>
                  <a:pt x="4785" y="21564"/>
                  <a:pt x="18" y="16615"/>
                  <a:pt x="1" y="10773"/>
                </a:cubicBezTo>
                <a:cubicBezTo>
                  <a:pt x="-53" y="4788"/>
                  <a:pt x="4749" y="53"/>
                  <a:pt x="10711" y="0"/>
                </a:cubicBezTo>
                <a:cubicBezTo>
                  <a:pt x="16709" y="-36"/>
                  <a:pt x="21458" y="4877"/>
                  <a:pt x="21476" y="10719"/>
                </a:cubicBezTo>
                <a:cubicBezTo>
                  <a:pt x="21547" y="16704"/>
                  <a:pt x="16602" y="21439"/>
                  <a:pt x="10765" y="21493"/>
                </a:cubicBezTo>
                <a:close/>
                <a:moveTo>
                  <a:pt x="6481" y="6467"/>
                </a:moveTo>
                <a:cubicBezTo>
                  <a:pt x="5445" y="6539"/>
                  <a:pt x="4660" y="7289"/>
                  <a:pt x="4678" y="8343"/>
                </a:cubicBezTo>
                <a:cubicBezTo>
                  <a:pt x="4749" y="9397"/>
                  <a:pt x="5499" y="10165"/>
                  <a:pt x="6552" y="10148"/>
                </a:cubicBezTo>
                <a:cubicBezTo>
                  <a:pt x="7605" y="10076"/>
                  <a:pt x="8373" y="9326"/>
                  <a:pt x="8355" y="8272"/>
                </a:cubicBezTo>
                <a:cubicBezTo>
                  <a:pt x="8337" y="7200"/>
                  <a:pt x="7569" y="6431"/>
                  <a:pt x="6481" y="6467"/>
                </a:cubicBezTo>
                <a:close/>
                <a:moveTo>
                  <a:pt x="10747" y="18563"/>
                </a:moveTo>
                <a:cubicBezTo>
                  <a:pt x="13335" y="18545"/>
                  <a:pt x="15674" y="17026"/>
                  <a:pt x="16852" y="14507"/>
                </a:cubicBezTo>
                <a:cubicBezTo>
                  <a:pt x="17066" y="14007"/>
                  <a:pt x="16799" y="13453"/>
                  <a:pt x="16317" y="13238"/>
                </a:cubicBezTo>
                <a:cubicBezTo>
                  <a:pt x="15835" y="13024"/>
                  <a:pt x="15263" y="13310"/>
                  <a:pt x="14906" y="13828"/>
                </a:cubicBezTo>
                <a:cubicBezTo>
                  <a:pt x="14139" y="15490"/>
                  <a:pt x="12496" y="16579"/>
                  <a:pt x="10676" y="16615"/>
                </a:cubicBezTo>
                <a:cubicBezTo>
                  <a:pt x="8855" y="16669"/>
                  <a:pt x="7266" y="15579"/>
                  <a:pt x="6481" y="13882"/>
                </a:cubicBezTo>
                <a:cubicBezTo>
                  <a:pt x="6213" y="13328"/>
                  <a:pt x="5588" y="13131"/>
                  <a:pt x="5160" y="13364"/>
                </a:cubicBezTo>
                <a:cubicBezTo>
                  <a:pt x="4606" y="13649"/>
                  <a:pt x="4356" y="14150"/>
                  <a:pt x="4642" y="14703"/>
                </a:cubicBezTo>
                <a:cubicBezTo>
                  <a:pt x="5677" y="17044"/>
                  <a:pt x="8123" y="18616"/>
                  <a:pt x="10747" y="18563"/>
                </a:cubicBezTo>
                <a:close/>
                <a:moveTo>
                  <a:pt x="14639" y="6467"/>
                </a:moveTo>
                <a:cubicBezTo>
                  <a:pt x="13603" y="6539"/>
                  <a:pt x="12818" y="7289"/>
                  <a:pt x="12836" y="8343"/>
                </a:cubicBezTo>
                <a:cubicBezTo>
                  <a:pt x="12907" y="9397"/>
                  <a:pt x="13657" y="10165"/>
                  <a:pt x="14710" y="10148"/>
                </a:cubicBezTo>
                <a:cubicBezTo>
                  <a:pt x="15638" y="10130"/>
                  <a:pt x="16531" y="9326"/>
                  <a:pt x="16513" y="8272"/>
                </a:cubicBezTo>
                <a:cubicBezTo>
                  <a:pt x="16513" y="7361"/>
                  <a:pt x="15727" y="6431"/>
                  <a:pt x="14639" y="64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rIns="45720" anchor="ctr"/>
          <a:lstStyle/>
          <a:p>
            <a:endParaRPr lang="uk-UA"/>
          </a:p>
        </p:txBody>
      </p:sp>
      <p:sp>
        <p:nvSpPr>
          <p:cNvPr id="180" name="Thumbs Up"/>
          <p:cNvSpPr/>
          <p:nvPr/>
        </p:nvSpPr>
        <p:spPr>
          <a:xfrm>
            <a:off x="7032832" y="2010391"/>
            <a:ext cx="778758" cy="8604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30" h="21599" extrusionOk="0">
                <a:moveTo>
                  <a:pt x="8533" y="0"/>
                </a:moveTo>
                <a:cubicBezTo>
                  <a:pt x="8363" y="1"/>
                  <a:pt x="8192" y="58"/>
                  <a:pt x="8054" y="179"/>
                </a:cubicBezTo>
                <a:cubicBezTo>
                  <a:pt x="7531" y="638"/>
                  <a:pt x="6970" y="1441"/>
                  <a:pt x="7087" y="2734"/>
                </a:cubicBezTo>
                <a:cubicBezTo>
                  <a:pt x="7292" y="4997"/>
                  <a:pt x="9344" y="5714"/>
                  <a:pt x="7908" y="8149"/>
                </a:cubicBezTo>
                <a:cubicBezTo>
                  <a:pt x="7908" y="8149"/>
                  <a:pt x="6742" y="8020"/>
                  <a:pt x="4459" y="8430"/>
                </a:cubicBezTo>
                <a:cubicBezTo>
                  <a:pt x="2536" y="8776"/>
                  <a:pt x="1728" y="8552"/>
                  <a:pt x="884" y="8969"/>
                </a:cubicBezTo>
                <a:cubicBezTo>
                  <a:pt x="-570" y="9687"/>
                  <a:pt x="-101" y="11442"/>
                  <a:pt x="1349" y="12003"/>
                </a:cubicBezTo>
                <a:cubicBezTo>
                  <a:pt x="110" y="12750"/>
                  <a:pt x="-255" y="14477"/>
                  <a:pt x="1873" y="15239"/>
                </a:cubicBezTo>
                <a:cubicBezTo>
                  <a:pt x="682" y="16392"/>
                  <a:pt x="668" y="17858"/>
                  <a:pt x="2539" y="18352"/>
                </a:cubicBezTo>
                <a:cubicBezTo>
                  <a:pt x="1295" y="19566"/>
                  <a:pt x="2436" y="21027"/>
                  <a:pt x="3759" y="21027"/>
                </a:cubicBezTo>
                <a:cubicBezTo>
                  <a:pt x="13755" y="21027"/>
                  <a:pt x="12101" y="20342"/>
                  <a:pt x="15234" y="20342"/>
                </a:cubicBezTo>
                <a:cubicBezTo>
                  <a:pt x="18665" y="20342"/>
                  <a:pt x="21030" y="21599"/>
                  <a:pt x="21030" y="21599"/>
                </a:cubicBezTo>
                <a:lnTo>
                  <a:pt x="21030" y="11829"/>
                </a:lnTo>
                <a:cubicBezTo>
                  <a:pt x="21030" y="11829"/>
                  <a:pt x="18103" y="11058"/>
                  <a:pt x="16154" y="10113"/>
                </a:cubicBezTo>
                <a:cubicBezTo>
                  <a:pt x="15350" y="9722"/>
                  <a:pt x="14504" y="9210"/>
                  <a:pt x="13676" y="6613"/>
                </a:cubicBezTo>
                <a:cubicBezTo>
                  <a:pt x="12912" y="4218"/>
                  <a:pt x="11140" y="3961"/>
                  <a:pt x="10515" y="2980"/>
                </a:cubicBezTo>
                <a:cubicBezTo>
                  <a:pt x="10128" y="2452"/>
                  <a:pt x="9578" y="1231"/>
                  <a:pt x="9220" y="425"/>
                </a:cubicBezTo>
                <a:cubicBezTo>
                  <a:pt x="9099" y="153"/>
                  <a:pt x="8817" y="-1"/>
                  <a:pt x="8533" y="0"/>
                </a:cubicBezTo>
                <a:close/>
              </a:path>
            </a:pathLst>
          </a:custGeom>
          <a:solidFill>
            <a:srgbClr val="D6D5D5"/>
          </a:solidFill>
          <a:ln w="12700">
            <a:miter lim="400000"/>
          </a:ln>
        </p:spPr>
        <p:txBody>
          <a:bodyPr lIns="71437" tIns="71437" rIns="71437" bIns="71437" anchor="ctr"/>
          <a:lstStyle/>
          <a:p>
            <a:pPr>
              <a:defRPr sz="30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pic>
        <p:nvPicPr>
          <p:cNvPr id="183" name="Рисунок 18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26792" y="1598080"/>
            <a:ext cx="1553221" cy="1561802"/>
          </a:xfrm>
          <a:prstGeom prst="rect">
            <a:avLst/>
          </a:prstGeom>
        </p:spPr>
      </p:pic>
      <p:grpSp>
        <p:nvGrpSpPr>
          <p:cNvPr id="189" name="Group"/>
          <p:cNvGrpSpPr/>
          <p:nvPr/>
        </p:nvGrpSpPr>
        <p:grpSpPr>
          <a:xfrm>
            <a:off x="-39045" y="3125653"/>
            <a:ext cx="7955136" cy="3632804"/>
            <a:chOff x="1219" y="-131194"/>
            <a:chExt cx="12054955" cy="9317973"/>
          </a:xfrm>
        </p:grpSpPr>
        <p:pic>
          <p:nvPicPr>
            <p:cNvPr id="190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3847578" y="-131194"/>
              <a:ext cx="8208594" cy="93179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2" name="ХХХ"/>
            <p:cNvSpPr txBox="1"/>
            <p:nvPr/>
          </p:nvSpPr>
          <p:spPr>
            <a:xfrm>
              <a:off x="11886820" y="5664227"/>
              <a:ext cx="169354" cy="2483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algn="l" defTabSz="1828800">
                <a:lnSpc>
                  <a:spcPct val="120000"/>
                </a:lnSpc>
                <a:defRPr sz="4800" b="0">
                  <a:solidFill>
                    <a:srgbClr val="53585F"/>
                  </a:solidFill>
                  <a:latin typeface="Muller Narrow ExtraBold"/>
                  <a:ea typeface="Muller Narrow ExtraBold"/>
                  <a:cs typeface="Muller Narrow ExtraBold"/>
                  <a:sym typeface="Muller Narrow ExtraBold"/>
                </a:defRPr>
              </a:lvl1pPr>
            </a:lstStyle>
            <a:p>
              <a:pPr>
                <a:defRPr>
                  <a:latin typeface="Muller Narrow Light"/>
                  <a:ea typeface="Muller Narrow Light"/>
                  <a:cs typeface="Muller Narrow Light"/>
                  <a:sym typeface="Muller Narrow Light"/>
                </a:defRPr>
              </a:pPr>
              <a:endParaRPr dirty="0">
                <a:latin typeface="Muller Narrow ExtraBold"/>
                <a:ea typeface="Muller Narrow ExtraBold"/>
                <a:cs typeface="Muller Narrow ExtraBold"/>
                <a:sym typeface="Muller Narrow ExtraBold"/>
              </a:endParaRPr>
            </a:p>
          </p:txBody>
        </p:sp>
        <p:sp>
          <p:nvSpPr>
            <p:cNvPr id="193" name="ХХХ"/>
            <p:cNvSpPr txBox="1"/>
            <p:nvPr/>
          </p:nvSpPr>
          <p:spPr>
            <a:xfrm>
              <a:off x="1219" y="1183041"/>
              <a:ext cx="1181101" cy="22784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algn="r" defTabSz="1828800">
                <a:lnSpc>
                  <a:spcPct val="120000"/>
                </a:lnSpc>
                <a:defRPr sz="4800" b="0">
                  <a:solidFill>
                    <a:srgbClr val="53585F"/>
                  </a:solidFill>
                  <a:latin typeface="Muller Narrow ExtraBold"/>
                  <a:ea typeface="Muller Narrow ExtraBold"/>
                  <a:cs typeface="Muller Narrow ExtraBold"/>
                  <a:sym typeface="Muller Narrow ExtraBold"/>
                </a:defRPr>
              </a:lvl1pPr>
            </a:lstStyle>
            <a:p>
              <a:endParaRPr dirty="0"/>
            </a:p>
          </p:txBody>
        </p:sp>
        <p:pic>
          <p:nvPicPr>
            <p:cNvPr id="195" name="piggy-bank.png" descr="piggy-bank.png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2755304" y="3591234"/>
              <a:ext cx="1625601" cy="1625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99" name="TextBox 198"/>
          <p:cNvSpPr txBox="1"/>
          <p:nvPr/>
        </p:nvSpPr>
        <p:spPr>
          <a:xfrm>
            <a:off x="1939445" y="3602199"/>
            <a:ext cx="1535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chemeClr val="accent1">
                    <a:lumMod val="75000"/>
                  </a:schemeClr>
                </a:solidFill>
              </a:rPr>
              <a:t>Обсяг роботи</a:t>
            </a:r>
            <a:endParaRPr lang="uk-U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1284512" y="5074377"/>
            <a:ext cx="2107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chemeClr val="accent1">
                    <a:lumMod val="75000"/>
                  </a:schemeClr>
                </a:solidFill>
              </a:rPr>
              <a:t>Складність і важливість питань</a:t>
            </a:r>
            <a:endParaRPr lang="uk-U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6711950" y="3459433"/>
            <a:ext cx="2647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chemeClr val="accent1">
                    <a:lumMod val="75000"/>
                  </a:schemeClr>
                </a:solidFill>
              </a:rPr>
              <a:t>Ефективність системи внутрішнього контролю</a:t>
            </a:r>
            <a:endParaRPr lang="uk-UA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7294712" y="5448671"/>
            <a:ext cx="2188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chemeClr val="accent1">
                    <a:lumMod val="75000"/>
                  </a:schemeClr>
                </a:solidFill>
              </a:rPr>
              <a:t>Економічний ефект</a:t>
            </a:r>
            <a:endParaRPr lang="uk-UA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3" name="Picture 22" descr="piggy-bank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487" y="4449638"/>
            <a:ext cx="652462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4" name="Shape"/>
          <p:cNvSpPr/>
          <p:nvPr/>
        </p:nvSpPr>
        <p:spPr>
          <a:xfrm>
            <a:off x="4710626" y="5508784"/>
            <a:ext cx="607641" cy="7207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36" extrusionOk="0">
                <a:moveTo>
                  <a:pt x="21600" y="8134"/>
                </a:moveTo>
                <a:cubicBezTo>
                  <a:pt x="21600" y="10779"/>
                  <a:pt x="20133" y="13100"/>
                  <a:pt x="17893" y="14575"/>
                </a:cubicBezTo>
                <a:lnTo>
                  <a:pt x="17893" y="21536"/>
                </a:lnTo>
                <a:lnTo>
                  <a:pt x="7492" y="21536"/>
                </a:lnTo>
                <a:lnTo>
                  <a:pt x="7492" y="19042"/>
                </a:lnTo>
                <a:lnTo>
                  <a:pt x="5973" y="19042"/>
                </a:lnTo>
                <a:cubicBezTo>
                  <a:pt x="3862" y="19042"/>
                  <a:pt x="2111" y="17567"/>
                  <a:pt x="2111" y="15789"/>
                </a:cubicBezTo>
                <a:lnTo>
                  <a:pt x="2111" y="13534"/>
                </a:lnTo>
                <a:lnTo>
                  <a:pt x="798" y="13534"/>
                </a:lnTo>
                <a:cubicBezTo>
                  <a:pt x="386" y="13534"/>
                  <a:pt x="0" y="13230"/>
                  <a:pt x="0" y="12861"/>
                </a:cubicBezTo>
                <a:cubicBezTo>
                  <a:pt x="0" y="12731"/>
                  <a:pt x="0" y="12666"/>
                  <a:pt x="77" y="12601"/>
                </a:cubicBezTo>
                <a:lnTo>
                  <a:pt x="2111" y="8329"/>
                </a:lnTo>
                <a:cubicBezTo>
                  <a:pt x="2111" y="8329"/>
                  <a:pt x="2343" y="6550"/>
                  <a:pt x="2549" y="5878"/>
                </a:cubicBezTo>
                <a:cubicBezTo>
                  <a:pt x="3424" y="2820"/>
                  <a:pt x="7492" y="1"/>
                  <a:pt x="11920" y="1"/>
                </a:cubicBezTo>
                <a:cubicBezTo>
                  <a:pt x="17223" y="-64"/>
                  <a:pt x="21600" y="3601"/>
                  <a:pt x="21600" y="8134"/>
                </a:cubicBezTo>
                <a:close/>
                <a:moveTo>
                  <a:pt x="5612" y="9001"/>
                </a:moveTo>
                <a:cubicBezTo>
                  <a:pt x="5612" y="8502"/>
                  <a:pt x="5097" y="8069"/>
                  <a:pt x="4505" y="8069"/>
                </a:cubicBezTo>
                <a:cubicBezTo>
                  <a:pt x="3939" y="8069"/>
                  <a:pt x="3424" y="8502"/>
                  <a:pt x="3424" y="9001"/>
                </a:cubicBezTo>
                <a:cubicBezTo>
                  <a:pt x="3424" y="9478"/>
                  <a:pt x="3939" y="9912"/>
                  <a:pt x="4505" y="9912"/>
                </a:cubicBezTo>
                <a:cubicBezTo>
                  <a:pt x="5097" y="9912"/>
                  <a:pt x="5612" y="9478"/>
                  <a:pt x="5612" y="9001"/>
                </a:cubicBezTo>
                <a:close/>
                <a:moveTo>
                  <a:pt x="20364" y="8025"/>
                </a:moveTo>
                <a:cubicBezTo>
                  <a:pt x="20364" y="4100"/>
                  <a:pt x="16580" y="912"/>
                  <a:pt x="11920" y="912"/>
                </a:cubicBezTo>
                <a:cubicBezTo>
                  <a:pt x="9526" y="912"/>
                  <a:pt x="7337" y="1779"/>
                  <a:pt x="5818" y="3189"/>
                </a:cubicBezTo>
                <a:cubicBezTo>
                  <a:pt x="5818" y="3189"/>
                  <a:pt x="5741" y="8806"/>
                  <a:pt x="13310" y="9001"/>
                </a:cubicBezTo>
                <a:cubicBezTo>
                  <a:pt x="18614" y="9001"/>
                  <a:pt x="18176" y="12796"/>
                  <a:pt x="18176" y="12796"/>
                </a:cubicBezTo>
                <a:cubicBezTo>
                  <a:pt x="19566" y="11517"/>
                  <a:pt x="20364" y="9847"/>
                  <a:pt x="20364" y="8025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205" name="Picture 23" descr="shield (1)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888" y="3602199"/>
            <a:ext cx="5842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6" name="AutoShape 25"/>
          <p:cNvSpPr>
            <a:spLocks/>
          </p:cNvSpPr>
          <p:nvPr/>
        </p:nvSpPr>
        <p:spPr bwMode="auto">
          <a:xfrm>
            <a:off x="5038773" y="5524988"/>
            <a:ext cx="130317" cy="195720"/>
          </a:xfrm>
          <a:custGeom>
            <a:avLst/>
            <a:gdLst>
              <a:gd name="T0" fmla="*/ 46832 w 21338"/>
              <a:gd name="T1" fmla="*/ 49213 h 21600"/>
              <a:gd name="T2" fmla="*/ 46832 w 21338"/>
              <a:gd name="T3" fmla="*/ 49213 h 21600"/>
              <a:gd name="T4" fmla="*/ 46832 w 21338"/>
              <a:gd name="T5" fmla="*/ 49213 h 21600"/>
              <a:gd name="T6" fmla="*/ 46832 w 21338"/>
              <a:gd name="T7" fmla="*/ 492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38" h="21600">
                <a:moveTo>
                  <a:pt x="18530" y="2097"/>
                </a:moveTo>
                <a:cubicBezTo>
                  <a:pt x="16337" y="629"/>
                  <a:pt x="13596" y="0"/>
                  <a:pt x="10526" y="0"/>
                </a:cubicBezTo>
                <a:cubicBezTo>
                  <a:pt x="8004" y="0"/>
                  <a:pt x="5811" y="629"/>
                  <a:pt x="4276" y="1468"/>
                </a:cubicBezTo>
                <a:cubicBezTo>
                  <a:pt x="1864" y="3041"/>
                  <a:pt x="548" y="5348"/>
                  <a:pt x="0" y="8913"/>
                </a:cubicBezTo>
                <a:cubicBezTo>
                  <a:pt x="0" y="9227"/>
                  <a:pt x="0" y="9751"/>
                  <a:pt x="0" y="9751"/>
                </a:cubicBezTo>
                <a:cubicBezTo>
                  <a:pt x="219" y="11324"/>
                  <a:pt x="1535" y="12478"/>
                  <a:pt x="3070" y="12478"/>
                </a:cubicBezTo>
                <a:cubicBezTo>
                  <a:pt x="4605" y="12478"/>
                  <a:pt x="5811" y="11324"/>
                  <a:pt x="6140" y="9751"/>
                </a:cubicBezTo>
                <a:lnTo>
                  <a:pt x="6140" y="9542"/>
                </a:lnTo>
                <a:cubicBezTo>
                  <a:pt x="6140" y="8598"/>
                  <a:pt x="6469" y="7445"/>
                  <a:pt x="7127" y="6501"/>
                </a:cubicBezTo>
                <a:cubicBezTo>
                  <a:pt x="7675" y="5348"/>
                  <a:pt x="8881" y="5033"/>
                  <a:pt x="10526" y="5033"/>
                </a:cubicBezTo>
                <a:cubicBezTo>
                  <a:pt x="12061" y="5033"/>
                  <a:pt x="13267" y="5348"/>
                  <a:pt x="13925" y="6291"/>
                </a:cubicBezTo>
                <a:cubicBezTo>
                  <a:pt x="14473" y="7130"/>
                  <a:pt x="14802" y="8074"/>
                  <a:pt x="14802" y="9227"/>
                </a:cubicBezTo>
                <a:cubicBezTo>
                  <a:pt x="14802" y="10066"/>
                  <a:pt x="14473" y="11010"/>
                  <a:pt x="13925" y="11534"/>
                </a:cubicBezTo>
                <a:cubicBezTo>
                  <a:pt x="13596" y="11849"/>
                  <a:pt x="13267" y="12478"/>
                  <a:pt x="12609" y="12792"/>
                </a:cubicBezTo>
                <a:lnTo>
                  <a:pt x="11074" y="13946"/>
                </a:lnTo>
                <a:cubicBezTo>
                  <a:pt x="9539" y="15099"/>
                  <a:pt x="8662" y="15938"/>
                  <a:pt x="8333" y="16882"/>
                </a:cubicBezTo>
                <a:cubicBezTo>
                  <a:pt x="8004" y="17720"/>
                  <a:pt x="7675" y="19293"/>
                  <a:pt x="7675" y="21600"/>
                </a:cubicBezTo>
                <a:lnTo>
                  <a:pt x="13596" y="21600"/>
                </a:lnTo>
                <a:cubicBezTo>
                  <a:pt x="13596" y="20447"/>
                  <a:pt x="13596" y="19817"/>
                  <a:pt x="13925" y="19293"/>
                </a:cubicBezTo>
                <a:cubicBezTo>
                  <a:pt x="14144" y="18350"/>
                  <a:pt x="14802" y="17825"/>
                  <a:pt x="15460" y="17196"/>
                </a:cubicBezTo>
                <a:lnTo>
                  <a:pt x="16995" y="16043"/>
                </a:lnTo>
                <a:cubicBezTo>
                  <a:pt x="18530" y="14784"/>
                  <a:pt x="19407" y="13946"/>
                  <a:pt x="20065" y="13107"/>
                </a:cubicBezTo>
                <a:cubicBezTo>
                  <a:pt x="21052" y="11849"/>
                  <a:pt x="21271" y="10381"/>
                  <a:pt x="21271" y="8598"/>
                </a:cubicBezTo>
                <a:cubicBezTo>
                  <a:pt x="21600" y="5662"/>
                  <a:pt x="20723" y="3565"/>
                  <a:pt x="18530" y="2097"/>
                </a:cubicBezTo>
              </a:path>
            </a:pathLst>
          </a:custGeom>
          <a:solidFill>
            <a:srgbClr val="355C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9013" tIns="59013" rIns="59013" bIns="59013" anchor="ctr"/>
          <a:lstStyle/>
          <a:p>
            <a:endParaRPr lang="uk-UA"/>
          </a:p>
        </p:txBody>
      </p:sp>
      <p:sp>
        <p:nvSpPr>
          <p:cNvPr id="208" name="AutoShape 26"/>
          <p:cNvSpPr>
            <a:spLocks/>
          </p:cNvSpPr>
          <p:nvPr/>
        </p:nvSpPr>
        <p:spPr bwMode="auto">
          <a:xfrm flipH="1" flipV="1">
            <a:off x="5084269" y="5730374"/>
            <a:ext cx="45719" cy="45719"/>
          </a:xfrm>
          <a:custGeom>
            <a:avLst/>
            <a:gdLst>
              <a:gd name="T0" fmla="*/ 18257 w 21600"/>
              <a:gd name="T1" fmla="*/ 17463 h 21600"/>
              <a:gd name="T2" fmla="*/ 18257 w 21600"/>
              <a:gd name="T3" fmla="*/ 17463 h 21600"/>
              <a:gd name="T4" fmla="*/ 18257 w 21600"/>
              <a:gd name="T5" fmla="*/ 17463 h 21600"/>
              <a:gd name="T6" fmla="*/ 18257 w 21600"/>
              <a:gd name="T7" fmla="*/ 1746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600" y="10948"/>
                </a:moveTo>
                <a:cubicBezTo>
                  <a:pt x="21600" y="13019"/>
                  <a:pt x="21008" y="14499"/>
                  <a:pt x="20121" y="16274"/>
                </a:cubicBezTo>
                <a:cubicBezTo>
                  <a:pt x="19233" y="18049"/>
                  <a:pt x="17753" y="19233"/>
                  <a:pt x="16274" y="20416"/>
                </a:cubicBezTo>
                <a:cubicBezTo>
                  <a:pt x="14499" y="21304"/>
                  <a:pt x="12723" y="21600"/>
                  <a:pt x="10652" y="21600"/>
                </a:cubicBezTo>
                <a:cubicBezTo>
                  <a:pt x="8581" y="21600"/>
                  <a:pt x="7101" y="21304"/>
                  <a:pt x="5326" y="20416"/>
                </a:cubicBezTo>
                <a:cubicBezTo>
                  <a:pt x="3551" y="19233"/>
                  <a:pt x="2071" y="18049"/>
                  <a:pt x="1184" y="16274"/>
                </a:cubicBezTo>
                <a:cubicBezTo>
                  <a:pt x="0" y="14499"/>
                  <a:pt x="0" y="13019"/>
                  <a:pt x="0" y="10948"/>
                </a:cubicBezTo>
                <a:cubicBezTo>
                  <a:pt x="0" y="8877"/>
                  <a:pt x="0" y="6805"/>
                  <a:pt x="1184" y="5326"/>
                </a:cubicBezTo>
                <a:cubicBezTo>
                  <a:pt x="2071" y="3551"/>
                  <a:pt x="3551" y="2367"/>
                  <a:pt x="5326" y="1479"/>
                </a:cubicBezTo>
                <a:cubicBezTo>
                  <a:pt x="7101" y="592"/>
                  <a:pt x="8581" y="0"/>
                  <a:pt x="10652" y="0"/>
                </a:cubicBezTo>
                <a:cubicBezTo>
                  <a:pt x="12723" y="0"/>
                  <a:pt x="14499" y="592"/>
                  <a:pt x="16274" y="1479"/>
                </a:cubicBezTo>
                <a:cubicBezTo>
                  <a:pt x="17753" y="2367"/>
                  <a:pt x="19233" y="3551"/>
                  <a:pt x="20121" y="5326"/>
                </a:cubicBezTo>
                <a:cubicBezTo>
                  <a:pt x="21008" y="6805"/>
                  <a:pt x="21600" y="8877"/>
                  <a:pt x="21600" y="10948"/>
                </a:cubicBezTo>
              </a:path>
            </a:pathLst>
          </a:custGeom>
          <a:solidFill>
            <a:srgbClr val="355C7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9013" tIns="59013" rIns="59013" bIns="59013" anchor="ctr"/>
          <a:lstStyle/>
          <a:p>
            <a:endParaRPr lang="uk-UA"/>
          </a:p>
        </p:txBody>
      </p:sp>
      <p:pic>
        <p:nvPicPr>
          <p:cNvPr id="209" name="Picture 43" descr="chronometer (1)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726" y="4570647"/>
            <a:ext cx="466436" cy="466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8101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242311" y="51219"/>
            <a:ext cx="10903130" cy="11174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Нові терміни в Стандартах – </a:t>
            </a:r>
            <a:r>
              <a:rPr lang="uk-UA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«простір внутрішнього аудиту»</a:t>
            </a:r>
            <a:endParaRPr lang="uk-UA" sz="2800" spc="3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кутник 6"/>
          <p:cNvSpPr/>
          <p:nvPr/>
        </p:nvSpPr>
        <p:spPr>
          <a:xfrm>
            <a:off x="1687254" y="2453254"/>
            <a:ext cx="4628605" cy="1903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9875" algn="just">
              <a:lnSpc>
                <a:spcPct val="110000"/>
              </a:lnSpc>
              <a:spcAft>
                <a:spcPts val="300"/>
              </a:spcAft>
            </a:pPr>
            <a:r>
              <a:rPr lang="uk-UA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«Простір (всесвіт) </a:t>
            </a:r>
            <a:r>
              <a:rPr lang="uk-UA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внутрішнього аудиту» </a:t>
            </a:r>
            <a:r>
              <a:rPr lang="uk-UA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загальна сфера застосування функції внутрішнього аудиту, сукупність </a:t>
            </a:r>
            <a:r>
              <a:rPr lang="uk-UA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всіх об’єктів </a:t>
            </a:r>
            <a:r>
              <a:rPr lang="uk-UA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внутрішнього аудиту, а також підприємств, установ та організацій, на яких можуть здійснюватися внутрішні аудити</a:t>
            </a:r>
            <a:r>
              <a:rPr lang="uk-UA" dirty="0" smtClean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4" descr="казкова картинка, галявина, квіти, лійка, зоряне небо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6" name="6-кутна зірка 15"/>
          <p:cNvSpPr/>
          <p:nvPr/>
        </p:nvSpPr>
        <p:spPr>
          <a:xfrm>
            <a:off x="1867316" y="826540"/>
            <a:ext cx="1706880" cy="1626714"/>
          </a:xfrm>
          <a:prstGeom prst="star6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процеси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9" name="6-кутна зірка 18"/>
          <p:cNvSpPr/>
          <p:nvPr/>
        </p:nvSpPr>
        <p:spPr>
          <a:xfrm>
            <a:off x="58430" y="3006488"/>
            <a:ext cx="1619794" cy="1696142"/>
          </a:xfrm>
          <a:prstGeom prst="star6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ysClr val="windowText" lastClr="000000"/>
                </a:solidFill>
              </a:rPr>
              <a:t>функції</a:t>
            </a:r>
            <a:endParaRPr lang="uk-UA" dirty="0">
              <a:solidFill>
                <a:sysClr val="windowText" lastClr="000000"/>
              </a:solidFill>
            </a:endParaRPr>
          </a:p>
        </p:txBody>
      </p:sp>
      <p:sp>
        <p:nvSpPr>
          <p:cNvPr id="20" name="6-кутна зірка 19"/>
          <p:cNvSpPr/>
          <p:nvPr/>
        </p:nvSpPr>
        <p:spPr>
          <a:xfrm>
            <a:off x="3828197" y="826539"/>
            <a:ext cx="1741714" cy="1626715"/>
          </a:xfrm>
          <a:prstGeom prst="star6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установи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21" name="6-кутна зірка 20"/>
          <p:cNvSpPr/>
          <p:nvPr/>
        </p:nvSpPr>
        <p:spPr>
          <a:xfrm>
            <a:off x="234728" y="5052930"/>
            <a:ext cx="1706880" cy="1739179"/>
          </a:xfrm>
          <a:prstGeom prst="star6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>
                <a:solidFill>
                  <a:schemeClr val="tx1"/>
                </a:solidFill>
              </a:rPr>
              <a:t>п</a:t>
            </a:r>
            <a:r>
              <a:rPr lang="uk-UA" dirty="0" smtClean="0">
                <a:solidFill>
                  <a:schemeClr val="tx1"/>
                </a:solidFill>
              </a:rPr>
              <a:t>ідпри-ємства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22" name="6-кутна зірка 21"/>
          <p:cNvSpPr/>
          <p:nvPr/>
        </p:nvSpPr>
        <p:spPr>
          <a:xfrm>
            <a:off x="5786898" y="1241939"/>
            <a:ext cx="1965972" cy="1780538"/>
          </a:xfrm>
          <a:prstGeom prst="star6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адміністра-тивні послуги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23" name="6-кутна зірка 22"/>
          <p:cNvSpPr/>
          <p:nvPr/>
        </p:nvSpPr>
        <p:spPr>
          <a:xfrm>
            <a:off x="6091734" y="3170376"/>
            <a:ext cx="1698173" cy="1819635"/>
          </a:xfrm>
          <a:prstGeom prst="star6">
            <a:avLst>
              <a:gd name="adj" fmla="val 29316"/>
              <a:gd name="hf" fmla="val 115470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заходи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24" name="6-кутна зірка 23"/>
          <p:cNvSpPr/>
          <p:nvPr/>
        </p:nvSpPr>
        <p:spPr>
          <a:xfrm>
            <a:off x="5840436" y="5052931"/>
            <a:ext cx="1706880" cy="1626544"/>
          </a:xfrm>
          <a:prstGeom prst="star6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проекти</a:t>
            </a:r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25" name="Права фігурна дужка 24"/>
          <p:cNvSpPr/>
          <p:nvPr/>
        </p:nvSpPr>
        <p:spPr>
          <a:xfrm>
            <a:off x="6913663" y="1316523"/>
            <a:ext cx="1753276" cy="5446068"/>
          </a:xfrm>
          <a:prstGeom prst="rightBrace">
            <a:avLst>
              <a:gd name="adj1" fmla="val 8830"/>
              <a:gd name="adj2" fmla="val 4952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 b="1" dirty="0"/>
          </a:p>
        </p:txBody>
      </p:sp>
      <p:sp>
        <p:nvSpPr>
          <p:cNvPr id="29" name="AutoShape 9"/>
          <p:cNvSpPr>
            <a:spLocks/>
          </p:cNvSpPr>
          <p:nvPr/>
        </p:nvSpPr>
        <p:spPr bwMode="auto">
          <a:xfrm>
            <a:off x="8387710" y="3554479"/>
            <a:ext cx="1644563" cy="858064"/>
          </a:xfrm>
          <a:prstGeom prst="rightArrow">
            <a:avLst>
              <a:gd name="adj1" fmla="val 100000"/>
              <a:gd name="adj2" fmla="val 28852"/>
            </a:avLst>
          </a:prstGeom>
          <a:solidFill>
            <a:srgbClr val="FDDA05"/>
          </a:solidFill>
          <a:ln>
            <a:noFill/>
          </a:ln>
          <a:effectLst>
            <a:outerShdw blurRad="38100" dist="25400" dir="5400000" algn="ctr" rotWithShape="0">
              <a:srgbClr val="A6AAA9">
                <a:alpha val="92233"/>
              </a:srgbClr>
            </a:outerShdw>
          </a:effectLst>
          <a:extLs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</a:extLst>
        </p:spPr>
        <p:txBody>
          <a:bodyPr lIns="50800" tIns="50800" rIns="50800" bIns="50800" anchor="ctr"/>
          <a:lstStyle>
            <a:lvl1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4572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9144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13716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18288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>
              <a:defRPr/>
            </a:pPr>
            <a:r>
              <a:rPr lang="uk-UA" altLang="uk-UA" sz="1600" b="0" dirty="0" smtClean="0">
                <a:solidFill>
                  <a:srgbClr val="0070C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rPr>
              <a:t>формалізація</a:t>
            </a:r>
          </a:p>
        </p:txBody>
      </p:sp>
      <p:pic>
        <p:nvPicPr>
          <p:cNvPr id="30" name="Picture 22" descr="online-shop (1)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6939" y="2716351"/>
            <a:ext cx="90805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" name="AutoShape 2"/>
          <p:cNvSpPr>
            <a:spLocks/>
          </p:cNvSpPr>
          <p:nvPr/>
        </p:nvSpPr>
        <p:spPr bwMode="auto">
          <a:xfrm>
            <a:off x="10074886" y="2716351"/>
            <a:ext cx="1928553" cy="2519363"/>
          </a:xfrm>
          <a:prstGeom prst="roundRect">
            <a:avLst>
              <a:gd name="adj" fmla="val 28880"/>
            </a:avLst>
          </a:prstGeom>
          <a:solidFill>
            <a:srgbClr val="F3F3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>
            <a:lvl1pPr defTabSz="777875" eaLnBrk="0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777875" eaLnBrk="0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777875" eaLnBrk="0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777875" eaLnBrk="0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777875" eaLnBrk="0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ctr" defTabSz="77787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ctr" defTabSz="77787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ctr" defTabSz="77787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ctr" defTabSz="77787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/>
            <a:endParaRPr lang="uk-UA" altLang="uk-UA" sz="3200" b="0">
              <a:solidFill>
                <a:srgbClr val="FFFFFF"/>
              </a:solidFill>
              <a:latin typeface="Helvetica Light" charset="0"/>
              <a:ea typeface="Helvetica Light" charset="0"/>
              <a:cs typeface="Helvetica Light" charset="0"/>
              <a:sym typeface="Helvetica Light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162903" y="4141382"/>
            <a:ext cx="1750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База даних</a:t>
            </a:r>
            <a:endParaRPr lang="uk-UA" dirty="0"/>
          </a:p>
        </p:txBody>
      </p:sp>
      <p:sp>
        <p:nvSpPr>
          <p:cNvPr id="34" name="Shape"/>
          <p:cNvSpPr/>
          <p:nvPr/>
        </p:nvSpPr>
        <p:spPr>
          <a:xfrm>
            <a:off x="10673560" y="3303292"/>
            <a:ext cx="729108" cy="6422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509"/>
                </a:moveTo>
                <a:lnTo>
                  <a:pt x="21600" y="20091"/>
                </a:lnTo>
                <a:cubicBezTo>
                  <a:pt x="21600" y="20912"/>
                  <a:pt x="21017" y="21600"/>
                  <a:pt x="20270" y="21600"/>
                </a:cubicBezTo>
                <a:lnTo>
                  <a:pt x="1330" y="21600"/>
                </a:lnTo>
                <a:cubicBezTo>
                  <a:pt x="606" y="21600"/>
                  <a:pt x="0" y="20912"/>
                  <a:pt x="0" y="20091"/>
                </a:cubicBezTo>
                <a:lnTo>
                  <a:pt x="0" y="1509"/>
                </a:lnTo>
                <a:cubicBezTo>
                  <a:pt x="0" y="688"/>
                  <a:pt x="606" y="0"/>
                  <a:pt x="1330" y="0"/>
                </a:cubicBezTo>
                <a:lnTo>
                  <a:pt x="20270" y="0"/>
                </a:lnTo>
                <a:cubicBezTo>
                  <a:pt x="21017" y="0"/>
                  <a:pt x="21600" y="688"/>
                  <a:pt x="21600" y="1509"/>
                </a:cubicBezTo>
                <a:close/>
                <a:moveTo>
                  <a:pt x="16212" y="2012"/>
                </a:moveTo>
                <a:cubicBezTo>
                  <a:pt x="16212" y="2541"/>
                  <a:pt x="16585" y="2991"/>
                  <a:pt x="17051" y="2991"/>
                </a:cubicBezTo>
                <a:cubicBezTo>
                  <a:pt x="17518" y="2991"/>
                  <a:pt x="17914" y="2541"/>
                  <a:pt x="17914" y="2012"/>
                </a:cubicBezTo>
                <a:cubicBezTo>
                  <a:pt x="17914" y="1509"/>
                  <a:pt x="17518" y="1059"/>
                  <a:pt x="17051" y="1059"/>
                </a:cubicBezTo>
                <a:cubicBezTo>
                  <a:pt x="16585" y="1059"/>
                  <a:pt x="16212" y="1429"/>
                  <a:pt x="16212" y="2012"/>
                </a:cubicBezTo>
                <a:close/>
                <a:moveTo>
                  <a:pt x="13832" y="2012"/>
                </a:moveTo>
                <a:cubicBezTo>
                  <a:pt x="13832" y="2541"/>
                  <a:pt x="14229" y="2991"/>
                  <a:pt x="14695" y="2991"/>
                </a:cubicBezTo>
                <a:cubicBezTo>
                  <a:pt x="15139" y="2991"/>
                  <a:pt x="15535" y="2541"/>
                  <a:pt x="15535" y="2012"/>
                </a:cubicBezTo>
                <a:cubicBezTo>
                  <a:pt x="15535" y="1509"/>
                  <a:pt x="15139" y="1059"/>
                  <a:pt x="14695" y="1059"/>
                </a:cubicBezTo>
                <a:cubicBezTo>
                  <a:pt x="14229" y="979"/>
                  <a:pt x="13832" y="1429"/>
                  <a:pt x="13832" y="2012"/>
                </a:cubicBezTo>
                <a:close/>
                <a:moveTo>
                  <a:pt x="20340" y="3971"/>
                </a:moveTo>
                <a:lnTo>
                  <a:pt x="1400" y="3971"/>
                </a:lnTo>
                <a:lnTo>
                  <a:pt x="1400" y="20329"/>
                </a:lnTo>
                <a:lnTo>
                  <a:pt x="20340" y="20329"/>
                </a:lnTo>
                <a:lnTo>
                  <a:pt x="20340" y="3971"/>
                </a:lnTo>
                <a:close/>
                <a:moveTo>
                  <a:pt x="20340" y="2012"/>
                </a:moveTo>
                <a:cubicBezTo>
                  <a:pt x="20340" y="1509"/>
                  <a:pt x="19944" y="1059"/>
                  <a:pt x="19501" y="1059"/>
                </a:cubicBezTo>
                <a:cubicBezTo>
                  <a:pt x="19034" y="1059"/>
                  <a:pt x="18638" y="1509"/>
                  <a:pt x="18638" y="2012"/>
                </a:cubicBezTo>
                <a:cubicBezTo>
                  <a:pt x="18638" y="2541"/>
                  <a:pt x="19057" y="2991"/>
                  <a:pt x="19501" y="2991"/>
                </a:cubicBezTo>
                <a:cubicBezTo>
                  <a:pt x="19967" y="2991"/>
                  <a:pt x="20340" y="2541"/>
                  <a:pt x="20340" y="2012"/>
                </a:cubicBezTo>
                <a:close/>
                <a:moveTo>
                  <a:pt x="8048" y="6882"/>
                </a:moveTo>
                <a:lnTo>
                  <a:pt x="14695" y="6882"/>
                </a:lnTo>
                <a:lnTo>
                  <a:pt x="14695" y="5453"/>
                </a:lnTo>
                <a:lnTo>
                  <a:pt x="8048" y="5453"/>
                </a:lnTo>
                <a:lnTo>
                  <a:pt x="8048" y="6882"/>
                </a:lnTo>
                <a:close/>
                <a:moveTo>
                  <a:pt x="10660" y="10085"/>
                </a:moveTo>
                <a:lnTo>
                  <a:pt x="19034" y="10085"/>
                </a:lnTo>
                <a:lnTo>
                  <a:pt x="19034" y="8682"/>
                </a:lnTo>
                <a:lnTo>
                  <a:pt x="10660" y="8682"/>
                </a:lnTo>
                <a:lnTo>
                  <a:pt x="10660" y="10085"/>
                </a:lnTo>
                <a:close/>
                <a:moveTo>
                  <a:pt x="10660" y="12944"/>
                </a:moveTo>
                <a:lnTo>
                  <a:pt x="19034" y="12944"/>
                </a:lnTo>
                <a:lnTo>
                  <a:pt x="19034" y="11515"/>
                </a:lnTo>
                <a:lnTo>
                  <a:pt x="10660" y="11515"/>
                </a:lnTo>
                <a:lnTo>
                  <a:pt x="10660" y="12944"/>
                </a:lnTo>
                <a:close/>
                <a:moveTo>
                  <a:pt x="10660" y="15856"/>
                </a:moveTo>
                <a:lnTo>
                  <a:pt x="19034" y="15856"/>
                </a:lnTo>
                <a:lnTo>
                  <a:pt x="19034" y="14426"/>
                </a:lnTo>
                <a:lnTo>
                  <a:pt x="10660" y="14426"/>
                </a:lnTo>
                <a:lnTo>
                  <a:pt x="10660" y="15856"/>
                </a:lnTo>
                <a:close/>
                <a:moveTo>
                  <a:pt x="2519" y="18609"/>
                </a:moveTo>
                <a:lnTo>
                  <a:pt x="19034" y="18609"/>
                </a:lnTo>
                <a:lnTo>
                  <a:pt x="19034" y="17179"/>
                </a:lnTo>
                <a:lnTo>
                  <a:pt x="2519" y="17179"/>
                </a:lnTo>
                <a:lnTo>
                  <a:pt x="2519" y="18609"/>
                </a:lnTo>
                <a:close/>
                <a:moveTo>
                  <a:pt x="2519" y="15697"/>
                </a:moveTo>
                <a:lnTo>
                  <a:pt x="8444" y="15697"/>
                </a:lnTo>
                <a:lnTo>
                  <a:pt x="8444" y="8735"/>
                </a:lnTo>
                <a:lnTo>
                  <a:pt x="2519" y="8735"/>
                </a:lnTo>
                <a:lnTo>
                  <a:pt x="2519" y="15697"/>
                </a:lnTo>
                <a:close/>
              </a:path>
            </a:pathLst>
          </a:custGeom>
          <a:solidFill>
            <a:srgbClr val="929292"/>
          </a:solidFill>
          <a:ln w="12700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" name="6-кутна зірка 1"/>
          <p:cNvSpPr/>
          <p:nvPr/>
        </p:nvSpPr>
        <p:spPr>
          <a:xfrm>
            <a:off x="152822" y="1349662"/>
            <a:ext cx="1754044" cy="1676794"/>
          </a:xfrm>
          <a:prstGeom prst="star6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системи</a:t>
            </a:r>
            <a:endParaRPr lang="uk-UA" dirty="0">
              <a:solidFill>
                <a:schemeClr val="tx1"/>
              </a:solidFill>
            </a:endParaRPr>
          </a:p>
        </p:txBody>
      </p:sp>
      <p:pic>
        <p:nvPicPr>
          <p:cNvPr id="26" name="Місце для вмісту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1500" y="4356532"/>
            <a:ext cx="3618411" cy="2466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81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0" name="Text Box 48"/>
          <p:cNvSpPr txBox="1">
            <a:spLocks/>
          </p:cNvSpPr>
          <p:nvPr/>
        </p:nvSpPr>
        <p:spPr bwMode="auto">
          <a:xfrm>
            <a:off x="5109092" y="6398300"/>
            <a:ext cx="1973818" cy="645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674" tIns="6674" rIns="6674" bIns="6674" anchor="ctr"/>
          <a:lstStyle>
            <a:lvl1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4572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9144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13716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18288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r>
              <a:rPr lang="uk-UA" altLang="uk-UA" sz="945" b="0" dirty="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rPr>
              <a:t>© </a:t>
            </a:r>
            <a:r>
              <a:rPr lang="uk-UA" altLang="uk-UA" sz="945" b="0" dirty="0">
                <a:solidFill>
                  <a:srgbClr val="FFFFFF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Міністерство фінансів України </a:t>
            </a:r>
            <a:endParaRPr lang="uk-UA" altLang="uk-UA" sz="945" b="0" dirty="0">
              <a:solidFill>
                <a:srgbClr val="FFFFFF"/>
              </a:solidFill>
              <a:latin typeface="Helvetica Light" charset="0"/>
              <a:ea typeface="Helvetica Light" charset="0"/>
              <a:cs typeface="Helvetica Light" charset="0"/>
              <a:sym typeface="Helvetica Light" charset="0"/>
            </a:endParaRPr>
          </a:p>
        </p:txBody>
      </p:sp>
      <p:sp>
        <p:nvSpPr>
          <p:cNvPr id="14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Сутність діяльності з внутрішнього аудиту </a:t>
            </a:r>
            <a:endParaRPr lang="uk-UA" sz="3200" spc="3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Нашивка 4"/>
          <p:cNvSpPr/>
          <p:nvPr/>
        </p:nvSpPr>
        <p:spPr>
          <a:xfrm>
            <a:off x="2431300" y="1936702"/>
            <a:ext cx="1572968" cy="61389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525" tIns="9525" rIns="9525" bIns="9525" numCol="1" spcCol="1270" anchor="ctr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500" b="1" i="0" kern="1200" dirty="0" smtClean="0">
              <a:latin typeface="Arial Narrow" panose="020B0606020202030204" pitchFamily="34" charset="0"/>
            </a:endParaRPr>
          </a:p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500" b="1" i="0" kern="1200" dirty="0" smtClean="0">
                <a:latin typeface="Arial Narrow" panose="020B0606020202030204" pitchFamily="34" charset="0"/>
              </a:rPr>
              <a:t>С</a:t>
            </a:r>
            <a:r>
              <a:rPr lang="uk-UA" sz="1500" b="1" i="0" kern="1200" dirty="0">
                <a:latin typeface="Arial Narrow" panose="020B0606020202030204" pitchFamily="34" charset="0"/>
              </a:rPr>
              <a:t>истема управління</a:t>
            </a:r>
          </a:p>
        </p:txBody>
      </p:sp>
      <p:grpSp>
        <p:nvGrpSpPr>
          <p:cNvPr id="24" name="Групувати 23"/>
          <p:cNvGrpSpPr/>
          <p:nvPr/>
        </p:nvGrpSpPr>
        <p:grpSpPr>
          <a:xfrm>
            <a:off x="5376858" y="1701757"/>
            <a:ext cx="5578524" cy="1084641"/>
            <a:chOff x="6994591" y="397078"/>
            <a:chExt cx="3977989" cy="1478433"/>
          </a:xfrm>
        </p:grpSpPr>
        <p:sp>
          <p:nvSpPr>
            <p:cNvPr id="25" name="Прямокутник із двома округленими сусідніми кутами 24"/>
            <p:cNvSpPr/>
            <p:nvPr/>
          </p:nvSpPr>
          <p:spPr>
            <a:xfrm rot="5400000">
              <a:off x="8271075" y="-825995"/>
              <a:ext cx="1434752" cy="3968259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Прямокутник 25"/>
            <p:cNvSpPr/>
            <p:nvPr/>
          </p:nvSpPr>
          <p:spPr>
            <a:xfrm>
              <a:off x="6994591" y="397078"/>
              <a:ext cx="3977989" cy="147843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1120" tIns="6350" rIns="6350" bIns="6350" numCol="1" spcCol="1270" anchor="ctr" anchorCtr="0">
              <a:noAutofit/>
            </a:bodyPr>
            <a:lstStyle/>
            <a:p>
              <a:pPr marL="0" lvl="1" algn="just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uk-UA" sz="1000" b="0" i="1" kern="1200" dirty="0" smtClean="0">
                  <a:solidFill>
                    <a:schemeClr val="tx1"/>
                  </a:solidFill>
                  <a:latin typeface="Arial Narrow" panose="020B0606020202030204" pitchFamily="34" charset="0"/>
                </a:rPr>
                <a:t> </a:t>
              </a:r>
              <a:r>
                <a:rPr lang="uk-UA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r>
                <a:rPr lang="uk-UA" sz="160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цінка </a:t>
              </a:r>
              <a:r>
                <a:rPr lang="uk-UA" sz="1600" b="1" kern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ефективності управління діяльністю, ступеня виконання і досягнення </a:t>
              </a:r>
              <a:r>
                <a:rPr lang="uk-UA" sz="160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визначених </a:t>
              </a:r>
              <a:r>
                <a:rPr lang="uk-UA" sz="1600" b="1" kern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цілей, якості виконання завдань і функцій  та надання відповідних рекомендацій керівнику установи.</a:t>
              </a:r>
            </a:p>
          </p:txBody>
        </p:sp>
      </p:grpSp>
      <p:grpSp>
        <p:nvGrpSpPr>
          <p:cNvPr id="27" name="Групувати 26"/>
          <p:cNvGrpSpPr/>
          <p:nvPr/>
        </p:nvGrpSpPr>
        <p:grpSpPr>
          <a:xfrm>
            <a:off x="5364480" y="3117669"/>
            <a:ext cx="5590902" cy="1460692"/>
            <a:chOff x="1150436" y="1932492"/>
            <a:chExt cx="3968259" cy="1716946"/>
          </a:xfrm>
        </p:grpSpPr>
        <p:sp>
          <p:nvSpPr>
            <p:cNvPr id="28" name="Прямокутник із двома округленими сусідніми кутами 27"/>
            <p:cNvSpPr/>
            <p:nvPr/>
          </p:nvSpPr>
          <p:spPr>
            <a:xfrm rot="5400000">
              <a:off x="2290139" y="820881"/>
              <a:ext cx="1688854" cy="3968259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Прямокутник 28"/>
            <p:cNvSpPr/>
            <p:nvPr/>
          </p:nvSpPr>
          <p:spPr>
            <a:xfrm>
              <a:off x="1191650" y="1932492"/>
              <a:ext cx="3885816" cy="14228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1120" tIns="6350" rIns="6350" bIns="6350" numCol="1" spcCol="1270" anchor="ctr" anchorCtr="0">
              <a:noAutofit/>
            </a:bodyPr>
            <a:lstStyle/>
            <a:p>
              <a:pPr marL="0" lvl="1" algn="just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uk-UA" sz="1000" kern="1200" dirty="0">
                <a:solidFill>
                  <a:schemeClr val="tx1"/>
                </a:solidFill>
                <a:latin typeface="Arial Narrow" panose="020B0606020202030204" pitchFamily="34" charset="0"/>
              </a:endParaRPr>
            </a:p>
            <a:p>
              <a:pPr marL="0" lvl="1" algn="just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uk-UA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r>
                <a:rPr lang="uk-UA" sz="160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цінка </a:t>
              </a:r>
              <a:r>
                <a:rPr lang="uk-UA" sz="1600" b="1" kern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ефективності функціонування системи внутрішнього контролю, у тому числі оцінка достатності та ефективності заходів контролю, наявних у процесах, що досліджуються під час внутрішнього аудиту, а також надання відповідних рекомендацій керівнику установи.</a:t>
              </a:r>
            </a:p>
          </p:txBody>
        </p:sp>
      </p:grpSp>
      <p:grpSp>
        <p:nvGrpSpPr>
          <p:cNvPr id="30" name="Групувати 29"/>
          <p:cNvGrpSpPr/>
          <p:nvPr/>
        </p:nvGrpSpPr>
        <p:grpSpPr>
          <a:xfrm>
            <a:off x="5364480" y="4739159"/>
            <a:ext cx="5590902" cy="1748727"/>
            <a:chOff x="1432415" y="4056408"/>
            <a:chExt cx="3968259" cy="1826147"/>
          </a:xfrm>
        </p:grpSpPr>
        <p:sp>
          <p:nvSpPr>
            <p:cNvPr id="31" name="Прямокутник із двома округленими сусідніми кутами 30"/>
            <p:cNvSpPr/>
            <p:nvPr/>
          </p:nvSpPr>
          <p:spPr>
            <a:xfrm rot="5400000">
              <a:off x="2503471" y="2985352"/>
              <a:ext cx="1826147" cy="3968259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Прямокутник 31"/>
            <p:cNvSpPr/>
            <p:nvPr/>
          </p:nvSpPr>
          <p:spPr>
            <a:xfrm>
              <a:off x="1441200" y="4161984"/>
              <a:ext cx="3959474" cy="14558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1120" tIns="6350" rIns="6350" bIns="6350" numCol="1" spcCol="1270" anchor="ctr" anchorCtr="0">
              <a:noAutofit/>
            </a:bodyPr>
            <a:lstStyle/>
            <a:p>
              <a:pPr marL="57150" lvl="1" indent="-57150" algn="just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uk-UA" sz="1000" kern="1200" dirty="0">
                <a:solidFill>
                  <a:schemeClr val="tx1"/>
                </a:solidFill>
                <a:latin typeface="Arial Narrow" panose="020B0606020202030204" pitchFamily="34" charset="0"/>
              </a:endParaRPr>
            </a:p>
            <a:p>
              <a:pPr marL="0" lvl="1" algn="just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uk-UA" sz="1600" b="1" i="1" kern="1200" dirty="0" smtClean="0">
                  <a:solidFill>
                    <a:schemeClr val="tx1"/>
                  </a:solidFill>
                  <a:latin typeface="Arial Narrow" panose="020B0606020202030204" pitchFamily="34" charset="0"/>
                </a:rPr>
                <a:t> </a:t>
              </a:r>
              <a:r>
                <a:rPr lang="uk-UA" sz="16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r>
                <a:rPr lang="uk-UA" sz="1600" b="1" kern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цінка </a:t>
              </a:r>
              <a:r>
                <a:rPr lang="uk-UA" sz="1600" b="1" kern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ефективності діяльності з управління ризиками та надання відповідних рекомендацій керівнику установи. Водночас через ефективну систему ризик-орієнтованого планування діяльності з внутрішнього аудиту, внутрішній аудит повинен зосередити свої наявні ресурси на найбільш ризикових сферах, враховуючи загальну стратегію організації, її цілі, ризики, операції та процеси.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611145" y="1322378"/>
            <a:ext cx="3769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accent2">
                    <a:lumMod val="75000"/>
                  </a:schemeClr>
                </a:solidFill>
              </a:rPr>
              <a:t>Роль внутрішнього аудиту</a:t>
            </a:r>
            <a:endParaRPr lang="uk-UA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Нашивка 1"/>
          <p:cNvSpPr/>
          <p:nvPr/>
        </p:nvSpPr>
        <p:spPr>
          <a:xfrm>
            <a:off x="1776549" y="1691710"/>
            <a:ext cx="3030583" cy="136499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b="1">
                <a:latin typeface="Arial Narrow" panose="020B0606020202030204" pitchFamily="34" charset="0"/>
              </a:rPr>
              <a:t>С</a:t>
            </a:r>
            <a:r>
              <a:rPr lang="uk-UA" b="1">
                <a:latin typeface="Arial Narrow" panose="020B0606020202030204" pitchFamily="34" charset="0"/>
              </a:rPr>
              <a:t>истема управління</a:t>
            </a:r>
            <a:endParaRPr lang="uk-UA" b="1" dirty="0">
              <a:latin typeface="Arial Narrow" panose="020B0606020202030204" pitchFamily="34" charset="0"/>
            </a:endParaRPr>
          </a:p>
        </p:txBody>
      </p:sp>
      <p:sp>
        <p:nvSpPr>
          <p:cNvPr id="33" name="Нашивка 32"/>
          <p:cNvSpPr/>
          <p:nvPr/>
        </p:nvSpPr>
        <p:spPr>
          <a:xfrm>
            <a:off x="1776549" y="3475260"/>
            <a:ext cx="3030583" cy="136499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uk-UA" b="1">
                <a:latin typeface="Arial Narrow" panose="020B0606020202030204" pitchFamily="34" charset="0"/>
              </a:rPr>
              <a:t>Система внутрішнього контролю</a:t>
            </a:r>
            <a:endParaRPr lang="uk-UA" b="1" dirty="0">
              <a:latin typeface="Arial Narrow" panose="020B0606020202030204" pitchFamily="34" charset="0"/>
            </a:endParaRPr>
          </a:p>
        </p:txBody>
      </p:sp>
      <p:sp>
        <p:nvSpPr>
          <p:cNvPr id="34" name="Нашивка 33"/>
          <p:cNvSpPr/>
          <p:nvPr/>
        </p:nvSpPr>
        <p:spPr>
          <a:xfrm>
            <a:off x="1776549" y="5258810"/>
            <a:ext cx="3030583" cy="1364999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uk-UA" b="1">
                <a:latin typeface="Arial Narrow" panose="020B0606020202030204" pitchFamily="34" charset="0"/>
              </a:rPr>
              <a:t>Діяльність з управління ризиками</a:t>
            </a:r>
            <a:endParaRPr lang="uk-UA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39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Text Box 7"/>
          <p:cNvSpPr txBox="1">
            <a:spLocks/>
          </p:cNvSpPr>
          <p:nvPr/>
        </p:nvSpPr>
        <p:spPr bwMode="auto">
          <a:xfrm>
            <a:off x="4423954" y="1655194"/>
            <a:ext cx="7332618" cy="5111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674" tIns="6674" rIns="6674" bIns="6674" anchor="ctr"/>
          <a:lstStyle>
            <a:lvl1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4572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9144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13716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18288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Встановлено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чіткі та послідовні політики і процедури, які періодично </a:t>
            </a: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переглядаються.</a:t>
            </a:r>
            <a:endParaRPr lang="en-US" sz="2000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uk-UA" sz="10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Працівники мають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однакове розуміння встановлених правил і процедур</a:t>
            </a: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uk-UA" sz="10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Стратегічні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цілі установи узгоджуються з </a:t>
            </a: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операційними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цілями</a:t>
            </a: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uk-UA" sz="10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належного опису первинних процесів в </a:t>
            </a: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установі.</a:t>
            </a:r>
          </a:p>
          <a:p>
            <a:endParaRPr lang="uk-UA" sz="1000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Встановлені ключові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показники ефективності діяльності, здійснюється їх моніторинг та оцінка</a:t>
            </a: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uk-UA" sz="10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Здійснюється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звітування про досягнення цілей та </a:t>
            </a: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завдань.</a:t>
            </a:r>
            <a:endParaRPr lang="uk-UA" sz="20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uk-UA" sz="10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Запроваджено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ефективний «тон нагорі</a:t>
            </a: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uk-UA" altLang="uk-UA" sz="2000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Helvetica Light" charset="0"/>
              <a:cs typeface="Times New Roman" panose="02020603050405020304" pitchFamily="18" charset="0"/>
              <a:sym typeface="Helvetica Light" charset="0"/>
            </a:endParaRPr>
          </a:p>
        </p:txBody>
      </p:sp>
      <p:sp>
        <p:nvSpPr>
          <p:cNvPr id="8240" name="Text Box 48"/>
          <p:cNvSpPr txBox="1">
            <a:spLocks/>
          </p:cNvSpPr>
          <p:nvPr/>
        </p:nvSpPr>
        <p:spPr bwMode="auto">
          <a:xfrm>
            <a:off x="5109092" y="6398300"/>
            <a:ext cx="1973818" cy="645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674" tIns="6674" rIns="6674" bIns="6674" anchor="ctr"/>
          <a:lstStyle>
            <a:lvl1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4572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9144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13716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18288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r>
              <a:rPr lang="uk-UA" altLang="uk-UA" sz="945" b="0" dirty="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rPr>
              <a:t>© </a:t>
            </a:r>
            <a:r>
              <a:rPr lang="uk-UA" altLang="uk-UA" sz="945" b="0" dirty="0">
                <a:solidFill>
                  <a:srgbClr val="FFFFFF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Міністерство фінансів України </a:t>
            </a:r>
            <a:endParaRPr lang="uk-UA" altLang="uk-UA" sz="945" b="0" dirty="0">
              <a:solidFill>
                <a:srgbClr val="FFFFFF"/>
              </a:solidFill>
              <a:latin typeface="Helvetica Light" charset="0"/>
              <a:ea typeface="Helvetica Light" charset="0"/>
              <a:cs typeface="Helvetica Light" charset="0"/>
              <a:sym typeface="Helvetica Light" charset="0"/>
            </a:endParaRPr>
          </a:p>
        </p:txBody>
      </p:sp>
      <p:sp>
        <p:nvSpPr>
          <p:cNvPr id="14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3200" b="1" spc="3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Оцінка ефективності управління діяльністю</a:t>
            </a:r>
            <a:endParaRPr lang="uk-UA" sz="3200" b="1" spc="3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9910" y="1378373"/>
            <a:ext cx="4693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</a:rPr>
              <a:t>Ключові аспекти для оцінки</a:t>
            </a:r>
            <a:endParaRPr lang="uk-UA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AutoShape 18"/>
          <p:cNvSpPr/>
          <p:nvPr/>
        </p:nvSpPr>
        <p:spPr>
          <a:xfrm>
            <a:off x="89615" y="2891573"/>
            <a:ext cx="2229393" cy="2486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9" extrusionOk="0">
                <a:moveTo>
                  <a:pt x="21600" y="9391"/>
                </a:moveTo>
                <a:cubicBezTo>
                  <a:pt x="21600" y="9887"/>
                  <a:pt x="21473" y="10321"/>
                  <a:pt x="21219" y="10697"/>
                </a:cubicBezTo>
                <a:cubicBezTo>
                  <a:pt x="20964" y="11073"/>
                  <a:pt x="20648" y="11314"/>
                  <a:pt x="20264" y="11428"/>
                </a:cubicBezTo>
                <a:lnTo>
                  <a:pt x="20264" y="16611"/>
                </a:lnTo>
                <a:cubicBezTo>
                  <a:pt x="20264" y="17201"/>
                  <a:pt x="20088" y="17709"/>
                  <a:pt x="19730" y="18128"/>
                </a:cubicBezTo>
                <a:cubicBezTo>
                  <a:pt x="19375" y="18551"/>
                  <a:pt x="18952" y="18759"/>
                  <a:pt x="18460" y="18759"/>
                </a:cubicBezTo>
                <a:cubicBezTo>
                  <a:pt x="17928" y="18123"/>
                  <a:pt x="17287" y="17506"/>
                  <a:pt x="16538" y="16905"/>
                </a:cubicBezTo>
                <a:cubicBezTo>
                  <a:pt x="15786" y="16306"/>
                  <a:pt x="14981" y="15757"/>
                  <a:pt x="14117" y="15255"/>
                </a:cubicBezTo>
                <a:cubicBezTo>
                  <a:pt x="13255" y="14756"/>
                  <a:pt x="12364" y="14325"/>
                  <a:pt x="11450" y="13970"/>
                </a:cubicBezTo>
                <a:cubicBezTo>
                  <a:pt x="10536" y="13615"/>
                  <a:pt x="9648" y="13380"/>
                  <a:pt x="8788" y="13268"/>
                </a:cubicBezTo>
                <a:cubicBezTo>
                  <a:pt x="8453" y="13380"/>
                  <a:pt x="8179" y="13565"/>
                  <a:pt x="7968" y="13829"/>
                </a:cubicBezTo>
                <a:cubicBezTo>
                  <a:pt x="7758" y="14093"/>
                  <a:pt x="7613" y="14387"/>
                  <a:pt x="7535" y="14707"/>
                </a:cubicBezTo>
                <a:cubicBezTo>
                  <a:pt x="7457" y="15029"/>
                  <a:pt x="7449" y="15361"/>
                  <a:pt x="7510" y="15699"/>
                </a:cubicBezTo>
                <a:cubicBezTo>
                  <a:pt x="7574" y="16036"/>
                  <a:pt x="7719" y="16341"/>
                  <a:pt x="7946" y="16611"/>
                </a:cubicBezTo>
                <a:cubicBezTo>
                  <a:pt x="7750" y="16993"/>
                  <a:pt x="7660" y="17348"/>
                  <a:pt x="7677" y="17674"/>
                </a:cubicBezTo>
                <a:cubicBezTo>
                  <a:pt x="7692" y="17994"/>
                  <a:pt x="7772" y="18308"/>
                  <a:pt x="7917" y="18607"/>
                </a:cubicBezTo>
                <a:cubicBezTo>
                  <a:pt x="8059" y="18909"/>
                  <a:pt x="8255" y="19194"/>
                  <a:pt x="8497" y="19470"/>
                </a:cubicBezTo>
                <a:cubicBezTo>
                  <a:pt x="8737" y="19746"/>
                  <a:pt x="8996" y="20021"/>
                  <a:pt x="9271" y="20292"/>
                </a:cubicBezTo>
                <a:cubicBezTo>
                  <a:pt x="9114" y="20697"/>
                  <a:pt x="8842" y="21002"/>
                  <a:pt x="8455" y="21213"/>
                </a:cubicBezTo>
                <a:cubicBezTo>
                  <a:pt x="8069" y="21424"/>
                  <a:pt x="7655" y="21542"/>
                  <a:pt x="7212" y="21571"/>
                </a:cubicBezTo>
                <a:cubicBezTo>
                  <a:pt x="6771" y="21600"/>
                  <a:pt x="6340" y="21551"/>
                  <a:pt x="5917" y="21424"/>
                </a:cubicBezTo>
                <a:cubicBezTo>
                  <a:pt x="5496" y="21295"/>
                  <a:pt x="5163" y="21093"/>
                  <a:pt x="4923" y="20811"/>
                </a:cubicBezTo>
                <a:cubicBezTo>
                  <a:pt x="4781" y="20242"/>
                  <a:pt x="4624" y="19658"/>
                  <a:pt x="4453" y="19056"/>
                </a:cubicBezTo>
                <a:cubicBezTo>
                  <a:pt x="4281" y="18454"/>
                  <a:pt x="4139" y="17844"/>
                  <a:pt x="4032" y="17225"/>
                </a:cubicBezTo>
                <a:cubicBezTo>
                  <a:pt x="3921" y="16600"/>
                  <a:pt x="3868" y="15954"/>
                  <a:pt x="3868" y="15282"/>
                </a:cubicBezTo>
                <a:cubicBezTo>
                  <a:pt x="3868" y="14616"/>
                  <a:pt x="3961" y="13906"/>
                  <a:pt x="4149" y="13154"/>
                </a:cubicBezTo>
                <a:lnTo>
                  <a:pt x="1804" y="13154"/>
                </a:lnTo>
                <a:cubicBezTo>
                  <a:pt x="1312" y="13154"/>
                  <a:pt x="888" y="12946"/>
                  <a:pt x="533" y="12523"/>
                </a:cubicBezTo>
                <a:cubicBezTo>
                  <a:pt x="176" y="12101"/>
                  <a:pt x="0" y="11593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1" y="4821"/>
                  <a:pt x="12537" y="4399"/>
                  <a:pt x="13512" y="3873"/>
                </a:cubicBezTo>
                <a:cubicBezTo>
                  <a:pt x="14489" y="3342"/>
                  <a:pt x="15409" y="2744"/>
                  <a:pt x="16273" y="2071"/>
                </a:cubicBezTo>
                <a:cubicBezTo>
                  <a:pt x="17135" y="1405"/>
                  <a:pt x="17865" y="713"/>
                  <a:pt x="18460" y="0"/>
                </a:cubicBezTo>
                <a:cubicBezTo>
                  <a:pt x="18952" y="0"/>
                  <a:pt x="19375" y="214"/>
                  <a:pt x="19730" y="633"/>
                </a:cubicBezTo>
                <a:cubicBezTo>
                  <a:pt x="20088" y="1056"/>
                  <a:pt x="20264" y="1567"/>
                  <a:pt x="20264" y="2165"/>
                </a:cubicBezTo>
                <a:lnTo>
                  <a:pt x="20264" y="7334"/>
                </a:lnTo>
                <a:cubicBezTo>
                  <a:pt x="20648" y="7445"/>
                  <a:pt x="20964" y="7692"/>
                  <a:pt x="21219" y="8070"/>
                </a:cubicBezTo>
                <a:cubicBezTo>
                  <a:pt x="21473" y="8454"/>
                  <a:pt x="21600" y="8895"/>
                  <a:pt x="21600" y="9391"/>
                </a:cubicBezTo>
                <a:moveTo>
                  <a:pt x="18460" y="2855"/>
                </a:moveTo>
                <a:cubicBezTo>
                  <a:pt x="17865" y="3407"/>
                  <a:pt x="17216" y="3941"/>
                  <a:pt x="16513" y="4451"/>
                </a:cubicBezTo>
                <a:cubicBezTo>
                  <a:pt x="15811" y="4962"/>
                  <a:pt x="15066" y="5423"/>
                  <a:pt x="14281" y="5834"/>
                </a:cubicBezTo>
                <a:cubicBezTo>
                  <a:pt x="13495" y="6245"/>
                  <a:pt x="12694" y="6608"/>
                  <a:pt x="11879" y="6922"/>
                </a:cubicBezTo>
                <a:cubicBezTo>
                  <a:pt x="11061" y="7237"/>
                  <a:pt x="10255" y="7462"/>
                  <a:pt x="9457" y="7603"/>
                </a:cubicBezTo>
                <a:lnTo>
                  <a:pt x="9457" y="11173"/>
                </a:lnTo>
                <a:cubicBezTo>
                  <a:pt x="10255" y="11326"/>
                  <a:pt x="11061" y="11555"/>
                  <a:pt x="11879" y="11863"/>
                </a:cubicBezTo>
                <a:cubicBezTo>
                  <a:pt x="12694" y="12171"/>
                  <a:pt x="13495" y="12538"/>
                  <a:pt x="14281" y="12957"/>
                </a:cubicBezTo>
                <a:cubicBezTo>
                  <a:pt x="15066" y="13380"/>
                  <a:pt x="15813" y="13844"/>
                  <a:pt x="16525" y="14348"/>
                </a:cubicBezTo>
                <a:cubicBezTo>
                  <a:pt x="17235" y="14856"/>
                  <a:pt x="17882" y="15381"/>
                  <a:pt x="18460" y="15921"/>
                </a:cubicBezTo>
                <a:lnTo>
                  <a:pt x="18460" y="2855"/>
                </a:lnTo>
                <a:close/>
              </a:path>
            </a:pathLst>
          </a:custGeom>
          <a:solidFill>
            <a:srgbClr val="5E5E5E"/>
          </a:solidFill>
          <a:ln w="12700">
            <a:miter lim="400000"/>
          </a:ln>
        </p:spPr>
        <p:txBody>
          <a:bodyPr lIns="72000" tIns="72000" rIns="72000" bIns="72000" anchor="ctr"/>
          <a:lstStyle/>
          <a:p>
            <a:pPr algn="l" defTabSz="914400">
              <a:defRPr sz="9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8" name="AutoShape 12"/>
          <p:cNvSpPr/>
          <p:nvPr/>
        </p:nvSpPr>
        <p:spPr>
          <a:xfrm>
            <a:off x="2319008" y="1986337"/>
            <a:ext cx="1391659" cy="1115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107" y="0"/>
                </a:moveTo>
                <a:cubicBezTo>
                  <a:pt x="11525" y="0"/>
                  <a:pt x="8622" y="3300"/>
                  <a:pt x="8622" y="7373"/>
                </a:cubicBezTo>
                <a:cubicBezTo>
                  <a:pt x="8622" y="8639"/>
                  <a:pt x="8929" y="9812"/>
                  <a:pt x="9423" y="10853"/>
                </a:cubicBezTo>
                <a:lnTo>
                  <a:pt x="0" y="21600"/>
                </a:lnTo>
                <a:lnTo>
                  <a:pt x="11039" y="13079"/>
                </a:lnTo>
                <a:cubicBezTo>
                  <a:pt x="12154" y="14110"/>
                  <a:pt x="13557" y="14752"/>
                  <a:pt x="15107" y="14752"/>
                </a:cubicBezTo>
                <a:lnTo>
                  <a:pt x="15111" y="14752"/>
                </a:lnTo>
                <a:cubicBezTo>
                  <a:pt x="18693" y="14752"/>
                  <a:pt x="21600" y="11447"/>
                  <a:pt x="21600" y="7373"/>
                </a:cubicBezTo>
                <a:cubicBezTo>
                  <a:pt x="21600" y="3300"/>
                  <a:pt x="18693" y="0"/>
                  <a:pt x="15111" y="0"/>
                </a:cubicBezTo>
                <a:lnTo>
                  <a:pt x="15107" y="0"/>
                </a:lnTo>
                <a:close/>
              </a:path>
            </a:pathLst>
          </a:custGeom>
          <a:solidFill>
            <a:schemeClr val="accent4"/>
          </a:solidFill>
          <a:ln w="25400">
            <a:solidFill>
              <a:srgbClr val="000000">
                <a:alpha val="0"/>
              </a:srgbClr>
            </a:solidFill>
            <a:miter lim="0"/>
          </a:ln>
        </p:spPr>
        <p:txBody>
          <a:bodyPr lIns="72000" tIns="72000" rIns="72000" bIns="72000" anchor="ctr"/>
          <a:lstStyle/>
          <a:p>
            <a:pPr algn="l" defTabSz="914400">
              <a:defRPr sz="9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9" name="AutoShape 13"/>
          <p:cNvSpPr/>
          <p:nvPr/>
        </p:nvSpPr>
        <p:spPr>
          <a:xfrm>
            <a:off x="2315109" y="2835703"/>
            <a:ext cx="1721142" cy="936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23" y="0"/>
                </a:moveTo>
                <a:cubicBezTo>
                  <a:pt x="15274" y="0"/>
                  <a:pt x="13451" y="4649"/>
                  <a:pt x="13451" y="10388"/>
                </a:cubicBezTo>
                <a:cubicBezTo>
                  <a:pt x="13451" y="10561"/>
                  <a:pt x="13458" y="10732"/>
                  <a:pt x="13461" y="10903"/>
                </a:cubicBezTo>
                <a:lnTo>
                  <a:pt x="0" y="21600"/>
                </a:lnTo>
                <a:lnTo>
                  <a:pt x="13855" y="14825"/>
                </a:lnTo>
                <a:cubicBezTo>
                  <a:pt x="14509" y="18336"/>
                  <a:pt x="15898" y="20783"/>
                  <a:pt x="17523" y="20783"/>
                </a:cubicBezTo>
                <a:lnTo>
                  <a:pt x="17526" y="20783"/>
                </a:lnTo>
                <a:cubicBezTo>
                  <a:pt x="19775" y="20783"/>
                  <a:pt x="21600" y="16127"/>
                  <a:pt x="21600" y="10388"/>
                </a:cubicBezTo>
                <a:cubicBezTo>
                  <a:pt x="21600" y="4649"/>
                  <a:pt x="19775" y="0"/>
                  <a:pt x="17526" y="0"/>
                </a:cubicBezTo>
                <a:lnTo>
                  <a:pt x="17523" y="0"/>
                </a:lnTo>
                <a:close/>
              </a:path>
            </a:pathLst>
          </a:custGeom>
          <a:solidFill>
            <a:schemeClr val="accent4"/>
          </a:solidFill>
          <a:ln w="25400">
            <a:solidFill>
              <a:srgbClr val="000000">
                <a:alpha val="0"/>
              </a:srgbClr>
            </a:solidFill>
            <a:miter lim="0"/>
          </a:ln>
        </p:spPr>
        <p:txBody>
          <a:bodyPr lIns="72000" tIns="72000" rIns="72000" bIns="72000" anchor="ctr"/>
          <a:lstStyle/>
          <a:p>
            <a:pPr algn="l" defTabSz="914400">
              <a:defRPr sz="9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0" name="AutoShape 10"/>
          <p:cNvSpPr/>
          <p:nvPr/>
        </p:nvSpPr>
        <p:spPr>
          <a:xfrm>
            <a:off x="2290932" y="4007368"/>
            <a:ext cx="1776549" cy="852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50" y="0"/>
                </a:moveTo>
                <a:cubicBezTo>
                  <a:pt x="15719" y="0"/>
                  <a:pt x="14175" y="3248"/>
                  <a:pt x="13675" y="7700"/>
                </a:cubicBezTo>
                <a:lnTo>
                  <a:pt x="0" y="6335"/>
                </a:lnTo>
                <a:lnTo>
                  <a:pt x="13526" y="11888"/>
                </a:lnTo>
                <a:cubicBezTo>
                  <a:pt x="13730" y="17343"/>
                  <a:pt x="15452" y="21600"/>
                  <a:pt x="17550" y="21600"/>
                </a:cubicBezTo>
                <a:lnTo>
                  <a:pt x="17552" y="21600"/>
                </a:lnTo>
                <a:cubicBezTo>
                  <a:pt x="19787" y="21600"/>
                  <a:pt x="21600" y="16762"/>
                  <a:pt x="21600" y="10796"/>
                </a:cubicBezTo>
                <a:cubicBezTo>
                  <a:pt x="21600" y="4832"/>
                  <a:pt x="19787" y="0"/>
                  <a:pt x="17552" y="0"/>
                </a:cubicBezTo>
                <a:lnTo>
                  <a:pt x="17550" y="0"/>
                </a:lnTo>
                <a:close/>
              </a:path>
            </a:pathLst>
          </a:custGeom>
          <a:solidFill>
            <a:schemeClr val="accent4"/>
          </a:solidFill>
          <a:ln w="25400">
            <a:solidFill>
              <a:srgbClr val="000000">
                <a:alpha val="0"/>
              </a:srgbClr>
            </a:solidFill>
            <a:miter lim="0"/>
          </a:ln>
        </p:spPr>
        <p:txBody>
          <a:bodyPr lIns="72000" tIns="72000" rIns="72000" bIns="72000" anchor="ctr"/>
          <a:lstStyle/>
          <a:p>
            <a:pPr algn="l" defTabSz="914400">
              <a:defRPr sz="9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2" name="AutoShape 11"/>
          <p:cNvSpPr/>
          <p:nvPr/>
        </p:nvSpPr>
        <p:spPr>
          <a:xfrm>
            <a:off x="2315109" y="4902798"/>
            <a:ext cx="1414213" cy="933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0" y="0"/>
                </a:moveTo>
                <a:lnTo>
                  <a:pt x="9448" y="9841"/>
                </a:lnTo>
                <a:cubicBezTo>
                  <a:pt x="9230" y="10744"/>
                  <a:pt x="9108" y="11706"/>
                  <a:pt x="9108" y="12715"/>
                </a:cubicBezTo>
                <a:cubicBezTo>
                  <a:pt x="9108" y="17620"/>
                  <a:pt x="11902" y="21599"/>
                  <a:pt x="15351" y="21599"/>
                </a:cubicBezTo>
                <a:lnTo>
                  <a:pt x="15355" y="21599"/>
                </a:lnTo>
                <a:cubicBezTo>
                  <a:pt x="18803" y="21600"/>
                  <a:pt x="21600" y="17620"/>
                  <a:pt x="21600" y="12715"/>
                </a:cubicBezTo>
                <a:cubicBezTo>
                  <a:pt x="21600" y="7809"/>
                  <a:pt x="18803" y="3835"/>
                  <a:pt x="15355" y="3835"/>
                </a:cubicBezTo>
                <a:lnTo>
                  <a:pt x="15351" y="3835"/>
                </a:lnTo>
                <a:cubicBezTo>
                  <a:pt x="13492" y="3835"/>
                  <a:pt x="11842" y="5014"/>
                  <a:pt x="10698" y="684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25400">
            <a:solidFill>
              <a:srgbClr val="000000">
                <a:alpha val="0"/>
              </a:srgbClr>
            </a:solidFill>
            <a:miter lim="0"/>
          </a:ln>
        </p:spPr>
        <p:txBody>
          <a:bodyPr lIns="72000" tIns="72000" rIns="72000" bIns="72000" anchor="ctr"/>
          <a:lstStyle/>
          <a:p>
            <a:pPr algn="l" defTabSz="914400">
              <a:defRPr sz="9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6646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153682" y="0"/>
            <a:ext cx="11038318" cy="111740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3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3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</a:t>
            </a:r>
            <a:r>
              <a:rPr lang="uk-UA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b="1" spc="3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ОЦІНКИ </a:t>
            </a:r>
            <a:r>
              <a:rPr lang="uk-UA" sz="20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 СТАНУ РОЗВИТКУ ТА ФУНКЦІОНАЛЬНОЇ СПРОМОЖНОСТІ ВНУТРІШНЬОГО АУДИТУ </a:t>
            </a:r>
            <a:r>
              <a:rPr lang="uk-UA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uk-UA" sz="2300" spc="3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круглений прямокутник 3"/>
          <p:cNvSpPr/>
          <p:nvPr/>
        </p:nvSpPr>
        <p:spPr>
          <a:xfrm>
            <a:off x="2629989" y="2456256"/>
            <a:ext cx="9213670" cy="1070715"/>
          </a:xfrm>
          <a:prstGeom prst="roundRect">
            <a:avLst/>
          </a:prstGeom>
          <a:solidFill>
            <a:srgbClr val="FFFF00"/>
          </a:solidFill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uk-UA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Проведено електронне опитування </a:t>
            </a:r>
            <a:r>
              <a:rPr lang="uk-U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керівників підрозділів внутрішнього аудиту міністерств, інших центральних органів виконавчої влади, обласних та Київської міської державних адміністрацій</a:t>
            </a:r>
            <a:endParaRPr lang="uk-UA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круглений прямокутник 4"/>
          <p:cNvSpPr/>
          <p:nvPr/>
        </p:nvSpPr>
        <p:spPr>
          <a:xfrm>
            <a:off x="304383" y="1407175"/>
            <a:ext cx="11730862" cy="778677"/>
          </a:xfrm>
          <a:prstGeom prst="roundRect">
            <a:avLst/>
          </a:prstGeom>
          <a:solidFill>
            <a:schemeClr val="bg2">
              <a:lumMod val="90000"/>
            </a:schemeClr>
          </a:solidFill>
          <a:ln w="317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spcAft>
                <a:spcPts val="600"/>
              </a:spcAft>
            </a:pPr>
            <a:endParaRPr lang="uk-UA" sz="600" b="1" i="1" dirty="0" smtClean="0">
              <a:solidFill>
                <a:prstClr val="black"/>
              </a:solidFill>
            </a:endParaRPr>
          </a:p>
          <a:p>
            <a:pPr algn="ctr">
              <a:spcAft>
                <a:spcPts val="600"/>
              </a:spcAft>
            </a:pPr>
            <a:r>
              <a:rPr lang="uk-UA" sz="16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uk-UA" sz="16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реалізації завдань Стратегії реформування системи управління державними фінансами на 2017-2020 </a:t>
            </a:r>
            <a:r>
              <a:rPr lang="uk-UA" sz="16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роки</a:t>
            </a:r>
          </a:p>
        </p:txBody>
      </p:sp>
      <p:sp>
        <p:nvSpPr>
          <p:cNvPr id="7" name="Округлений прямокутник 6"/>
          <p:cNvSpPr/>
          <p:nvPr/>
        </p:nvSpPr>
        <p:spPr>
          <a:xfrm>
            <a:off x="192506" y="3675017"/>
            <a:ext cx="9770098" cy="1236617"/>
          </a:xfrm>
          <a:prstGeom prst="roundRect">
            <a:avLst/>
          </a:prstGeom>
          <a:solidFill>
            <a:srgbClr val="FFFF00"/>
          </a:solidFill>
          <a:ln w="317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1" spcCol="720000" rtlCol="0" anchor="t"/>
          <a:lstStyle/>
          <a:p>
            <a:pPr algn="just"/>
            <a:r>
              <a:rPr lang="uk-UA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Проведено детальні інтерв’ю з </a:t>
            </a:r>
            <a:r>
              <a:rPr lang="uk-U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керівниками органів, керівниками </a:t>
            </a:r>
            <a:r>
              <a:rPr lang="uk-UA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підрозділів внутрішнього аудиту, </a:t>
            </a:r>
            <a:r>
              <a:rPr lang="uk-U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 та </a:t>
            </a:r>
            <a:r>
              <a:rPr lang="uk-UA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бухобліку</a:t>
            </a:r>
            <a:r>
              <a:rPr lang="uk-U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окремих структурних </a:t>
            </a:r>
            <a:r>
              <a:rPr lang="uk-UA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підрозділів/установ, </a:t>
            </a:r>
            <a:r>
              <a:rPr lang="uk-UA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 були об’єктами внутрішнього </a:t>
            </a:r>
            <a:r>
              <a:rPr lang="uk-UA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аудиту</a:t>
            </a:r>
            <a:endParaRPr lang="uk-UA" b="1" dirty="0">
              <a:solidFill>
                <a:prstClr val="black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uk-UA" b="1" dirty="0">
              <a:solidFill>
                <a:prstClr val="black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uk-UA" b="1" dirty="0" smtClean="0">
              <a:solidFill>
                <a:prstClr val="black"/>
              </a:solidFill>
            </a:endParaRPr>
          </a:p>
          <a:p>
            <a:pPr algn="ctr"/>
            <a:endParaRPr lang="uk-UA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4856172" y="5093293"/>
            <a:ext cx="6886650" cy="1551348"/>
          </a:xfrm>
          <a:prstGeom prst="roundRect">
            <a:avLst/>
          </a:prstGeom>
          <a:solidFill>
            <a:schemeClr val="bg1">
              <a:lumMod val="65000"/>
            </a:schemeClr>
          </a:solidFill>
          <a:ln w="50800">
            <a:solidFill>
              <a:srgbClr val="FFC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uk-UA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Мінекономрозвитку</a:t>
            </a:r>
            <a:r>
              <a:rPr lang="uk-UA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Міненерговугілля, МОЗ</a:t>
            </a:r>
            <a:r>
              <a:rPr lang="uk-UA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Держгеонадра</a:t>
            </a:r>
            <a:r>
              <a:rPr lang="uk-UA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ДСНС, </a:t>
            </a:r>
            <a:r>
              <a:rPr lang="uk-UA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Держфінмоніторинг, ДФС</a:t>
            </a:r>
            <a:r>
              <a:rPr lang="uk-UA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Держводагентство, </a:t>
            </a:r>
            <a:r>
              <a:rPr lang="uk-UA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Держкіно, </a:t>
            </a:r>
            <a:r>
              <a:rPr lang="uk-UA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Держархбудінспекція, Пенсійний фонд,</a:t>
            </a:r>
          </a:p>
          <a:p>
            <a:pPr algn="ctr">
              <a:spcAft>
                <a:spcPts val="600"/>
              </a:spcAft>
            </a:pPr>
            <a:r>
              <a:rPr lang="uk-UA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Вінницька, Дніпропетровська, Львівська ОДА </a:t>
            </a:r>
            <a:r>
              <a:rPr lang="uk-UA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КМДА</a:t>
            </a:r>
            <a:endParaRPr lang="uk-UA" b="1" i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62604" y="3658378"/>
            <a:ext cx="1881591" cy="12532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683" y="2322195"/>
            <a:ext cx="1806087" cy="13528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8182" y="5250997"/>
            <a:ext cx="2012213" cy="1393644"/>
          </a:xfrm>
          <a:prstGeom prst="rect">
            <a:avLst/>
          </a:prstGeom>
        </p:spPr>
      </p:pic>
      <p:sp>
        <p:nvSpPr>
          <p:cNvPr id="10" name="Місце для номера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78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Text Box 7"/>
          <p:cNvSpPr txBox="1">
            <a:spLocks/>
          </p:cNvSpPr>
          <p:nvPr/>
        </p:nvSpPr>
        <p:spPr bwMode="auto">
          <a:xfrm>
            <a:off x="4075611" y="1678255"/>
            <a:ext cx="8011885" cy="5179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674" tIns="6674" rIns="6674" bIns="6674" anchor="ctr"/>
          <a:lstStyle>
            <a:lvl1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4572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9144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13716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18288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Керівники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усіх рівнів обізнані зі своєю роллю у запровадженні системи внутрішнього контролю.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Наявність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описаної делегованої структури повноважень (завдань/обов’язків).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цілей за принципами SMART (конкретні, вимірювані, досяжні, реалістичні і визначені в часі).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Існування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чіткої структури планування і контролю в підрозділах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Керівники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підрозділів здійснюють нагляд і беруть на себе відповідальність за систему внутрішнього контролю у своїх підрозділах.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Інформація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 впроваджені заходи контролю систематично збирається.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Адекватність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результативність заходів контролю у первинних процесах є об’єктом моніторингу, а результати цього моніторингу є </a:t>
            </a:r>
            <a:r>
              <a:rPr lang="uk-UA" sz="2000" i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відстежуваними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повідомляються вищому керівництву.</a:t>
            </a:r>
            <a:endParaRPr lang="uk-UA" sz="2000" i="1" u="sng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40" name="Text Box 48"/>
          <p:cNvSpPr txBox="1">
            <a:spLocks/>
          </p:cNvSpPr>
          <p:nvPr/>
        </p:nvSpPr>
        <p:spPr bwMode="auto">
          <a:xfrm>
            <a:off x="5109092" y="6398300"/>
            <a:ext cx="1973818" cy="645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674" tIns="6674" rIns="6674" bIns="6674" anchor="ctr"/>
          <a:lstStyle>
            <a:lvl1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4572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9144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13716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18288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r>
              <a:rPr lang="uk-UA" altLang="uk-UA" sz="945" b="0" dirty="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rPr>
              <a:t>© </a:t>
            </a:r>
            <a:r>
              <a:rPr lang="uk-UA" altLang="uk-UA" sz="945" b="0" dirty="0">
                <a:solidFill>
                  <a:srgbClr val="FFFFFF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Міністерство фінансів України </a:t>
            </a:r>
            <a:endParaRPr lang="uk-UA" altLang="uk-UA" sz="945" b="0" dirty="0">
              <a:solidFill>
                <a:srgbClr val="FFFFFF"/>
              </a:solidFill>
              <a:latin typeface="Helvetica Light" charset="0"/>
              <a:ea typeface="Helvetica Light" charset="0"/>
              <a:cs typeface="Helvetica Light" charset="0"/>
              <a:sym typeface="Helvetica Light" charset="0"/>
            </a:endParaRPr>
          </a:p>
        </p:txBody>
      </p:sp>
      <p:sp>
        <p:nvSpPr>
          <p:cNvPr id="14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3200" b="1" spc="3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Оцінка ефективності функціонування системи внутрішнього контролю</a:t>
            </a:r>
            <a:endParaRPr lang="uk-UA" sz="3200" b="1" spc="3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96298" y="1326686"/>
            <a:ext cx="4693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</a:rPr>
              <a:t>Ключові аспекти для оцінки</a:t>
            </a:r>
            <a:endParaRPr lang="uk-UA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AutoShape 18"/>
          <p:cNvSpPr/>
          <p:nvPr/>
        </p:nvSpPr>
        <p:spPr>
          <a:xfrm>
            <a:off x="1" y="2795040"/>
            <a:ext cx="2133600" cy="2486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9" extrusionOk="0">
                <a:moveTo>
                  <a:pt x="21600" y="9391"/>
                </a:moveTo>
                <a:cubicBezTo>
                  <a:pt x="21600" y="9887"/>
                  <a:pt x="21473" y="10321"/>
                  <a:pt x="21219" y="10697"/>
                </a:cubicBezTo>
                <a:cubicBezTo>
                  <a:pt x="20964" y="11073"/>
                  <a:pt x="20648" y="11314"/>
                  <a:pt x="20264" y="11428"/>
                </a:cubicBezTo>
                <a:lnTo>
                  <a:pt x="20264" y="16611"/>
                </a:lnTo>
                <a:cubicBezTo>
                  <a:pt x="20264" y="17201"/>
                  <a:pt x="20088" y="17709"/>
                  <a:pt x="19730" y="18128"/>
                </a:cubicBezTo>
                <a:cubicBezTo>
                  <a:pt x="19375" y="18551"/>
                  <a:pt x="18952" y="18759"/>
                  <a:pt x="18460" y="18759"/>
                </a:cubicBezTo>
                <a:cubicBezTo>
                  <a:pt x="17928" y="18123"/>
                  <a:pt x="17287" y="17506"/>
                  <a:pt x="16538" y="16905"/>
                </a:cubicBezTo>
                <a:cubicBezTo>
                  <a:pt x="15786" y="16306"/>
                  <a:pt x="14981" y="15757"/>
                  <a:pt x="14117" y="15255"/>
                </a:cubicBezTo>
                <a:cubicBezTo>
                  <a:pt x="13255" y="14756"/>
                  <a:pt x="12364" y="14325"/>
                  <a:pt x="11450" y="13970"/>
                </a:cubicBezTo>
                <a:cubicBezTo>
                  <a:pt x="10536" y="13615"/>
                  <a:pt x="9648" y="13380"/>
                  <a:pt x="8788" y="13268"/>
                </a:cubicBezTo>
                <a:cubicBezTo>
                  <a:pt x="8453" y="13380"/>
                  <a:pt x="8179" y="13565"/>
                  <a:pt x="7968" y="13829"/>
                </a:cubicBezTo>
                <a:cubicBezTo>
                  <a:pt x="7758" y="14093"/>
                  <a:pt x="7613" y="14387"/>
                  <a:pt x="7535" y="14707"/>
                </a:cubicBezTo>
                <a:cubicBezTo>
                  <a:pt x="7457" y="15029"/>
                  <a:pt x="7449" y="15361"/>
                  <a:pt x="7510" y="15699"/>
                </a:cubicBezTo>
                <a:cubicBezTo>
                  <a:pt x="7574" y="16036"/>
                  <a:pt x="7719" y="16341"/>
                  <a:pt x="7946" y="16611"/>
                </a:cubicBezTo>
                <a:cubicBezTo>
                  <a:pt x="7750" y="16993"/>
                  <a:pt x="7660" y="17348"/>
                  <a:pt x="7677" y="17674"/>
                </a:cubicBezTo>
                <a:cubicBezTo>
                  <a:pt x="7692" y="17994"/>
                  <a:pt x="7772" y="18308"/>
                  <a:pt x="7917" y="18607"/>
                </a:cubicBezTo>
                <a:cubicBezTo>
                  <a:pt x="8059" y="18909"/>
                  <a:pt x="8255" y="19194"/>
                  <a:pt x="8497" y="19470"/>
                </a:cubicBezTo>
                <a:cubicBezTo>
                  <a:pt x="8737" y="19746"/>
                  <a:pt x="8996" y="20021"/>
                  <a:pt x="9271" y="20292"/>
                </a:cubicBezTo>
                <a:cubicBezTo>
                  <a:pt x="9114" y="20697"/>
                  <a:pt x="8842" y="21002"/>
                  <a:pt x="8455" y="21213"/>
                </a:cubicBezTo>
                <a:cubicBezTo>
                  <a:pt x="8069" y="21424"/>
                  <a:pt x="7655" y="21542"/>
                  <a:pt x="7212" y="21571"/>
                </a:cubicBezTo>
                <a:cubicBezTo>
                  <a:pt x="6771" y="21600"/>
                  <a:pt x="6340" y="21551"/>
                  <a:pt x="5917" y="21424"/>
                </a:cubicBezTo>
                <a:cubicBezTo>
                  <a:pt x="5496" y="21295"/>
                  <a:pt x="5163" y="21093"/>
                  <a:pt x="4923" y="20811"/>
                </a:cubicBezTo>
                <a:cubicBezTo>
                  <a:pt x="4781" y="20242"/>
                  <a:pt x="4624" y="19658"/>
                  <a:pt x="4453" y="19056"/>
                </a:cubicBezTo>
                <a:cubicBezTo>
                  <a:pt x="4281" y="18454"/>
                  <a:pt x="4139" y="17844"/>
                  <a:pt x="4032" y="17225"/>
                </a:cubicBezTo>
                <a:cubicBezTo>
                  <a:pt x="3921" y="16600"/>
                  <a:pt x="3868" y="15954"/>
                  <a:pt x="3868" y="15282"/>
                </a:cubicBezTo>
                <a:cubicBezTo>
                  <a:pt x="3868" y="14616"/>
                  <a:pt x="3961" y="13906"/>
                  <a:pt x="4149" y="13154"/>
                </a:cubicBezTo>
                <a:lnTo>
                  <a:pt x="1804" y="13154"/>
                </a:lnTo>
                <a:cubicBezTo>
                  <a:pt x="1312" y="13154"/>
                  <a:pt x="888" y="12946"/>
                  <a:pt x="533" y="12523"/>
                </a:cubicBezTo>
                <a:cubicBezTo>
                  <a:pt x="176" y="12101"/>
                  <a:pt x="0" y="11593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1" y="4821"/>
                  <a:pt x="12537" y="4399"/>
                  <a:pt x="13512" y="3873"/>
                </a:cubicBezTo>
                <a:cubicBezTo>
                  <a:pt x="14489" y="3342"/>
                  <a:pt x="15409" y="2744"/>
                  <a:pt x="16273" y="2071"/>
                </a:cubicBezTo>
                <a:cubicBezTo>
                  <a:pt x="17135" y="1405"/>
                  <a:pt x="17865" y="713"/>
                  <a:pt x="18460" y="0"/>
                </a:cubicBezTo>
                <a:cubicBezTo>
                  <a:pt x="18952" y="0"/>
                  <a:pt x="19375" y="214"/>
                  <a:pt x="19730" y="633"/>
                </a:cubicBezTo>
                <a:cubicBezTo>
                  <a:pt x="20088" y="1056"/>
                  <a:pt x="20264" y="1567"/>
                  <a:pt x="20264" y="2165"/>
                </a:cubicBezTo>
                <a:lnTo>
                  <a:pt x="20264" y="7334"/>
                </a:lnTo>
                <a:cubicBezTo>
                  <a:pt x="20648" y="7445"/>
                  <a:pt x="20964" y="7692"/>
                  <a:pt x="21219" y="8070"/>
                </a:cubicBezTo>
                <a:cubicBezTo>
                  <a:pt x="21473" y="8454"/>
                  <a:pt x="21600" y="8895"/>
                  <a:pt x="21600" y="9391"/>
                </a:cubicBezTo>
                <a:moveTo>
                  <a:pt x="18460" y="2855"/>
                </a:moveTo>
                <a:cubicBezTo>
                  <a:pt x="17865" y="3407"/>
                  <a:pt x="17216" y="3941"/>
                  <a:pt x="16513" y="4451"/>
                </a:cubicBezTo>
                <a:cubicBezTo>
                  <a:pt x="15811" y="4962"/>
                  <a:pt x="15066" y="5423"/>
                  <a:pt x="14281" y="5834"/>
                </a:cubicBezTo>
                <a:cubicBezTo>
                  <a:pt x="13495" y="6245"/>
                  <a:pt x="12694" y="6608"/>
                  <a:pt x="11879" y="6922"/>
                </a:cubicBezTo>
                <a:cubicBezTo>
                  <a:pt x="11061" y="7237"/>
                  <a:pt x="10255" y="7462"/>
                  <a:pt x="9457" y="7603"/>
                </a:cubicBezTo>
                <a:lnTo>
                  <a:pt x="9457" y="11173"/>
                </a:lnTo>
                <a:cubicBezTo>
                  <a:pt x="10255" y="11326"/>
                  <a:pt x="11061" y="11555"/>
                  <a:pt x="11879" y="11863"/>
                </a:cubicBezTo>
                <a:cubicBezTo>
                  <a:pt x="12694" y="12171"/>
                  <a:pt x="13495" y="12538"/>
                  <a:pt x="14281" y="12957"/>
                </a:cubicBezTo>
                <a:cubicBezTo>
                  <a:pt x="15066" y="13380"/>
                  <a:pt x="15813" y="13844"/>
                  <a:pt x="16525" y="14348"/>
                </a:cubicBezTo>
                <a:cubicBezTo>
                  <a:pt x="17235" y="14856"/>
                  <a:pt x="17882" y="15381"/>
                  <a:pt x="18460" y="15921"/>
                </a:cubicBezTo>
                <a:lnTo>
                  <a:pt x="18460" y="2855"/>
                </a:lnTo>
                <a:close/>
              </a:path>
            </a:pathLst>
          </a:custGeom>
          <a:solidFill>
            <a:srgbClr val="5E5E5E"/>
          </a:solidFill>
          <a:ln w="12700">
            <a:miter lim="400000"/>
          </a:ln>
        </p:spPr>
        <p:txBody>
          <a:bodyPr lIns="72000" tIns="72000" rIns="72000" bIns="72000" anchor="ctr"/>
          <a:lstStyle/>
          <a:p>
            <a:pPr algn="l" defTabSz="914400">
              <a:defRPr sz="9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8" name="AutoShape 12"/>
          <p:cNvSpPr/>
          <p:nvPr/>
        </p:nvSpPr>
        <p:spPr>
          <a:xfrm>
            <a:off x="2229393" y="2006883"/>
            <a:ext cx="1391659" cy="1115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107" y="0"/>
                </a:moveTo>
                <a:cubicBezTo>
                  <a:pt x="11525" y="0"/>
                  <a:pt x="8622" y="3300"/>
                  <a:pt x="8622" y="7373"/>
                </a:cubicBezTo>
                <a:cubicBezTo>
                  <a:pt x="8622" y="8639"/>
                  <a:pt x="8929" y="9812"/>
                  <a:pt x="9423" y="10853"/>
                </a:cubicBezTo>
                <a:lnTo>
                  <a:pt x="0" y="21600"/>
                </a:lnTo>
                <a:lnTo>
                  <a:pt x="11039" y="13079"/>
                </a:lnTo>
                <a:cubicBezTo>
                  <a:pt x="12154" y="14110"/>
                  <a:pt x="13557" y="14752"/>
                  <a:pt x="15107" y="14752"/>
                </a:cubicBezTo>
                <a:lnTo>
                  <a:pt x="15111" y="14752"/>
                </a:lnTo>
                <a:cubicBezTo>
                  <a:pt x="18693" y="14752"/>
                  <a:pt x="21600" y="11447"/>
                  <a:pt x="21600" y="7373"/>
                </a:cubicBezTo>
                <a:cubicBezTo>
                  <a:pt x="21600" y="3300"/>
                  <a:pt x="18693" y="0"/>
                  <a:pt x="15111" y="0"/>
                </a:cubicBezTo>
                <a:lnTo>
                  <a:pt x="15107" y="0"/>
                </a:lnTo>
                <a:close/>
              </a:path>
            </a:pathLst>
          </a:custGeom>
          <a:solidFill>
            <a:schemeClr val="accent4"/>
          </a:solidFill>
          <a:ln w="25400">
            <a:solidFill>
              <a:srgbClr val="000000">
                <a:alpha val="0"/>
              </a:srgbClr>
            </a:solidFill>
            <a:miter lim="0"/>
          </a:ln>
        </p:spPr>
        <p:txBody>
          <a:bodyPr lIns="72000" tIns="72000" rIns="72000" bIns="72000" anchor="ctr"/>
          <a:lstStyle/>
          <a:p>
            <a:pPr algn="l" defTabSz="914400">
              <a:defRPr sz="9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9" name="AutoShape 13"/>
          <p:cNvSpPr/>
          <p:nvPr/>
        </p:nvSpPr>
        <p:spPr>
          <a:xfrm>
            <a:off x="2229393" y="2795040"/>
            <a:ext cx="1719565" cy="9661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23" y="0"/>
                </a:moveTo>
                <a:cubicBezTo>
                  <a:pt x="15274" y="0"/>
                  <a:pt x="13451" y="4649"/>
                  <a:pt x="13451" y="10388"/>
                </a:cubicBezTo>
                <a:cubicBezTo>
                  <a:pt x="13451" y="10561"/>
                  <a:pt x="13458" y="10732"/>
                  <a:pt x="13461" y="10903"/>
                </a:cubicBezTo>
                <a:lnTo>
                  <a:pt x="0" y="21600"/>
                </a:lnTo>
                <a:lnTo>
                  <a:pt x="13855" y="14825"/>
                </a:lnTo>
                <a:cubicBezTo>
                  <a:pt x="14509" y="18336"/>
                  <a:pt x="15898" y="20783"/>
                  <a:pt x="17523" y="20783"/>
                </a:cubicBezTo>
                <a:lnTo>
                  <a:pt x="17526" y="20783"/>
                </a:lnTo>
                <a:cubicBezTo>
                  <a:pt x="19775" y="20783"/>
                  <a:pt x="21600" y="16127"/>
                  <a:pt x="21600" y="10388"/>
                </a:cubicBezTo>
                <a:cubicBezTo>
                  <a:pt x="21600" y="4649"/>
                  <a:pt x="19775" y="0"/>
                  <a:pt x="17526" y="0"/>
                </a:cubicBezTo>
                <a:lnTo>
                  <a:pt x="17523" y="0"/>
                </a:lnTo>
                <a:close/>
              </a:path>
            </a:pathLst>
          </a:custGeom>
          <a:solidFill>
            <a:schemeClr val="accent4"/>
          </a:solidFill>
          <a:ln w="25400">
            <a:solidFill>
              <a:srgbClr val="000000">
                <a:alpha val="0"/>
              </a:srgbClr>
            </a:solidFill>
            <a:miter lim="0"/>
          </a:ln>
        </p:spPr>
        <p:txBody>
          <a:bodyPr lIns="72000" tIns="72000" rIns="72000" bIns="72000" anchor="ctr"/>
          <a:lstStyle/>
          <a:p>
            <a:pPr algn="l" defTabSz="914400">
              <a:defRPr sz="9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0" name="AutoShape 10"/>
          <p:cNvSpPr/>
          <p:nvPr/>
        </p:nvSpPr>
        <p:spPr>
          <a:xfrm>
            <a:off x="2133600" y="4020706"/>
            <a:ext cx="1815358" cy="852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50" y="0"/>
                </a:moveTo>
                <a:cubicBezTo>
                  <a:pt x="15719" y="0"/>
                  <a:pt x="14175" y="3248"/>
                  <a:pt x="13675" y="7700"/>
                </a:cubicBezTo>
                <a:lnTo>
                  <a:pt x="0" y="6335"/>
                </a:lnTo>
                <a:lnTo>
                  <a:pt x="13526" y="11888"/>
                </a:lnTo>
                <a:cubicBezTo>
                  <a:pt x="13730" y="17343"/>
                  <a:pt x="15452" y="21600"/>
                  <a:pt x="17550" y="21600"/>
                </a:cubicBezTo>
                <a:lnTo>
                  <a:pt x="17552" y="21600"/>
                </a:lnTo>
                <a:cubicBezTo>
                  <a:pt x="19787" y="21600"/>
                  <a:pt x="21600" y="16762"/>
                  <a:pt x="21600" y="10796"/>
                </a:cubicBezTo>
                <a:cubicBezTo>
                  <a:pt x="21600" y="4832"/>
                  <a:pt x="19787" y="0"/>
                  <a:pt x="17552" y="0"/>
                </a:cubicBezTo>
                <a:lnTo>
                  <a:pt x="17550" y="0"/>
                </a:lnTo>
                <a:close/>
              </a:path>
            </a:pathLst>
          </a:custGeom>
          <a:solidFill>
            <a:schemeClr val="accent4"/>
          </a:solidFill>
          <a:ln w="25400">
            <a:solidFill>
              <a:srgbClr val="000000">
                <a:alpha val="0"/>
              </a:srgbClr>
            </a:solidFill>
            <a:miter lim="0"/>
          </a:ln>
        </p:spPr>
        <p:txBody>
          <a:bodyPr lIns="72000" tIns="72000" rIns="72000" bIns="72000" anchor="ctr"/>
          <a:lstStyle/>
          <a:p>
            <a:pPr algn="l" defTabSz="914400">
              <a:defRPr sz="9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2" name="AutoShape 11"/>
          <p:cNvSpPr/>
          <p:nvPr/>
        </p:nvSpPr>
        <p:spPr>
          <a:xfrm>
            <a:off x="2206839" y="4962342"/>
            <a:ext cx="1414213" cy="933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0" y="0"/>
                </a:moveTo>
                <a:lnTo>
                  <a:pt x="9448" y="9841"/>
                </a:lnTo>
                <a:cubicBezTo>
                  <a:pt x="9230" y="10744"/>
                  <a:pt x="9108" y="11706"/>
                  <a:pt x="9108" y="12715"/>
                </a:cubicBezTo>
                <a:cubicBezTo>
                  <a:pt x="9108" y="17620"/>
                  <a:pt x="11902" y="21599"/>
                  <a:pt x="15351" y="21599"/>
                </a:cubicBezTo>
                <a:lnTo>
                  <a:pt x="15355" y="21599"/>
                </a:lnTo>
                <a:cubicBezTo>
                  <a:pt x="18803" y="21600"/>
                  <a:pt x="21600" y="17620"/>
                  <a:pt x="21600" y="12715"/>
                </a:cubicBezTo>
                <a:cubicBezTo>
                  <a:pt x="21600" y="7809"/>
                  <a:pt x="18803" y="3835"/>
                  <a:pt x="15355" y="3835"/>
                </a:cubicBezTo>
                <a:lnTo>
                  <a:pt x="15351" y="3835"/>
                </a:lnTo>
                <a:cubicBezTo>
                  <a:pt x="13492" y="3835"/>
                  <a:pt x="11842" y="5014"/>
                  <a:pt x="10698" y="684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25400">
            <a:solidFill>
              <a:srgbClr val="000000">
                <a:alpha val="0"/>
              </a:srgbClr>
            </a:solidFill>
            <a:miter lim="0"/>
          </a:ln>
        </p:spPr>
        <p:txBody>
          <a:bodyPr lIns="72000" tIns="72000" rIns="72000" bIns="72000" anchor="ctr"/>
          <a:lstStyle/>
          <a:p>
            <a:pPr algn="l" defTabSz="914400">
              <a:defRPr sz="9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082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Text Box 7"/>
          <p:cNvSpPr txBox="1">
            <a:spLocks/>
          </p:cNvSpPr>
          <p:nvPr/>
        </p:nvSpPr>
        <p:spPr bwMode="auto">
          <a:xfrm>
            <a:off x="4275909" y="1733303"/>
            <a:ext cx="7811587" cy="4720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674" tIns="6674" rIns="6674" bIns="6674" anchor="ctr"/>
          <a:lstStyle>
            <a:lvl1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4572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9144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13716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18288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Чіткість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визначення цілей, яка повинна дозволяти виявляти та оцінювати ризики, пов’язані з їх досягненням.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Діяльність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 управління ризиками здійснюється щодо усіх процесів і на всіх рівнях установи.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Механізми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 процедури оцінки ризиків є дієвими, а  способи управління ризиками – адекватними.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оцінок ризиків повідомляються і обговорюються та за потреби вносяться необхідні зміни.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здійснюються заходи контролю, які спрямовані на зниження рівня ризиків.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uk-UA" sz="2000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Задокументований </a:t>
            </a:r>
            <a:r>
              <a:rPr lang="uk-UA" sz="20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 управління ризиками забезпечує достатньою інформацією та додає цінності до ухвалення рішень, досягнення цілей, оцінки і розвитку внутрішнього контролю. </a:t>
            </a:r>
          </a:p>
        </p:txBody>
      </p:sp>
      <p:sp>
        <p:nvSpPr>
          <p:cNvPr id="8240" name="Text Box 48"/>
          <p:cNvSpPr txBox="1">
            <a:spLocks/>
          </p:cNvSpPr>
          <p:nvPr/>
        </p:nvSpPr>
        <p:spPr bwMode="auto">
          <a:xfrm>
            <a:off x="5109092" y="6398300"/>
            <a:ext cx="1973818" cy="645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674" tIns="6674" rIns="6674" bIns="6674" anchor="ctr"/>
          <a:lstStyle>
            <a:lvl1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4572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9144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13716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18288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r>
              <a:rPr lang="uk-UA" altLang="uk-UA" sz="945" b="0" dirty="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rPr>
              <a:t>© </a:t>
            </a:r>
            <a:r>
              <a:rPr lang="uk-UA" altLang="uk-UA" sz="945" b="0" dirty="0">
                <a:solidFill>
                  <a:srgbClr val="FFFFFF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Міністерство фінансів України </a:t>
            </a:r>
            <a:endParaRPr lang="uk-UA" altLang="uk-UA" sz="945" b="0" dirty="0">
              <a:solidFill>
                <a:srgbClr val="FFFFFF"/>
              </a:solidFill>
              <a:latin typeface="Helvetica Light" charset="0"/>
              <a:ea typeface="Helvetica Light" charset="0"/>
              <a:cs typeface="Helvetica Light" charset="0"/>
              <a:sym typeface="Helvetica Light" charset="0"/>
            </a:endParaRPr>
          </a:p>
        </p:txBody>
      </p:sp>
      <p:sp>
        <p:nvSpPr>
          <p:cNvPr id="14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3200" b="1" spc="300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Оцінка</a:t>
            </a:r>
            <a:r>
              <a:rPr lang="ru-RU" sz="3200" b="1" spc="3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pc="300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ефективності</a:t>
            </a:r>
            <a:r>
              <a:rPr lang="ru-RU" sz="3200" b="1" spc="3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pc="300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</a:t>
            </a:r>
            <a:r>
              <a:rPr lang="ru-RU" sz="3200" b="1" spc="3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b="1" spc="300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3200" b="1" spc="3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spc="300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ризиками</a:t>
            </a:r>
            <a:endParaRPr lang="uk-UA" sz="3200" b="1" spc="3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96298" y="1326686"/>
            <a:ext cx="4693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accent2">
                    <a:lumMod val="75000"/>
                  </a:schemeClr>
                </a:solidFill>
              </a:rPr>
              <a:t>Ключові аспекти для оцінки</a:t>
            </a:r>
            <a:endParaRPr lang="uk-UA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AutoShape 18"/>
          <p:cNvSpPr/>
          <p:nvPr/>
        </p:nvSpPr>
        <p:spPr>
          <a:xfrm>
            <a:off x="0" y="2795040"/>
            <a:ext cx="2229393" cy="24864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9" extrusionOk="0">
                <a:moveTo>
                  <a:pt x="21600" y="9391"/>
                </a:moveTo>
                <a:cubicBezTo>
                  <a:pt x="21600" y="9887"/>
                  <a:pt x="21473" y="10321"/>
                  <a:pt x="21219" y="10697"/>
                </a:cubicBezTo>
                <a:cubicBezTo>
                  <a:pt x="20964" y="11073"/>
                  <a:pt x="20648" y="11314"/>
                  <a:pt x="20264" y="11428"/>
                </a:cubicBezTo>
                <a:lnTo>
                  <a:pt x="20264" y="16611"/>
                </a:lnTo>
                <a:cubicBezTo>
                  <a:pt x="20264" y="17201"/>
                  <a:pt x="20088" y="17709"/>
                  <a:pt x="19730" y="18128"/>
                </a:cubicBezTo>
                <a:cubicBezTo>
                  <a:pt x="19375" y="18551"/>
                  <a:pt x="18952" y="18759"/>
                  <a:pt x="18460" y="18759"/>
                </a:cubicBezTo>
                <a:cubicBezTo>
                  <a:pt x="17928" y="18123"/>
                  <a:pt x="17287" y="17506"/>
                  <a:pt x="16538" y="16905"/>
                </a:cubicBezTo>
                <a:cubicBezTo>
                  <a:pt x="15786" y="16306"/>
                  <a:pt x="14981" y="15757"/>
                  <a:pt x="14117" y="15255"/>
                </a:cubicBezTo>
                <a:cubicBezTo>
                  <a:pt x="13255" y="14756"/>
                  <a:pt x="12364" y="14325"/>
                  <a:pt x="11450" y="13970"/>
                </a:cubicBezTo>
                <a:cubicBezTo>
                  <a:pt x="10536" y="13615"/>
                  <a:pt x="9648" y="13380"/>
                  <a:pt x="8788" y="13268"/>
                </a:cubicBezTo>
                <a:cubicBezTo>
                  <a:pt x="8453" y="13380"/>
                  <a:pt x="8179" y="13565"/>
                  <a:pt x="7968" y="13829"/>
                </a:cubicBezTo>
                <a:cubicBezTo>
                  <a:pt x="7758" y="14093"/>
                  <a:pt x="7613" y="14387"/>
                  <a:pt x="7535" y="14707"/>
                </a:cubicBezTo>
                <a:cubicBezTo>
                  <a:pt x="7457" y="15029"/>
                  <a:pt x="7449" y="15361"/>
                  <a:pt x="7510" y="15699"/>
                </a:cubicBezTo>
                <a:cubicBezTo>
                  <a:pt x="7574" y="16036"/>
                  <a:pt x="7719" y="16341"/>
                  <a:pt x="7946" y="16611"/>
                </a:cubicBezTo>
                <a:cubicBezTo>
                  <a:pt x="7750" y="16993"/>
                  <a:pt x="7660" y="17348"/>
                  <a:pt x="7677" y="17674"/>
                </a:cubicBezTo>
                <a:cubicBezTo>
                  <a:pt x="7692" y="17994"/>
                  <a:pt x="7772" y="18308"/>
                  <a:pt x="7917" y="18607"/>
                </a:cubicBezTo>
                <a:cubicBezTo>
                  <a:pt x="8059" y="18909"/>
                  <a:pt x="8255" y="19194"/>
                  <a:pt x="8497" y="19470"/>
                </a:cubicBezTo>
                <a:cubicBezTo>
                  <a:pt x="8737" y="19746"/>
                  <a:pt x="8996" y="20021"/>
                  <a:pt x="9271" y="20292"/>
                </a:cubicBezTo>
                <a:cubicBezTo>
                  <a:pt x="9114" y="20697"/>
                  <a:pt x="8842" y="21002"/>
                  <a:pt x="8455" y="21213"/>
                </a:cubicBezTo>
                <a:cubicBezTo>
                  <a:pt x="8069" y="21424"/>
                  <a:pt x="7655" y="21542"/>
                  <a:pt x="7212" y="21571"/>
                </a:cubicBezTo>
                <a:cubicBezTo>
                  <a:pt x="6771" y="21600"/>
                  <a:pt x="6340" y="21551"/>
                  <a:pt x="5917" y="21424"/>
                </a:cubicBezTo>
                <a:cubicBezTo>
                  <a:pt x="5496" y="21295"/>
                  <a:pt x="5163" y="21093"/>
                  <a:pt x="4923" y="20811"/>
                </a:cubicBezTo>
                <a:cubicBezTo>
                  <a:pt x="4781" y="20242"/>
                  <a:pt x="4624" y="19658"/>
                  <a:pt x="4453" y="19056"/>
                </a:cubicBezTo>
                <a:cubicBezTo>
                  <a:pt x="4281" y="18454"/>
                  <a:pt x="4139" y="17844"/>
                  <a:pt x="4032" y="17225"/>
                </a:cubicBezTo>
                <a:cubicBezTo>
                  <a:pt x="3921" y="16600"/>
                  <a:pt x="3868" y="15954"/>
                  <a:pt x="3868" y="15282"/>
                </a:cubicBezTo>
                <a:cubicBezTo>
                  <a:pt x="3868" y="14616"/>
                  <a:pt x="3961" y="13906"/>
                  <a:pt x="4149" y="13154"/>
                </a:cubicBezTo>
                <a:lnTo>
                  <a:pt x="1804" y="13154"/>
                </a:lnTo>
                <a:cubicBezTo>
                  <a:pt x="1312" y="13154"/>
                  <a:pt x="888" y="12946"/>
                  <a:pt x="533" y="12523"/>
                </a:cubicBezTo>
                <a:cubicBezTo>
                  <a:pt x="176" y="12101"/>
                  <a:pt x="0" y="11593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1" y="4821"/>
                  <a:pt x="12537" y="4399"/>
                  <a:pt x="13512" y="3873"/>
                </a:cubicBezTo>
                <a:cubicBezTo>
                  <a:pt x="14489" y="3342"/>
                  <a:pt x="15409" y="2744"/>
                  <a:pt x="16273" y="2071"/>
                </a:cubicBezTo>
                <a:cubicBezTo>
                  <a:pt x="17135" y="1405"/>
                  <a:pt x="17865" y="713"/>
                  <a:pt x="18460" y="0"/>
                </a:cubicBezTo>
                <a:cubicBezTo>
                  <a:pt x="18952" y="0"/>
                  <a:pt x="19375" y="214"/>
                  <a:pt x="19730" y="633"/>
                </a:cubicBezTo>
                <a:cubicBezTo>
                  <a:pt x="20088" y="1056"/>
                  <a:pt x="20264" y="1567"/>
                  <a:pt x="20264" y="2165"/>
                </a:cubicBezTo>
                <a:lnTo>
                  <a:pt x="20264" y="7334"/>
                </a:lnTo>
                <a:cubicBezTo>
                  <a:pt x="20648" y="7445"/>
                  <a:pt x="20964" y="7692"/>
                  <a:pt x="21219" y="8070"/>
                </a:cubicBezTo>
                <a:cubicBezTo>
                  <a:pt x="21473" y="8454"/>
                  <a:pt x="21600" y="8895"/>
                  <a:pt x="21600" y="9391"/>
                </a:cubicBezTo>
                <a:moveTo>
                  <a:pt x="18460" y="2855"/>
                </a:moveTo>
                <a:cubicBezTo>
                  <a:pt x="17865" y="3407"/>
                  <a:pt x="17216" y="3941"/>
                  <a:pt x="16513" y="4451"/>
                </a:cubicBezTo>
                <a:cubicBezTo>
                  <a:pt x="15811" y="4962"/>
                  <a:pt x="15066" y="5423"/>
                  <a:pt x="14281" y="5834"/>
                </a:cubicBezTo>
                <a:cubicBezTo>
                  <a:pt x="13495" y="6245"/>
                  <a:pt x="12694" y="6608"/>
                  <a:pt x="11879" y="6922"/>
                </a:cubicBezTo>
                <a:cubicBezTo>
                  <a:pt x="11061" y="7237"/>
                  <a:pt x="10255" y="7462"/>
                  <a:pt x="9457" y="7603"/>
                </a:cubicBezTo>
                <a:lnTo>
                  <a:pt x="9457" y="11173"/>
                </a:lnTo>
                <a:cubicBezTo>
                  <a:pt x="10255" y="11326"/>
                  <a:pt x="11061" y="11555"/>
                  <a:pt x="11879" y="11863"/>
                </a:cubicBezTo>
                <a:cubicBezTo>
                  <a:pt x="12694" y="12171"/>
                  <a:pt x="13495" y="12538"/>
                  <a:pt x="14281" y="12957"/>
                </a:cubicBezTo>
                <a:cubicBezTo>
                  <a:pt x="15066" y="13380"/>
                  <a:pt x="15813" y="13844"/>
                  <a:pt x="16525" y="14348"/>
                </a:cubicBezTo>
                <a:cubicBezTo>
                  <a:pt x="17235" y="14856"/>
                  <a:pt x="17882" y="15381"/>
                  <a:pt x="18460" y="15921"/>
                </a:cubicBezTo>
                <a:lnTo>
                  <a:pt x="18460" y="2855"/>
                </a:lnTo>
                <a:close/>
              </a:path>
            </a:pathLst>
          </a:custGeom>
          <a:solidFill>
            <a:srgbClr val="5E5E5E"/>
          </a:solidFill>
          <a:ln w="12700">
            <a:miter lim="400000"/>
          </a:ln>
        </p:spPr>
        <p:txBody>
          <a:bodyPr lIns="72000" tIns="72000" rIns="72000" bIns="72000" anchor="ctr"/>
          <a:lstStyle/>
          <a:p>
            <a:pPr algn="l" defTabSz="914400">
              <a:defRPr sz="9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8" name="AutoShape 12"/>
          <p:cNvSpPr/>
          <p:nvPr/>
        </p:nvSpPr>
        <p:spPr>
          <a:xfrm>
            <a:off x="2229393" y="2006883"/>
            <a:ext cx="1391659" cy="1115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107" y="0"/>
                </a:moveTo>
                <a:cubicBezTo>
                  <a:pt x="11525" y="0"/>
                  <a:pt x="8622" y="3300"/>
                  <a:pt x="8622" y="7373"/>
                </a:cubicBezTo>
                <a:cubicBezTo>
                  <a:pt x="8622" y="8639"/>
                  <a:pt x="8929" y="9812"/>
                  <a:pt x="9423" y="10853"/>
                </a:cubicBezTo>
                <a:lnTo>
                  <a:pt x="0" y="21600"/>
                </a:lnTo>
                <a:lnTo>
                  <a:pt x="11039" y="13079"/>
                </a:lnTo>
                <a:cubicBezTo>
                  <a:pt x="12154" y="14110"/>
                  <a:pt x="13557" y="14752"/>
                  <a:pt x="15107" y="14752"/>
                </a:cubicBezTo>
                <a:lnTo>
                  <a:pt x="15111" y="14752"/>
                </a:lnTo>
                <a:cubicBezTo>
                  <a:pt x="18693" y="14752"/>
                  <a:pt x="21600" y="11447"/>
                  <a:pt x="21600" y="7373"/>
                </a:cubicBezTo>
                <a:cubicBezTo>
                  <a:pt x="21600" y="3300"/>
                  <a:pt x="18693" y="0"/>
                  <a:pt x="15111" y="0"/>
                </a:cubicBezTo>
                <a:lnTo>
                  <a:pt x="15107" y="0"/>
                </a:lnTo>
                <a:close/>
              </a:path>
            </a:pathLst>
          </a:custGeom>
          <a:solidFill>
            <a:schemeClr val="accent4"/>
          </a:solidFill>
          <a:ln w="25400">
            <a:solidFill>
              <a:srgbClr val="000000">
                <a:alpha val="0"/>
              </a:srgbClr>
            </a:solidFill>
            <a:miter lim="0"/>
          </a:ln>
        </p:spPr>
        <p:txBody>
          <a:bodyPr lIns="72000" tIns="72000" rIns="72000" bIns="72000" anchor="ctr"/>
          <a:lstStyle/>
          <a:p>
            <a:pPr algn="l" defTabSz="914400">
              <a:defRPr sz="9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9" name="AutoShape 13"/>
          <p:cNvSpPr/>
          <p:nvPr/>
        </p:nvSpPr>
        <p:spPr>
          <a:xfrm>
            <a:off x="2229393" y="2795040"/>
            <a:ext cx="1719565" cy="9661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23" y="0"/>
                </a:moveTo>
                <a:cubicBezTo>
                  <a:pt x="15274" y="0"/>
                  <a:pt x="13451" y="4649"/>
                  <a:pt x="13451" y="10388"/>
                </a:cubicBezTo>
                <a:cubicBezTo>
                  <a:pt x="13451" y="10561"/>
                  <a:pt x="13458" y="10732"/>
                  <a:pt x="13461" y="10903"/>
                </a:cubicBezTo>
                <a:lnTo>
                  <a:pt x="0" y="21600"/>
                </a:lnTo>
                <a:lnTo>
                  <a:pt x="13855" y="14825"/>
                </a:lnTo>
                <a:cubicBezTo>
                  <a:pt x="14509" y="18336"/>
                  <a:pt x="15898" y="20783"/>
                  <a:pt x="17523" y="20783"/>
                </a:cubicBezTo>
                <a:lnTo>
                  <a:pt x="17526" y="20783"/>
                </a:lnTo>
                <a:cubicBezTo>
                  <a:pt x="19775" y="20783"/>
                  <a:pt x="21600" y="16127"/>
                  <a:pt x="21600" y="10388"/>
                </a:cubicBezTo>
                <a:cubicBezTo>
                  <a:pt x="21600" y="4649"/>
                  <a:pt x="19775" y="0"/>
                  <a:pt x="17526" y="0"/>
                </a:cubicBezTo>
                <a:lnTo>
                  <a:pt x="17523" y="0"/>
                </a:lnTo>
                <a:close/>
              </a:path>
            </a:pathLst>
          </a:custGeom>
          <a:solidFill>
            <a:schemeClr val="accent4"/>
          </a:solidFill>
          <a:ln w="25400">
            <a:solidFill>
              <a:srgbClr val="000000">
                <a:alpha val="0"/>
              </a:srgbClr>
            </a:solidFill>
            <a:miter lim="0"/>
          </a:ln>
        </p:spPr>
        <p:txBody>
          <a:bodyPr lIns="72000" tIns="72000" rIns="72000" bIns="72000" anchor="ctr"/>
          <a:lstStyle/>
          <a:p>
            <a:pPr algn="l" defTabSz="914400">
              <a:defRPr sz="9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0" name="AutoShape 10"/>
          <p:cNvSpPr/>
          <p:nvPr/>
        </p:nvSpPr>
        <p:spPr>
          <a:xfrm>
            <a:off x="2133600" y="4020706"/>
            <a:ext cx="1815358" cy="852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50" y="0"/>
                </a:moveTo>
                <a:cubicBezTo>
                  <a:pt x="15719" y="0"/>
                  <a:pt x="14175" y="3248"/>
                  <a:pt x="13675" y="7700"/>
                </a:cubicBezTo>
                <a:lnTo>
                  <a:pt x="0" y="6335"/>
                </a:lnTo>
                <a:lnTo>
                  <a:pt x="13526" y="11888"/>
                </a:lnTo>
                <a:cubicBezTo>
                  <a:pt x="13730" y="17343"/>
                  <a:pt x="15452" y="21600"/>
                  <a:pt x="17550" y="21600"/>
                </a:cubicBezTo>
                <a:lnTo>
                  <a:pt x="17552" y="21600"/>
                </a:lnTo>
                <a:cubicBezTo>
                  <a:pt x="19787" y="21600"/>
                  <a:pt x="21600" y="16762"/>
                  <a:pt x="21600" y="10796"/>
                </a:cubicBezTo>
                <a:cubicBezTo>
                  <a:pt x="21600" y="4832"/>
                  <a:pt x="19787" y="0"/>
                  <a:pt x="17552" y="0"/>
                </a:cubicBezTo>
                <a:lnTo>
                  <a:pt x="17550" y="0"/>
                </a:lnTo>
                <a:close/>
              </a:path>
            </a:pathLst>
          </a:custGeom>
          <a:solidFill>
            <a:schemeClr val="accent4"/>
          </a:solidFill>
          <a:ln w="25400">
            <a:solidFill>
              <a:srgbClr val="000000">
                <a:alpha val="0"/>
              </a:srgbClr>
            </a:solidFill>
            <a:miter lim="0"/>
          </a:ln>
        </p:spPr>
        <p:txBody>
          <a:bodyPr lIns="72000" tIns="72000" rIns="72000" bIns="72000" anchor="ctr"/>
          <a:lstStyle/>
          <a:p>
            <a:pPr algn="l" defTabSz="914400">
              <a:defRPr sz="9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22" name="AutoShape 11"/>
          <p:cNvSpPr/>
          <p:nvPr/>
        </p:nvSpPr>
        <p:spPr>
          <a:xfrm>
            <a:off x="2206839" y="4962342"/>
            <a:ext cx="1414213" cy="9332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0" y="0"/>
                </a:moveTo>
                <a:lnTo>
                  <a:pt x="9448" y="9841"/>
                </a:lnTo>
                <a:cubicBezTo>
                  <a:pt x="9230" y="10744"/>
                  <a:pt x="9108" y="11706"/>
                  <a:pt x="9108" y="12715"/>
                </a:cubicBezTo>
                <a:cubicBezTo>
                  <a:pt x="9108" y="17620"/>
                  <a:pt x="11902" y="21599"/>
                  <a:pt x="15351" y="21599"/>
                </a:cubicBezTo>
                <a:lnTo>
                  <a:pt x="15355" y="21599"/>
                </a:lnTo>
                <a:cubicBezTo>
                  <a:pt x="18803" y="21600"/>
                  <a:pt x="21600" y="17620"/>
                  <a:pt x="21600" y="12715"/>
                </a:cubicBezTo>
                <a:cubicBezTo>
                  <a:pt x="21600" y="7809"/>
                  <a:pt x="18803" y="3835"/>
                  <a:pt x="15355" y="3835"/>
                </a:cubicBezTo>
                <a:lnTo>
                  <a:pt x="15351" y="3835"/>
                </a:lnTo>
                <a:cubicBezTo>
                  <a:pt x="13492" y="3835"/>
                  <a:pt x="11842" y="5014"/>
                  <a:pt x="10698" y="684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25400">
            <a:solidFill>
              <a:srgbClr val="000000">
                <a:alpha val="0"/>
              </a:srgbClr>
            </a:solidFill>
            <a:miter lim="0"/>
          </a:ln>
        </p:spPr>
        <p:txBody>
          <a:bodyPr lIns="72000" tIns="72000" rIns="72000" bIns="72000" anchor="ctr"/>
          <a:lstStyle/>
          <a:p>
            <a:pPr algn="l" defTabSz="914400">
              <a:defRPr sz="9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41150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1"/>
          <p:cNvSpPr>
            <a:spLocks noGrp="1"/>
          </p:cNvSpPr>
          <p:nvPr>
            <p:ph type="title"/>
          </p:nvPr>
        </p:nvSpPr>
        <p:spPr>
          <a:xfrm>
            <a:off x="1183256" y="0"/>
            <a:ext cx="10919603" cy="1147313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26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Ефективне</a:t>
            </a:r>
            <a:r>
              <a:rPr lang="uk-UA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6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управління діяльністю підрозділу внутрішнього аудиту</a:t>
            </a:r>
            <a:endParaRPr lang="uk-UA" sz="2600" spc="3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Місце для вмісту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5278749"/>
              </p:ext>
            </p:extLst>
          </p:nvPr>
        </p:nvGraphicFramePr>
        <p:xfrm>
          <a:off x="155274" y="1311214"/>
          <a:ext cx="11973465" cy="55467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5" name="Freeform 198"/>
          <p:cNvSpPr/>
          <p:nvPr/>
        </p:nvSpPr>
        <p:spPr>
          <a:xfrm>
            <a:off x="170041" y="2907095"/>
            <a:ext cx="2268390" cy="20211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3" h="21600" extrusionOk="0">
                <a:moveTo>
                  <a:pt x="21498" y="2645"/>
                </a:moveTo>
                <a:cubicBezTo>
                  <a:pt x="21488" y="2293"/>
                  <a:pt x="21488" y="2293"/>
                  <a:pt x="21488" y="2293"/>
                </a:cubicBezTo>
                <a:cubicBezTo>
                  <a:pt x="17698" y="2293"/>
                  <a:pt x="17698" y="2293"/>
                  <a:pt x="17698" y="2293"/>
                </a:cubicBezTo>
                <a:cubicBezTo>
                  <a:pt x="17742" y="1582"/>
                  <a:pt x="17765" y="993"/>
                  <a:pt x="17765" y="589"/>
                </a:cubicBezTo>
                <a:cubicBezTo>
                  <a:pt x="17959" y="589"/>
                  <a:pt x="17959" y="589"/>
                  <a:pt x="17959" y="589"/>
                </a:cubicBezTo>
                <a:cubicBezTo>
                  <a:pt x="18090" y="589"/>
                  <a:pt x="18189" y="462"/>
                  <a:pt x="18189" y="294"/>
                </a:cubicBezTo>
                <a:cubicBezTo>
                  <a:pt x="18189" y="127"/>
                  <a:pt x="18090" y="0"/>
                  <a:pt x="17959" y="0"/>
                </a:cubicBezTo>
                <a:cubicBezTo>
                  <a:pt x="17765" y="0"/>
                  <a:pt x="17765" y="0"/>
                  <a:pt x="17765" y="0"/>
                </a:cubicBezTo>
                <a:cubicBezTo>
                  <a:pt x="10752" y="0"/>
                  <a:pt x="10752" y="0"/>
                  <a:pt x="10752" y="0"/>
                </a:cubicBezTo>
                <a:cubicBezTo>
                  <a:pt x="3743" y="0"/>
                  <a:pt x="3743" y="0"/>
                  <a:pt x="3743" y="0"/>
                </a:cubicBezTo>
                <a:cubicBezTo>
                  <a:pt x="3545" y="0"/>
                  <a:pt x="3545" y="0"/>
                  <a:pt x="3545" y="0"/>
                </a:cubicBezTo>
                <a:cubicBezTo>
                  <a:pt x="3414" y="0"/>
                  <a:pt x="3315" y="127"/>
                  <a:pt x="3315" y="294"/>
                </a:cubicBezTo>
                <a:cubicBezTo>
                  <a:pt x="3315" y="462"/>
                  <a:pt x="3414" y="589"/>
                  <a:pt x="3545" y="589"/>
                </a:cubicBezTo>
                <a:cubicBezTo>
                  <a:pt x="3743" y="589"/>
                  <a:pt x="3743" y="589"/>
                  <a:pt x="3743" y="589"/>
                </a:cubicBezTo>
                <a:cubicBezTo>
                  <a:pt x="3743" y="993"/>
                  <a:pt x="3765" y="1582"/>
                  <a:pt x="3806" y="2293"/>
                </a:cubicBezTo>
                <a:cubicBezTo>
                  <a:pt x="19" y="2293"/>
                  <a:pt x="19" y="2293"/>
                  <a:pt x="19" y="2293"/>
                </a:cubicBezTo>
                <a:cubicBezTo>
                  <a:pt x="6" y="2645"/>
                  <a:pt x="6" y="2645"/>
                  <a:pt x="6" y="2645"/>
                </a:cubicBezTo>
                <a:cubicBezTo>
                  <a:pt x="-48" y="3663"/>
                  <a:pt x="246" y="5731"/>
                  <a:pt x="1667" y="6459"/>
                </a:cubicBezTo>
                <a:cubicBezTo>
                  <a:pt x="2845" y="9255"/>
                  <a:pt x="2845" y="9255"/>
                  <a:pt x="2845" y="9255"/>
                </a:cubicBezTo>
                <a:cubicBezTo>
                  <a:pt x="5237" y="9255"/>
                  <a:pt x="5237" y="9255"/>
                  <a:pt x="5237" y="9255"/>
                </a:cubicBezTo>
                <a:cubicBezTo>
                  <a:pt x="6099" y="11409"/>
                  <a:pt x="7476" y="13212"/>
                  <a:pt x="9650" y="13674"/>
                </a:cubicBezTo>
                <a:cubicBezTo>
                  <a:pt x="9650" y="15685"/>
                  <a:pt x="9650" y="15685"/>
                  <a:pt x="9650" y="15685"/>
                </a:cubicBezTo>
                <a:cubicBezTo>
                  <a:pt x="9465" y="15685"/>
                  <a:pt x="9465" y="15685"/>
                  <a:pt x="9465" y="15685"/>
                </a:cubicBezTo>
                <a:cubicBezTo>
                  <a:pt x="9465" y="15685"/>
                  <a:pt x="8938" y="16748"/>
                  <a:pt x="9465" y="17631"/>
                </a:cubicBezTo>
                <a:cubicBezTo>
                  <a:pt x="9650" y="17631"/>
                  <a:pt x="9650" y="17631"/>
                  <a:pt x="9650" y="17631"/>
                </a:cubicBezTo>
                <a:cubicBezTo>
                  <a:pt x="9650" y="18857"/>
                  <a:pt x="9650" y="18857"/>
                  <a:pt x="9650" y="18857"/>
                </a:cubicBezTo>
                <a:cubicBezTo>
                  <a:pt x="9583" y="18857"/>
                  <a:pt x="9583" y="18857"/>
                  <a:pt x="9583" y="18857"/>
                </a:cubicBezTo>
                <a:cubicBezTo>
                  <a:pt x="9289" y="18857"/>
                  <a:pt x="9037" y="19168"/>
                  <a:pt x="9037" y="19556"/>
                </a:cubicBezTo>
                <a:cubicBezTo>
                  <a:pt x="9037" y="20901"/>
                  <a:pt x="9037" y="20901"/>
                  <a:pt x="9037" y="20901"/>
                </a:cubicBezTo>
                <a:cubicBezTo>
                  <a:pt x="9037" y="21289"/>
                  <a:pt x="9289" y="21600"/>
                  <a:pt x="9583" y="21600"/>
                </a:cubicBezTo>
                <a:cubicBezTo>
                  <a:pt x="9650" y="21600"/>
                  <a:pt x="9650" y="21600"/>
                  <a:pt x="9650" y="21600"/>
                </a:cubicBezTo>
                <a:cubicBezTo>
                  <a:pt x="11854" y="21600"/>
                  <a:pt x="11854" y="21600"/>
                  <a:pt x="11854" y="21600"/>
                </a:cubicBezTo>
                <a:cubicBezTo>
                  <a:pt x="11921" y="21600"/>
                  <a:pt x="11921" y="21600"/>
                  <a:pt x="11921" y="21600"/>
                </a:cubicBezTo>
                <a:cubicBezTo>
                  <a:pt x="12218" y="21600"/>
                  <a:pt x="12467" y="21289"/>
                  <a:pt x="12467" y="20901"/>
                </a:cubicBezTo>
                <a:cubicBezTo>
                  <a:pt x="12467" y="19556"/>
                  <a:pt x="12467" y="19556"/>
                  <a:pt x="12467" y="19556"/>
                </a:cubicBezTo>
                <a:cubicBezTo>
                  <a:pt x="12467" y="19168"/>
                  <a:pt x="12218" y="18857"/>
                  <a:pt x="11921" y="18857"/>
                </a:cubicBezTo>
                <a:cubicBezTo>
                  <a:pt x="11854" y="18857"/>
                  <a:pt x="11854" y="18857"/>
                  <a:pt x="11854" y="18857"/>
                </a:cubicBezTo>
                <a:cubicBezTo>
                  <a:pt x="11854" y="17631"/>
                  <a:pt x="11854" y="17631"/>
                  <a:pt x="11854" y="17631"/>
                </a:cubicBezTo>
                <a:cubicBezTo>
                  <a:pt x="12042" y="17631"/>
                  <a:pt x="12042" y="17631"/>
                  <a:pt x="12042" y="17631"/>
                </a:cubicBezTo>
                <a:cubicBezTo>
                  <a:pt x="12566" y="16748"/>
                  <a:pt x="12042" y="15685"/>
                  <a:pt x="12042" y="15685"/>
                </a:cubicBezTo>
                <a:cubicBezTo>
                  <a:pt x="11854" y="15685"/>
                  <a:pt x="11854" y="15685"/>
                  <a:pt x="11854" y="15685"/>
                </a:cubicBezTo>
                <a:cubicBezTo>
                  <a:pt x="11854" y="13674"/>
                  <a:pt x="11854" y="13674"/>
                  <a:pt x="11854" y="13674"/>
                </a:cubicBezTo>
                <a:cubicBezTo>
                  <a:pt x="14028" y="13212"/>
                  <a:pt x="15405" y="11409"/>
                  <a:pt x="16267" y="9255"/>
                </a:cubicBezTo>
                <a:cubicBezTo>
                  <a:pt x="18659" y="9255"/>
                  <a:pt x="18659" y="9255"/>
                  <a:pt x="18659" y="9255"/>
                </a:cubicBezTo>
                <a:cubicBezTo>
                  <a:pt x="19837" y="6459"/>
                  <a:pt x="19837" y="6459"/>
                  <a:pt x="19837" y="6459"/>
                </a:cubicBezTo>
                <a:cubicBezTo>
                  <a:pt x="21258" y="5731"/>
                  <a:pt x="21552" y="3663"/>
                  <a:pt x="21498" y="2645"/>
                </a:cubicBezTo>
                <a:close/>
                <a:moveTo>
                  <a:pt x="3196" y="8515"/>
                </a:moveTo>
                <a:cubicBezTo>
                  <a:pt x="2069" y="5858"/>
                  <a:pt x="2069" y="5858"/>
                  <a:pt x="2069" y="5858"/>
                </a:cubicBezTo>
                <a:cubicBezTo>
                  <a:pt x="1961" y="5817"/>
                  <a:pt x="1961" y="5817"/>
                  <a:pt x="1961" y="5817"/>
                </a:cubicBezTo>
                <a:cubicBezTo>
                  <a:pt x="814" y="5302"/>
                  <a:pt x="607" y="3732"/>
                  <a:pt x="584" y="3033"/>
                </a:cubicBezTo>
                <a:cubicBezTo>
                  <a:pt x="3873" y="3033"/>
                  <a:pt x="3873" y="3033"/>
                  <a:pt x="3873" y="3033"/>
                </a:cubicBezTo>
                <a:cubicBezTo>
                  <a:pt x="4014" y="4644"/>
                  <a:pt x="4321" y="6667"/>
                  <a:pt x="4953" y="8515"/>
                </a:cubicBezTo>
                <a:lnTo>
                  <a:pt x="3196" y="8515"/>
                </a:lnTo>
                <a:close/>
                <a:moveTo>
                  <a:pt x="19543" y="5817"/>
                </a:moveTo>
                <a:cubicBezTo>
                  <a:pt x="19435" y="5858"/>
                  <a:pt x="19435" y="5858"/>
                  <a:pt x="19435" y="5858"/>
                </a:cubicBezTo>
                <a:cubicBezTo>
                  <a:pt x="18311" y="8515"/>
                  <a:pt x="18311" y="8515"/>
                  <a:pt x="18311" y="8515"/>
                </a:cubicBezTo>
                <a:cubicBezTo>
                  <a:pt x="16551" y="8515"/>
                  <a:pt x="16551" y="8515"/>
                  <a:pt x="16551" y="8515"/>
                </a:cubicBezTo>
                <a:cubicBezTo>
                  <a:pt x="17183" y="6667"/>
                  <a:pt x="17490" y="4644"/>
                  <a:pt x="17634" y="3033"/>
                </a:cubicBezTo>
                <a:cubicBezTo>
                  <a:pt x="20920" y="3033"/>
                  <a:pt x="20920" y="3033"/>
                  <a:pt x="20920" y="3033"/>
                </a:cubicBezTo>
                <a:cubicBezTo>
                  <a:pt x="20897" y="3732"/>
                  <a:pt x="20703" y="5302"/>
                  <a:pt x="19543" y="5817"/>
                </a:cubicBezTo>
                <a:close/>
              </a:path>
            </a:pathLst>
          </a:custGeom>
          <a:solidFill>
            <a:srgbClr val="FDDA34"/>
          </a:solidFill>
          <a:ln w="12700" cap="flat">
            <a:noFill/>
            <a:miter lim="400000"/>
          </a:ln>
          <a:effectLst/>
        </p:spPr>
        <p:txBody>
          <a:bodyPr wrap="square" lIns="72000" tIns="72000" rIns="72000" bIns="72000" numCol="1" anchor="ctr">
            <a:noAutofit/>
          </a:bodyPr>
          <a:lstStyle/>
          <a:p>
            <a:pPr algn="l" defTabSz="914400">
              <a:defRPr sz="1300" b="0">
                <a:latin typeface="Calibri Light"/>
                <a:ea typeface="Calibri Light"/>
                <a:cs typeface="Calibri Light"/>
                <a:sym typeface="Calibri Light"/>
              </a:defRPr>
            </a:pPr>
            <a:endParaRPr dirty="0"/>
          </a:p>
        </p:txBody>
      </p:sp>
      <p:sp>
        <p:nvSpPr>
          <p:cNvPr id="184" name="Line"/>
          <p:cNvSpPr/>
          <p:nvPr/>
        </p:nvSpPr>
        <p:spPr>
          <a:xfrm>
            <a:off x="2279591" y="1550127"/>
            <a:ext cx="3383404" cy="21377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0801" y="21600"/>
                  <a:pt x="10801" y="0"/>
                  <a:pt x="21600" y="0"/>
                </a:cubicBezTo>
              </a:path>
            </a:pathLst>
          </a:custGeom>
          <a:ln w="38100">
            <a:solidFill>
              <a:srgbClr val="DCDEE0"/>
            </a:solidFill>
            <a:miter/>
          </a:ln>
        </p:spPr>
        <p:txBody>
          <a:bodyPr lIns="59013" tIns="59013" rIns="59013" bIns="59013"/>
          <a:lstStyle/>
          <a:p>
            <a:pPr algn="l" defTabSz="590133">
              <a:lnSpc>
                <a:spcPct val="93000"/>
              </a:lnSpc>
              <a:defRPr sz="22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85" name="Shape"/>
          <p:cNvSpPr/>
          <p:nvPr/>
        </p:nvSpPr>
        <p:spPr>
          <a:xfrm>
            <a:off x="5591990" y="1438616"/>
            <a:ext cx="229812" cy="229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2782"/>
                  <a:pt x="21190" y="14423"/>
                  <a:pt x="20165" y="16200"/>
                </a:cubicBezTo>
                <a:cubicBezTo>
                  <a:pt x="19208" y="17909"/>
                  <a:pt x="17977" y="19139"/>
                  <a:pt x="16200" y="20165"/>
                </a:cubicBezTo>
                <a:cubicBezTo>
                  <a:pt x="14491" y="21122"/>
                  <a:pt x="12782" y="21600"/>
                  <a:pt x="10800" y="21600"/>
                </a:cubicBezTo>
                <a:cubicBezTo>
                  <a:pt x="8818" y="21600"/>
                  <a:pt x="7177" y="21122"/>
                  <a:pt x="5400" y="20165"/>
                </a:cubicBezTo>
                <a:cubicBezTo>
                  <a:pt x="3691" y="19139"/>
                  <a:pt x="2461" y="17909"/>
                  <a:pt x="1435" y="16200"/>
                </a:cubicBezTo>
                <a:cubicBezTo>
                  <a:pt x="478" y="14423"/>
                  <a:pt x="0" y="12782"/>
                  <a:pt x="0" y="10800"/>
                </a:cubicBezTo>
                <a:cubicBezTo>
                  <a:pt x="0" y="8818"/>
                  <a:pt x="478" y="7109"/>
                  <a:pt x="1435" y="5400"/>
                </a:cubicBezTo>
                <a:cubicBezTo>
                  <a:pt x="2461" y="3623"/>
                  <a:pt x="3691" y="2461"/>
                  <a:pt x="5400" y="1504"/>
                </a:cubicBezTo>
                <a:cubicBezTo>
                  <a:pt x="7177" y="478"/>
                  <a:pt x="8818" y="0"/>
                  <a:pt x="10800" y="0"/>
                </a:cubicBezTo>
                <a:cubicBezTo>
                  <a:pt x="12782" y="0"/>
                  <a:pt x="14491" y="478"/>
                  <a:pt x="16200" y="1504"/>
                </a:cubicBezTo>
                <a:cubicBezTo>
                  <a:pt x="17977" y="2461"/>
                  <a:pt x="19208" y="3623"/>
                  <a:pt x="20165" y="5400"/>
                </a:cubicBezTo>
                <a:cubicBezTo>
                  <a:pt x="21190" y="7109"/>
                  <a:pt x="21600" y="8818"/>
                  <a:pt x="21600" y="10800"/>
                </a:cubicBezTo>
              </a:path>
            </a:pathLst>
          </a:custGeom>
          <a:solidFill>
            <a:srgbClr val="FDDA34"/>
          </a:solidFill>
          <a:ln w="12700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86" name="Прямокутник 185"/>
          <p:cNvSpPr/>
          <p:nvPr/>
        </p:nvSpPr>
        <p:spPr>
          <a:xfrm>
            <a:off x="5821802" y="1340973"/>
            <a:ext cx="5882518" cy="7895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</a:rPr>
              <a:t>З</a:t>
            </a:r>
            <a:r>
              <a:rPr lang="uk-UA" sz="1600" dirty="0" smtClean="0">
                <a:solidFill>
                  <a:schemeClr val="tx1"/>
                </a:solidFill>
              </a:rPr>
              <a:t>абезпечується </a:t>
            </a:r>
            <a:r>
              <a:rPr lang="uk-UA" sz="1600" dirty="0">
                <a:solidFill>
                  <a:schemeClr val="tx1"/>
                </a:solidFill>
              </a:rPr>
              <a:t>виконання основних завдань, визначених Порядком та внутрішніми документами з питань внутрішнього </a:t>
            </a:r>
            <a:r>
              <a:rPr lang="uk-UA" sz="1600" dirty="0" smtClean="0">
                <a:solidFill>
                  <a:schemeClr val="tx1"/>
                </a:solidFill>
              </a:rPr>
              <a:t>аудиту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187" name="Line"/>
          <p:cNvSpPr/>
          <p:nvPr/>
        </p:nvSpPr>
        <p:spPr>
          <a:xfrm>
            <a:off x="2530014" y="2677385"/>
            <a:ext cx="3116142" cy="10104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0801" y="21600"/>
                  <a:pt x="10801" y="0"/>
                  <a:pt x="21600" y="0"/>
                </a:cubicBezTo>
              </a:path>
            </a:pathLst>
          </a:custGeom>
          <a:ln w="38100">
            <a:solidFill>
              <a:srgbClr val="DCDEE0"/>
            </a:solidFill>
            <a:miter/>
          </a:ln>
        </p:spPr>
        <p:txBody>
          <a:bodyPr lIns="59013" tIns="59013" rIns="59013" bIns="59013"/>
          <a:lstStyle/>
          <a:p>
            <a:pPr algn="l" defTabSz="590133">
              <a:lnSpc>
                <a:spcPct val="93000"/>
              </a:lnSpc>
              <a:defRPr sz="22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88" name="Line"/>
          <p:cNvSpPr/>
          <p:nvPr/>
        </p:nvSpPr>
        <p:spPr>
          <a:xfrm flipV="1">
            <a:off x="2423665" y="3694291"/>
            <a:ext cx="3306575" cy="1212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0801" y="21600"/>
                  <a:pt x="10801" y="0"/>
                  <a:pt x="21600" y="0"/>
                </a:cubicBezTo>
              </a:path>
            </a:pathLst>
          </a:custGeom>
          <a:ln w="38100">
            <a:solidFill>
              <a:srgbClr val="DCDEE0"/>
            </a:solidFill>
            <a:miter/>
          </a:ln>
        </p:spPr>
        <p:txBody>
          <a:bodyPr lIns="59013" tIns="59013" rIns="59013" bIns="59013"/>
          <a:lstStyle/>
          <a:p>
            <a:pPr algn="l" defTabSz="590133">
              <a:lnSpc>
                <a:spcPct val="93000"/>
              </a:lnSpc>
              <a:defRPr sz="22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89" name="Shape"/>
          <p:cNvSpPr/>
          <p:nvPr/>
        </p:nvSpPr>
        <p:spPr>
          <a:xfrm>
            <a:off x="5586283" y="2594176"/>
            <a:ext cx="229812" cy="229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2851"/>
                  <a:pt x="21190" y="14423"/>
                  <a:pt x="20165" y="16200"/>
                </a:cubicBezTo>
                <a:cubicBezTo>
                  <a:pt x="19208" y="17909"/>
                  <a:pt x="17977" y="19139"/>
                  <a:pt x="16200" y="20165"/>
                </a:cubicBezTo>
                <a:cubicBezTo>
                  <a:pt x="14491" y="21122"/>
                  <a:pt x="12782" y="21600"/>
                  <a:pt x="10800" y="21600"/>
                </a:cubicBezTo>
                <a:cubicBezTo>
                  <a:pt x="8818" y="21600"/>
                  <a:pt x="7177" y="21122"/>
                  <a:pt x="5400" y="20165"/>
                </a:cubicBezTo>
                <a:cubicBezTo>
                  <a:pt x="3691" y="19139"/>
                  <a:pt x="2461" y="17909"/>
                  <a:pt x="1435" y="16200"/>
                </a:cubicBezTo>
                <a:cubicBezTo>
                  <a:pt x="478" y="14423"/>
                  <a:pt x="0" y="12782"/>
                  <a:pt x="0" y="10800"/>
                </a:cubicBezTo>
                <a:cubicBezTo>
                  <a:pt x="0" y="8749"/>
                  <a:pt x="478" y="7109"/>
                  <a:pt x="1435" y="5400"/>
                </a:cubicBezTo>
                <a:cubicBezTo>
                  <a:pt x="2461" y="3623"/>
                  <a:pt x="3691" y="2461"/>
                  <a:pt x="5400" y="1504"/>
                </a:cubicBezTo>
                <a:cubicBezTo>
                  <a:pt x="7177" y="478"/>
                  <a:pt x="8818" y="0"/>
                  <a:pt x="10800" y="0"/>
                </a:cubicBezTo>
                <a:cubicBezTo>
                  <a:pt x="12782" y="0"/>
                  <a:pt x="14491" y="478"/>
                  <a:pt x="16200" y="1504"/>
                </a:cubicBezTo>
                <a:cubicBezTo>
                  <a:pt x="17977" y="2461"/>
                  <a:pt x="19208" y="3623"/>
                  <a:pt x="20165" y="5400"/>
                </a:cubicBezTo>
                <a:cubicBezTo>
                  <a:pt x="21190" y="7109"/>
                  <a:pt x="21600" y="8818"/>
                  <a:pt x="21600" y="10800"/>
                </a:cubicBezTo>
              </a:path>
            </a:pathLst>
          </a:custGeom>
          <a:solidFill>
            <a:srgbClr val="FDDA34"/>
          </a:solidFill>
          <a:ln w="12700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90" name="Прямокутник 189"/>
          <p:cNvSpPr/>
          <p:nvPr/>
        </p:nvSpPr>
        <p:spPr>
          <a:xfrm>
            <a:off x="5804963" y="2272127"/>
            <a:ext cx="5882518" cy="8273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Забезпечується </a:t>
            </a:r>
            <a:r>
              <a:rPr lang="uk-UA" sz="1600" dirty="0">
                <a:solidFill>
                  <a:schemeClr val="tx1"/>
                </a:solidFill>
              </a:rPr>
              <a:t>досягнення цілей та результатів, визначених стратегічним та операційним планами</a:t>
            </a:r>
          </a:p>
        </p:txBody>
      </p:sp>
      <p:sp>
        <p:nvSpPr>
          <p:cNvPr id="191" name="Line"/>
          <p:cNvSpPr/>
          <p:nvPr/>
        </p:nvSpPr>
        <p:spPr>
          <a:xfrm>
            <a:off x="2252618" y="3694291"/>
            <a:ext cx="3552345" cy="12783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801" y="0"/>
                  <a:pt x="10801" y="21600"/>
                  <a:pt x="21600" y="21600"/>
                </a:cubicBezTo>
              </a:path>
            </a:pathLst>
          </a:custGeom>
          <a:ln w="38100">
            <a:solidFill>
              <a:srgbClr val="DCDEE0"/>
            </a:solidFill>
            <a:miter/>
          </a:ln>
        </p:spPr>
        <p:txBody>
          <a:bodyPr lIns="59013" tIns="59013" rIns="59013" bIns="59013"/>
          <a:lstStyle/>
          <a:p>
            <a:pPr algn="l" defTabSz="590133">
              <a:lnSpc>
                <a:spcPct val="93000"/>
              </a:lnSpc>
              <a:defRPr sz="22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92" name="Прямокутник 191"/>
          <p:cNvSpPr/>
          <p:nvPr/>
        </p:nvSpPr>
        <p:spPr>
          <a:xfrm>
            <a:off x="5846161" y="3237091"/>
            <a:ext cx="5841320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Діяльність </a:t>
            </a:r>
            <a:r>
              <a:rPr lang="uk-UA" sz="1600" dirty="0">
                <a:solidFill>
                  <a:schemeClr val="tx1"/>
                </a:solidFill>
              </a:rPr>
              <a:t>здійснюється відповідно до </a:t>
            </a:r>
            <a:r>
              <a:rPr lang="uk-UA" sz="1600" dirty="0" smtClean="0">
                <a:solidFill>
                  <a:schemeClr val="tx1"/>
                </a:solidFill>
              </a:rPr>
              <a:t>Стандартів</a:t>
            </a:r>
            <a:r>
              <a:rPr lang="uk-UA" sz="1600" dirty="0">
                <a:solidFill>
                  <a:schemeClr val="tx1"/>
                </a:solidFill>
              </a:rPr>
              <a:t>, Порядку </a:t>
            </a:r>
            <a:r>
              <a:rPr lang="uk-UA" sz="1600" dirty="0" smtClean="0">
                <a:solidFill>
                  <a:schemeClr val="tx1"/>
                </a:solidFill>
              </a:rPr>
              <a:t>№1001 та </a:t>
            </a:r>
            <a:r>
              <a:rPr lang="uk-UA" sz="1600" dirty="0">
                <a:solidFill>
                  <a:schemeClr val="tx1"/>
                </a:solidFill>
              </a:rPr>
              <a:t>внутрішніх документів з питань внутрішнього </a:t>
            </a:r>
            <a:r>
              <a:rPr lang="uk-UA" sz="1600" dirty="0" smtClean="0">
                <a:solidFill>
                  <a:schemeClr val="tx1"/>
                </a:solidFill>
              </a:rPr>
              <a:t>аудиту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193" name="Shape"/>
          <p:cNvSpPr/>
          <p:nvPr/>
        </p:nvSpPr>
        <p:spPr>
          <a:xfrm>
            <a:off x="5612513" y="3687833"/>
            <a:ext cx="229812" cy="2298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34"/>
                </a:moveTo>
                <a:cubicBezTo>
                  <a:pt x="21600" y="12810"/>
                  <a:pt x="21190" y="14445"/>
                  <a:pt x="20165" y="16217"/>
                </a:cubicBezTo>
                <a:cubicBezTo>
                  <a:pt x="19208" y="17921"/>
                  <a:pt x="17977" y="19079"/>
                  <a:pt x="16200" y="20101"/>
                </a:cubicBezTo>
                <a:cubicBezTo>
                  <a:pt x="14491" y="21055"/>
                  <a:pt x="12782" y="21600"/>
                  <a:pt x="10800" y="21600"/>
                </a:cubicBezTo>
                <a:cubicBezTo>
                  <a:pt x="8818" y="21600"/>
                  <a:pt x="7177" y="21055"/>
                  <a:pt x="5400" y="20101"/>
                </a:cubicBezTo>
                <a:cubicBezTo>
                  <a:pt x="3691" y="19079"/>
                  <a:pt x="2461" y="17921"/>
                  <a:pt x="1435" y="16217"/>
                </a:cubicBezTo>
                <a:cubicBezTo>
                  <a:pt x="478" y="14445"/>
                  <a:pt x="0" y="12810"/>
                  <a:pt x="0" y="10834"/>
                </a:cubicBezTo>
                <a:cubicBezTo>
                  <a:pt x="0" y="8790"/>
                  <a:pt x="478" y="7155"/>
                  <a:pt x="1435" y="5451"/>
                </a:cubicBezTo>
                <a:cubicBezTo>
                  <a:pt x="2461" y="3679"/>
                  <a:pt x="3691" y="2453"/>
                  <a:pt x="5400" y="1499"/>
                </a:cubicBezTo>
                <a:cubicBezTo>
                  <a:pt x="7177" y="477"/>
                  <a:pt x="8818" y="0"/>
                  <a:pt x="10800" y="0"/>
                </a:cubicBezTo>
                <a:cubicBezTo>
                  <a:pt x="12782" y="0"/>
                  <a:pt x="14491" y="477"/>
                  <a:pt x="16200" y="1499"/>
                </a:cubicBezTo>
                <a:cubicBezTo>
                  <a:pt x="17977" y="2453"/>
                  <a:pt x="19208" y="3679"/>
                  <a:pt x="20165" y="5451"/>
                </a:cubicBezTo>
                <a:cubicBezTo>
                  <a:pt x="21190" y="7155"/>
                  <a:pt x="21600" y="8790"/>
                  <a:pt x="21600" y="10834"/>
                </a:cubicBezTo>
              </a:path>
            </a:pathLst>
          </a:custGeom>
          <a:solidFill>
            <a:srgbClr val="FDDA34"/>
          </a:solidFill>
          <a:ln w="12700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94" name="Прямокутник 193"/>
          <p:cNvSpPr/>
          <p:nvPr/>
        </p:nvSpPr>
        <p:spPr>
          <a:xfrm>
            <a:off x="5855342" y="4315392"/>
            <a:ext cx="5832140" cy="11021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 smtClean="0">
                <a:solidFill>
                  <a:schemeClr val="tx1"/>
                </a:solidFill>
              </a:rPr>
              <a:t>Працівники професійно компетентні, дотримуються Кодексу етики і проявляють </a:t>
            </a:r>
            <a:r>
              <a:rPr lang="uk-UA" sz="1600" dirty="0">
                <a:solidFill>
                  <a:schemeClr val="tx1"/>
                </a:solidFill>
              </a:rPr>
              <a:t>професійну ретельність під час виконання аудиторських </a:t>
            </a:r>
            <a:r>
              <a:rPr lang="uk-UA" sz="1600" dirty="0" smtClean="0">
                <a:solidFill>
                  <a:schemeClr val="tx1"/>
                </a:solidFill>
              </a:rPr>
              <a:t>завдань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364" name="Freeform 204"/>
          <p:cNvSpPr/>
          <p:nvPr/>
        </p:nvSpPr>
        <p:spPr>
          <a:xfrm>
            <a:off x="645392" y="4828413"/>
            <a:ext cx="1321422" cy="4608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54" y="2868"/>
                </a:moveTo>
                <a:cubicBezTo>
                  <a:pt x="21502" y="2868"/>
                  <a:pt x="21600" y="2387"/>
                  <a:pt x="21600" y="1845"/>
                </a:cubicBezTo>
                <a:cubicBezTo>
                  <a:pt x="21600" y="1023"/>
                  <a:pt x="21600" y="1023"/>
                  <a:pt x="21600" y="1023"/>
                </a:cubicBezTo>
                <a:cubicBezTo>
                  <a:pt x="21600" y="481"/>
                  <a:pt x="21502" y="0"/>
                  <a:pt x="21354" y="0"/>
                </a:cubicBezTo>
                <a:cubicBezTo>
                  <a:pt x="239" y="0"/>
                  <a:pt x="239" y="0"/>
                  <a:pt x="239" y="0"/>
                </a:cubicBezTo>
                <a:cubicBezTo>
                  <a:pt x="91" y="0"/>
                  <a:pt x="0" y="481"/>
                  <a:pt x="0" y="1023"/>
                </a:cubicBezTo>
                <a:cubicBezTo>
                  <a:pt x="0" y="1845"/>
                  <a:pt x="0" y="1845"/>
                  <a:pt x="0" y="1845"/>
                </a:cubicBezTo>
                <a:cubicBezTo>
                  <a:pt x="0" y="2387"/>
                  <a:pt x="91" y="2868"/>
                  <a:pt x="239" y="2868"/>
                </a:cubicBezTo>
                <a:cubicBezTo>
                  <a:pt x="577" y="2868"/>
                  <a:pt x="577" y="2868"/>
                  <a:pt x="577" y="2868"/>
                </a:cubicBezTo>
                <a:cubicBezTo>
                  <a:pt x="577" y="18712"/>
                  <a:pt x="577" y="18712"/>
                  <a:pt x="577" y="18712"/>
                </a:cubicBezTo>
                <a:cubicBezTo>
                  <a:pt x="239" y="18712"/>
                  <a:pt x="239" y="18712"/>
                  <a:pt x="239" y="18712"/>
                </a:cubicBezTo>
                <a:cubicBezTo>
                  <a:pt x="91" y="18712"/>
                  <a:pt x="0" y="19193"/>
                  <a:pt x="0" y="19735"/>
                </a:cubicBezTo>
                <a:cubicBezTo>
                  <a:pt x="0" y="20557"/>
                  <a:pt x="0" y="20557"/>
                  <a:pt x="0" y="20557"/>
                </a:cubicBezTo>
                <a:cubicBezTo>
                  <a:pt x="0" y="21119"/>
                  <a:pt x="91" y="21600"/>
                  <a:pt x="239" y="21600"/>
                </a:cubicBezTo>
                <a:cubicBezTo>
                  <a:pt x="21354" y="21600"/>
                  <a:pt x="21354" y="21600"/>
                  <a:pt x="21354" y="21600"/>
                </a:cubicBezTo>
                <a:cubicBezTo>
                  <a:pt x="21502" y="21600"/>
                  <a:pt x="21600" y="21119"/>
                  <a:pt x="21600" y="20557"/>
                </a:cubicBezTo>
                <a:cubicBezTo>
                  <a:pt x="21600" y="19735"/>
                  <a:pt x="21600" y="19735"/>
                  <a:pt x="21600" y="19735"/>
                </a:cubicBezTo>
                <a:cubicBezTo>
                  <a:pt x="21600" y="19193"/>
                  <a:pt x="21502" y="18712"/>
                  <a:pt x="21354" y="18712"/>
                </a:cubicBezTo>
                <a:cubicBezTo>
                  <a:pt x="21023" y="18712"/>
                  <a:pt x="21023" y="18712"/>
                  <a:pt x="21023" y="18712"/>
                </a:cubicBezTo>
                <a:cubicBezTo>
                  <a:pt x="21023" y="2868"/>
                  <a:pt x="21023" y="2868"/>
                  <a:pt x="21023" y="2868"/>
                </a:cubicBezTo>
                <a:lnTo>
                  <a:pt x="21354" y="2868"/>
                </a:lnTo>
              </a:path>
            </a:pathLst>
          </a:custGeom>
          <a:solidFill>
            <a:srgbClr val="5E5E5E"/>
          </a:solidFill>
          <a:ln w="12700" cap="flat">
            <a:noFill/>
            <a:miter lim="400000"/>
          </a:ln>
          <a:effectLst/>
        </p:spPr>
        <p:txBody>
          <a:bodyPr wrap="square" lIns="72000" tIns="72000" rIns="72000" bIns="72000" numCol="1" anchor="ctr">
            <a:noAutofit/>
          </a:bodyPr>
          <a:lstStyle/>
          <a:p>
            <a:pPr algn="l" defTabSz="914400">
              <a:defRPr sz="1300" b="0">
                <a:latin typeface="Calibri Light"/>
                <a:ea typeface="Calibri Light"/>
                <a:cs typeface="Calibri Light"/>
                <a:sym typeface="Calibri Light"/>
              </a:defRPr>
            </a:pPr>
            <a:endParaRPr/>
          </a:p>
        </p:txBody>
      </p:sp>
      <p:sp>
        <p:nvSpPr>
          <p:cNvPr id="365" name="Line"/>
          <p:cNvSpPr/>
          <p:nvPr/>
        </p:nvSpPr>
        <p:spPr>
          <a:xfrm>
            <a:off x="2285189" y="3712404"/>
            <a:ext cx="3498945" cy="2522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0801" y="0"/>
                  <a:pt x="10801" y="21600"/>
                  <a:pt x="21600" y="21600"/>
                </a:cubicBezTo>
              </a:path>
            </a:pathLst>
          </a:custGeom>
          <a:ln w="38100">
            <a:solidFill>
              <a:srgbClr val="DCDEE0"/>
            </a:solidFill>
            <a:miter/>
          </a:ln>
        </p:spPr>
        <p:txBody>
          <a:bodyPr lIns="59013" tIns="59013" rIns="59013" bIns="59013"/>
          <a:lstStyle/>
          <a:p>
            <a:pPr algn="l" defTabSz="590133">
              <a:lnSpc>
                <a:spcPct val="93000"/>
              </a:lnSpc>
              <a:defRPr sz="22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66" name="Прямокутник 365"/>
          <p:cNvSpPr/>
          <p:nvPr/>
        </p:nvSpPr>
        <p:spPr>
          <a:xfrm>
            <a:off x="5830221" y="5581431"/>
            <a:ext cx="5857260" cy="11400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dirty="0">
                <a:solidFill>
                  <a:schemeClr val="tx1"/>
                </a:solidFill>
              </a:rPr>
              <a:t>С</a:t>
            </a:r>
            <a:r>
              <a:rPr lang="uk-UA" sz="1600" dirty="0" smtClean="0">
                <a:solidFill>
                  <a:schemeClr val="tx1"/>
                </a:solidFill>
              </a:rPr>
              <a:t>прияє </a:t>
            </a:r>
            <a:r>
              <a:rPr lang="uk-UA" sz="1600" dirty="0">
                <a:solidFill>
                  <a:schemeClr val="tx1"/>
                </a:solidFill>
              </a:rPr>
              <a:t>вдосконаленню системи управління, внутрішнього контролю та управління ризиками, запобіганню фактам незаконного, неефективного й нерезультативного використання бюджетних коштів, виникненню помилок чи інших недоліків у діяльності державного органу</a:t>
            </a:r>
          </a:p>
        </p:txBody>
      </p:sp>
      <p:sp>
        <p:nvSpPr>
          <p:cNvPr id="367" name="Shape"/>
          <p:cNvSpPr/>
          <p:nvPr/>
        </p:nvSpPr>
        <p:spPr>
          <a:xfrm>
            <a:off x="5625528" y="4824733"/>
            <a:ext cx="229812" cy="229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2851"/>
                  <a:pt x="21190" y="14423"/>
                  <a:pt x="20165" y="16200"/>
                </a:cubicBezTo>
                <a:cubicBezTo>
                  <a:pt x="19208" y="17909"/>
                  <a:pt x="17977" y="19139"/>
                  <a:pt x="16200" y="20165"/>
                </a:cubicBezTo>
                <a:cubicBezTo>
                  <a:pt x="14491" y="21122"/>
                  <a:pt x="12782" y="21600"/>
                  <a:pt x="10800" y="21600"/>
                </a:cubicBezTo>
                <a:cubicBezTo>
                  <a:pt x="8818" y="21600"/>
                  <a:pt x="7177" y="21122"/>
                  <a:pt x="5400" y="20165"/>
                </a:cubicBezTo>
                <a:cubicBezTo>
                  <a:pt x="3691" y="19139"/>
                  <a:pt x="2461" y="17909"/>
                  <a:pt x="1435" y="16200"/>
                </a:cubicBezTo>
                <a:cubicBezTo>
                  <a:pt x="478" y="14423"/>
                  <a:pt x="0" y="12782"/>
                  <a:pt x="0" y="10800"/>
                </a:cubicBezTo>
                <a:cubicBezTo>
                  <a:pt x="0" y="8749"/>
                  <a:pt x="478" y="7109"/>
                  <a:pt x="1435" y="5400"/>
                </a:cubicBezTo>
                <a:cubicBezTo>
                  <a:pt x="2461" y="3623"/>
                  <a:pt x="3691" y="2461"/>
                  <a:pt x="5400" y="1504"/>
                </a:cubicBezTo>
                <a:cubicBezTo>
                  <a:pt x="7177" y="478"/>
                  <a:pt x="8818" y="0"/>
                  <a:pt x="10800" y="0"/>
                </a:cubicBezTo>
                <a:cubicBezTo>
                  <a:pt x="12782" y="0"/>
                  <a:pt x="14491" y="478"/>
                  <a:pt x="16200" y="1504"/>
                </a:cubicBezTo>
                <a:cubicBezTo>
                  <a:pt x="17977" y="2461"/>
                  <a:pt x="19208" y="3623"/>
                  <a:pt x="20165" y="5400"/>
                </a:cubicBezTo>
                <a:cubicBezTo>
                  <a:pt x="21190" y="7109"/>
                  <a:pt x="21600" y="8818"/>
                  <a:pt x="21600" y="10800"/>
                </a:cubicBezTo>
              </a:path>
            </a:pathLst>
          </a:custGeom>
          <a:solidFill>
            <a:srgbClr val="FDDA34"/>
          </a:solidFill>
          <a:ln w="12700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68" name="Shape"/>
          <p:cNvSpPr/>
          <p:nvPr/>
        </p:nvSpPr>
        <p:spPr>
          <a:xfrm>
            <a:off x="5574025" y="6120431"/>
            <a:ext cx="229812" cy="229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cubicBezTo>
                  <a:pt x="21600" y="12851"/>
                  <a:pt x="21190" y="14423"/>
                  <a:pt x="20165" y="16200"/>
                </a:cubicBezTo>
                <a:cubicBezTo>
                  <a:pt x="19208" y="17909"/>
                  <a:pt x="17977" y="19139"/>
                  <a:pt x="16200" y="20165"/>
                </a:cubicBezTo>
                <a:cubicBezTo>
                  <a:pt x="14491" y="21122"/>
                  <a:pt x="12782" y="21600"/>
                  <a:pt x="10800" y="21600"/>
                </a:cubicBezTo>
                <a:cubicBezTo>
                  <a:pt x="8818" y="21600"/>
                  <a:pt x="7177" y="21122"/>
                  <a:pt x="5400" y="20165"/>
                </a:cubicBezTo>
                <a:cubicBezTo>
                  <a:pt x="3691" y="19139"/>
                  <a:pt x="2461" y="17909"/>
                  <a:pt x="1435" y="16200"/>
                </a:cubicBezTo>
                <a:cubicBezTo>
                  <a:pt x="478" y="14423"/>
                  <a:pt x="0" y="12782"/>
                  <a:pt x="0" y="10800"/>
                </a:cubicBezTo>
                <a:cubicBezTo>
                  <a:pt x="0" y="8749"/>
                  <a:pt x="478" y="7109"/>
                  <a:pt x="1435" y="5400"/>
                </a:cubicBezTo>
                <a:cubicBezTo>
                  <a:pt x="2461" y="3623"/>
                  <a:pt x="3691" y="2461"/>
                  <a:pt x="5400" y="1504"/>
                </a:cubicBezTo>
                <a:cubicBezTo>
                  <a:pt x="7177" y="478"/>
                  <a:pt x="8818" y="0"/>
                  <a:pt x="10800" y="0"/>
                </a:cubicBezTo>
                <a:cubicBezTo>
                  <a:pt x="12782" y="0"/>
                  <a:pt x="14491" y="478"/>
                  <a:pt x="16200" y="1504"/>
                </a:cubicBezTo>
                <a:cubicBezTo>
                  <a:pt x="17977" y="2461"/>
                  <a:pt x="19208" y="3623"/>
                  <a:pt x="20165" y="5400"/>
                </a:cubicBezTo>
                <a:cubicBezTo>
                  <a:pt x="21190" y="7109"/>
                  <a:pt x="21600" y="8818"/>
                  <a:pt x="21600" y="10800"/>
                </a:cubicBezTo>
              </a:path>
            </a:pathLst>
          </a:custGeom>
          <a:solidFill>
            <a:srgbClr val="FDDA34"/>
          </a:solidFill>
          <a:ln w="12700">
            <a:miter lim="400000"/>
          </a:ln>
        </p:spPr>
        <p:txBody>
          <a:bodyPr lIns="59013" tIns="59013" rIns="59013" bIns="59013" anchor="ctr"/>
          <a:lstStyle/>
          <a:p>
            <a:pPr algn="l" defTabSz="590133">
              <a:lnSpc>
                <a:spcPct val="93000"/>
              </a:lnSpc>
              <a:defRPr sz="2200" b="0"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69" name="TextBox 368"/>
          <p:cNvSpPr txBox="1"/>
          <p:nvPr/>
        </p:nvSpPr>
        <p:spPr>
          <a:xfrm>
            <a:off x="539931" y="3182609"/>
            <a:ext cx="14282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 smtClean="0"/>
              <a:t>Підрозділ внутрішнього аудиту</a:t>
            </a:r>
            <a:endParaRPr lang="uk-UA" sz="1600" b="1" dirty="0"/>
          </a:p>
        </p:txBody>
      </p:sp>
    </p:spTree>
    <p:extLst>
      <p:ext uri="{BB962C8B-B14F-4D97-AF65-F5344CB8AC3E}">
        <p14:creationId xmlns:p14="http://schemas.microsoft.com/office/powerpoint/2010/main" val="409243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0" name="Text Box 48"/>
          <p:cNvSpPr txBox="1">
            <a:spLocks/>
          </p:cNvSpPr>
          <p:nvPr/>
        </p:nvSpPr>
        <p:spPr bwMode="auto">
          <a:xfrm>
            <a:off x="5109092" y="6398300"/>
            <a:ext cx="1973818" cy="645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674" tIns="6674" rIns="6674" bIns="6674" anchor="ctr"/>
          <a:lstStyle>
            <a:lvl1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4572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9144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13716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18288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r>
              <a:rPr lang="uk-UA" altLang="uk-UA" sz="945" b="0" dirty="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rPr>
              <a:t>© </a:t>
            </a:r>
            <a:r>
              <a:rPr lang="uk-UA" altLang="uk-UA" sz="945" b="0" dirty="0">
                <a:solidFill>
                  <a:srgbClr val="FFFFFF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Міністерство фінансів України </a:t>
            </a:r>
            <a:endParaRPr lang="uk-UA" altLang="uk-UA" sz="945" b="0" dirty="0">
              <a:solidFill>
                <a:srgbClr val="FFFFFF"/>
              </a:solidFill>
              <a:latin typeface="Helvetica Light" charset="0"/>
              <a:ea typeface="Helvetica Light" charset="0"/>
              <a:cs typeface="Helvetica Light" charset="0"/>
              <a:sym typeface="Helvetica Light" charset="0"/>
            </a:endParaRPr>
          </a:p>
        </p:txBody>
      </p:sp>
      <p:sp>
        <p:nvSpPr>
          <p:cNvPr id="14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етапи підготовки та проведення внутрішнього аудиту</a:t>
            </a:r>
            <a:endParaRPr lang="uk-UA" sz="3200" spc="3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L-Shape 21"/>
          <p:cNvSpPr/>
          <p:nvPr/>
        </p:nvSpPr>
        <p:spPr>
          <a:xfrm rot="5400000">
            <a:off x="948815" y="4857707"/>
            <a:ext cx="1463703" cy="2438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3480" y="0"/>
                </a:lnTo>
                <a:lnTo>
                  <a:pt x="3480" y="19585"/>
                </a:lnTo>
                <a:lnTo>
                  <a:pt x="21600" y="19585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 algn="l" defTabSz="91440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6" name="L-Shape 24"/>
          <p:cNvSpPr/>
          <p:nvPr/>
        </p:nvSpPr>
        <p:spPr>
          <a:xfrm rot="5400000">
            <a:off x="3738334" y="4064895"/>
            <a:ext cx="1510231" cy="25603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3480" y="0"/>
                </a:lnTo>
                <a:lnTo>
                  <a:pt x="3480" y="19585"/>
                </a:lnTo>
                <a:lnTo>
                  <a:pt x="21600" y="19585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DDA34"/>
          </a:solidFill>
          <a:ln w="12700">
            <a:miter lim="400000"/>
          </a:ln>
        </p:spPr>
        <p:txBody>
          <a:bodyPr lIns="45719" rIns="45719"/>
          <a:lstStyle/>
          <a:p>
            <a:pPr algn="l" defTabSz="91440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7" name="L-Shape 27"/>
          <p:cNvSpPr/>
          <p:nvPr/>
        </p:nvSpPr>
        <p:spPr>
          <a:xfrm rot="5400000">
            <a:off x="6513924" y="3150496"/>
            <a:ext cx="1593669" cy="27954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3480" y="0"/>
                </a:lnTo>
                <a:lnTo>
                  <a:pt x="3480" y="19585"/>
                </a:lnTo>
                <a:lnTo>
                  <a:pt x="21600" y="19585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>
              <a:hueOff val="-461056"/>
              <a:satOff val="4338"/>
              <a:lumOff val="-10225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 algn="l" defTabSz="91440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8" name="L-Shape 31"/>
          <p:cNvSpPr/>
          <p:nvPr/>
        </p:nvSpPr>
        <p:spPr>
          <a:xfrm rot="5400000">
            <a:off x="9427211" y="2252548"/>
            <a:ext cx="1706428" cy="2865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3480" y="0"/>
                </a:lnTo>
                <a:lnTo>
                  <a:pt x="3480" y="19585"/>
                </a:lnTo>
                <a:lnTo>
                  <a:pt x="21600" y="19585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>
              <a:hueOff val="-1081314"/>
              <a:satOff val="4338"/>
              <a:lumOff val="-8931"/>
            </a:schemeClr>
          </a:solidFill>
          <a:ln w="12700">
            <a:miter lim="400000"/>
          </a:ln>
        </p:spPr>
        <p:txBody>
          <a:bodyPr lIns="45719" rIns="45719"/>
          <a:lstStyle/>
          <a:p>
            <a:pPr algn="l" defTabSz="914400">
              <a:defRPr sz="1800" b="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818606" y="5834743"/>
            <a:ext cx="19942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Організація внутрішнього аудиту</a:t>
            </a:r>
            <a:endParaRPr lang="uk-UA" dirty="0"/>
          </a:p>
        </p:txBody>
      </p:sp>
      <p:sp>
        <p:nvSpPr>
          <p:cNvPr id="3" name="TextBox 2"/>
          <p:cNvSpPr txBox="1"/>
          <p:nvPr/>
        </p:nvSpPr>
        <p:spPr>
          <a:xfrm>
            <a:off x="609601" y="3008561"/>
            <a:ext cx="1532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rgbClr val="0070C0"/>
                </a:solidFill>
              </a:rPr>
              <a:t>Розпорядчий документ</a:t>
            </a:r>
            <a:endParaRPr lang="uk-UA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87906" y="5149377"/>
            <a:ext cx="18420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Планування аудиторського завдання</a:t>
            </a:r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6426838" y="4355953"/>
            <a:ext cx="18375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Виконання аудиторського завдання</a:t>
            </a:r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9562012" y="3413760"/>
            <a:ext cx="2150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Звітування результатів внутрішнього аудиту</a:t>
            </a:r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3471169" y="2379216"/>
            <a:ext cx="16379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rgbClr val="0070C0"/>
                </a:solidFill>
              </a:rPr>
              <a:t>Програма внутрішнього аудиту</a:t>
            </a:r>
            <a:endParaRPr lang="uk-UA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83827" y="1792989"/>
            <a:ext cx="1403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rgbClr val="0070C0"/>
                </a:solidFill>
              </a:rPr>
              <a:t>Робочі документи</a:t>
            </a:r>
            <a:endParaRPr lang="uk-UA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61490" y="1252860"/>
            <a:ext cx="1757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>
                <a:solidFill>
                  <a:srgbClr val="0070C0"/>
                </a:solidFill>
              </a:rPr>
              <a:t>Аудиторський звіт</a:t>
            </a:r>
            <a:endParaRPr lang="uk-UA" dirty="0">
              <a:solidFill>
                <a:srgbClr val="0070C0"/>
              </a:solidFill>
            </a:endParaRPr>
          </a:p>
        </p:txBody>
      </p:sp>
      <p:pic>
        <p:nvPicPr>
          <p:cNvPr id="28" name="Picture 27" descr="checklist (1)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181" y="3335267"/>
            <a:ext cx="1189951" cy="1080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" name="Picture 21" descr="invoic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278" y="4135915"/>
            <a:ext cx="90805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4" name="Picture 2" descr="Результат пошуку зображень за запитом &quot;картинка куча документов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523" y="2671128"/>
            <a:ext cx="1578227" cy="101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07714" y="1544990"/>
            <a:ext cx="1277109" cy="1286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290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0" name="Text Box 48"/>
          <p:cNvSpPr txBox="1">
            <a:spLocks/>
          </p:cNvSpPr>
          <p:nvPr/>
        </p:nvSpPr>
        <p:spPr bwMode="auto">
          <a:xfrm>
            <a:off x="5109092" y="6398300"/>
            <a:ext cx="1973818" cy="645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674" tIns="6674" rIns="6674" bIns="6674" anchor="ctr"/>
          <a:lstStyle>
            <a:lvl1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4572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9144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13716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18288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r>
              <a:rPr lang="uk-UA" altLang="uk-UA" sz="945" b="0" dirty="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rPr>
              <a:t>© </a:t>
            </a:r>
            <a:r>
              <a:rPr lang="uk-UA" altLang="uk-UA" sz="945" b="0" dirty="0">
                <a:solidFill>
                  <a:srgbClr val="FFFFFF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Міністерство фінансів України </a:t>
            </a:r>
            <a:endParaRPr lang="uk-UA" altLang="uk-UA" sz="945" b="0" dirty="0">
              <a:solidFill>
                <a:srgbClr val="FFFFFF"/>
              </a:solidFill>
              <a:latin typeface="Helvetica Light" charset="0"/>
              <a:ea typeface="Helvetica Light" charset="0"/>
              <a:cs typeface="Helvetica Light" charset="0"/>
              <a:sym typeface="Helvetica Light" charset="0"/>
            </a:endParaRPr>
          </a:p>
        </p:txBody>
      </p:sp>
      <p:sp>
        <p:nvSpPr>
          <p:cNvPr id="14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Організація внутрішнього аудиту</a:t>
            </a:r>
            <a:endParaRPr lang="uk-UA" sz="3200" spc="3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кутник 1"/>
          <p:cNvSpPr/>
          <p:nvPr/>
        </p:nvSpPr>
        <p:spPr>
          <a:xfrm>
            <a:off x="6461760" y="1319987"/>
            <a:ext cx="552123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b="1" dirty="0" smtClean="0"/>
              <a:t>                                                 ЯК Є</a:t>
            </a:r>
          </a:p>
          <a:p>
            <a:pPr algn="just"/>
            <a:endParaRPr lang="uk-UA" b="1" dirty="0" smtClean="0"/>
          </a:p>
          <a:p>
            <a:pPr algn="just"/>
            <a:endParaRPr lang="uk-UA" b="1" dirty="0"/>
          </a:p>
          <a:p>
            <a:pPr algn="just"/>
            <a:endParaRPr lang="uk-UA" b="1" dirty="0" smtClean="0"/>
          </a:p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 “Організація внутрішнього аудиту</a:t>
            </a:r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Даний етап передує етапу планування аудиторського завдання і не включає його.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цьому етапі керівник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підрозділу внутрішнього аудиту визначає склад аудиторської групи, що має відповідати характеру й ступеню складності кожного внутрішнього аудиту, а також обмеженням у термінах і трудових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ресурсах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 призначає керівника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аудиторської групи.</a:t>
            </a:r>
          </a:p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Розпорядчий документ складається перед  початком планування аудиторського завдання.</a:t>
            </a:r>
          </a:p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Відсутні вимоги до обов'язкових реквізитів розпорядчого документу. 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7151" y="1102613"/>
            <a:ext cx="5103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b="1" dirty="0" smtClean="0"/>
          </a:p>
          <a:p>
            <a:r>
              <a:rPr lang="uk-UA" b="1" dirty="0"/>
              <a:t> </a:t>
            </a:r>
            <a:r>
              <a:rPr lang="uk-UA" b="1" dirty="0" smtClean="0"/>
              <a:t>                                    ЯК БУЛО</a:t>
            </a:r>
          </a:p>
          <a:p>
            <a:endParaRPr lang="uk-UA" dirty="0"/>
          </a:p>
        </p:txBody>
      </p:sp>
      <p:sp>
        <p:nvSpPr>
          <p:cNvPr id="17" name="Triangle"/>
          <p:cNvSpPr/>
          <p:nvPr/>
        </p:nvSpPr>
        <p:spPr>
          <a:xfrm rot="10800000" flipH="1">
            <a:off x="543604" y="1716788"/>
            <a:ext cx="5256899" cy="6308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3175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28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20" name="Triangle"/>
          <p:cNvSpPr/>
          <p:nvPr/>
        </p:nvSpPr>
        <p:spPr>
          <a:xfrm rot="10800000" flipH="1">
            <a:off x="6609806" y="1729296"/>
            <a:ext cx="5233851" cy="6183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3175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>
              <a:defRPr sz="28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6" name="Прямокутник 5"/>
          <p:cNvSpPr/>
          <p:nvPr/>
        </p:nvSpPr>
        <p:spPr>
          <a:xfrm>
            <a:off x="19862" y="2347686"/>
            <a:ext cx="59392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4. Організація внутрішніх аудитів</a:t>
            </a:r>
            <a:endParaRPr lang="uk-UA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Даний етап включав здійснення планування внутрішнього аудиту.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Розпорядчий документ складався після здійснення планування внутрішнього аудиту.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Розпорядчий документ мав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містити обов'язкові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реквізити: найменування установи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назву виду розпорядчого документа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дату і його номер; склад аудиторської групи; підставу для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внутрішнього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аудиту; напрям внутрішнього аудиту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тему внутрішнього аудиту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найменування та місцезнаходження установи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період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діяльності, який ним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охоплюється; дати початку і закінчення проведення внутрішнього аудиту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посаду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прізвище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ім'я і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батькові керівника установи та його підпис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Визначалась гранична тривалість внутрішнього аудиту.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4" name="Group"/>
          <p:cNvGrpSpPr/>
          <p:nvPr/>
        </p:nvGrpSpPr>
        <p:grpSpPr>
          <a:xfrm>
            <a:off x="6019164" y="1319987"/>
            <a:ext cx="322485" cy="5538013"/>
            <a:chOff x="0" y="0"/>
            <a:chExt cx="420232" cy="8978215"/>
          </a:xfrm>
        </p:grpSpPr>
        <p:sp>
          <p:nvSpPr>
            <p:cNvPr id="25" name="Triangle"/>
            <p:cNvSpPr/>
            <p:nvPr/>
          </p:nvSpPr>
          <p:spPr>
            <a:xfrm rot="16200000">
              <a:off x="-1149249" y="4278992"/>
              <a:ext cx="2718731" cy="420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929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778933">
                <a:defRPr b="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26" name="Line"/>
            <p:cNvSpPr/>
            <p:nvPr/>
          </p:nvSpPr>
          <p:spPr>
            <a:xfrm flipV="1">
              <a:off x="2291" y="0"/>
              <a:ext cx="1" cy="8978216"/>
            </a:xfrm>
            <a:prstGeom prst="line">
              <a:avLst/>
            </a:prstGeom>
            <a:noFill/>
            <a:ln w="38100" cap="flat">
              <a:solidFill>
                <a:srgbClr val="929292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778933">
                <a:defRPr b="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47774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0" name="Text Box 48"/>
          <p:cNvSpPr txBox="1">
            <a:spLocks/>
          </p:cNvSpPr>
          <p:nvPr/>
        </p:nvSpPr>
        <p:spPr bwMode="auto">
          <a:xfrm>
            <a:off x="5109092" y="6398300"/>
            <a:ext cx="1973818" cy="645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674" tIns="6674" rIns="6674" bIns="6674" anchor="ctr"/>
          <a:lstStyle>
            <a:lvl1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defTabSz="912813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4572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9144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13716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1828800" indent="914400" algn="ctr" defTabSz="912813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r>
              <a:rPr lang="uk-UA" altLang="uk-UA" sz="945" b="0" dirty="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rPr>
              <a:t>© </a:t>
            </a:r>
            <a:r>
              <a:rPr lang="uk-UA" altLang="uk-UA" sz="945" b="0" dirty="0">
                <a:solidFill>
                  <a:srgbClr val="FFFFFF"/>
                </a:solidFill>
                <a:latin typeface="Helvetica" panose="020B0604020202020204" pitchFamily="34" charset="0"/>
                <a:ea typeface="Helvetica" panose="020B0604020202020204" pitchFamily="34" charset="0"/>
                <a:cs typeface="Helvetica" panose="020B0604020202020204" pitchFamily="34" charset="0"/>
                <a:sym typeface="Helvetica" panose="020B0604020202020204" pitchFamily="34" charset="0"/>
              </a:rPr>
              <a:t>Міністерство фінансів України </a:t>
            </a:r>
            <a:endParaRPr lang="uk-UA" altLang="uk-UA" sz="945" b="0" dirty="0">
              <a:solidFill>
                <a:srgbClr val="FFFFFF"/>
              </a:solidFill>
              <a:latin typeface="Helvetica Light" charset="0"/>
              <a:ea typeface="Helvetica Light" charset="0"/>
              <a:cs typeface="Helvetica Light" charset="0"/>
              <a:sym typeface="Helvetica Light" charset="0"/>
            </a:endParaRPr>
          </a:p>
        </p:txBody>
      </p:sp>
      <p:sp>
        <p:nvSpPr>
          <p:cNvPr id="14" name="Заголовок 21"/>
          <p:cNvSpPr>
            <a:spLocks noGrp="1"/>
          </p:cNvSpPr>
          <p:nvPr>
            <p:ph type="title"/>
          </p:nvPr>
        </p:nvSpPr>
        <p:spPr>
          <a:xfrm>
            <a:off x="1280159" y="9852"/>
            <a:ext cx="10807337" cy="1117404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Проведення внутрішнього аудиту</a:t>
            </a:r>
            <a:endParaRPr lang="uk-UA" sz="3200" spc="3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кутник 1"/>
          <p:cNvSpPr/>
          <p:nvPr/>
        </p:nvSpPr>
        <p:spPr>
          <a:xfrm>
            <a:off x="6367820" y="1325151"/>
            <a:ext cx="5309068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/>
              <a:t>Виконання аудиторського завдання</a:t>
            </a:r>
            <a:endParaRPr lang="ru-RU" sz="16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b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КРОК 1:</a:t>
            </a: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Збір та аналіз даних </a:t>
            </a:r>
            <a:r>
              <a:rPr lang="uk-UA" sz="16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ЩО Є?</a:t>
            </a:r>
            <a:r>
              <a:rPr lang="uk-UA" sz="16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КРОК 2: </a:t>
            </a:r>
            <a:r>
              <a:rPr lang="uk-UA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орівняння їх із попередньо визначеними критеріями </a:t>
            </a:r>
            <a:r>
              <a:rPr lang="uk-UA" sz="16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 ПОВИННО БУТИ?</a:t>
            </a:r>
            <a:r>
              <a:rPr lang="uk-UA" sz="16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КРОК 3: </a:t>
            </a: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Формування доказової бази за кожним питанням аудиту</a:t>
            </a:r>
          </a:p>
          <a:p>
            <a:pPr algn="just"/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</a:p>
          <a:p>
            <a:pPr algn="just"/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достатні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релевантні                           надійні</a:t>
            </a:r>
          </a:p>
          <a:p>
            <a:pPr algn="just"/>
            <a:endParaRPr lang="ru-RU" sz="16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КРОК 4: </a:t>
            </a:r>
            <a:r>
              <a:rPr lang="uk-UA" sz="16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uk-UA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ідготовка висновків за результатами аудиту</a:t>
            </a:r>
          </a:p>
          <a:p>
            <a:pPr algn="just"/>
            <a:endParaRPr lang="uk-UA" sz="1600" b="1" dirty="0" smtClean="0"/>
          </a:p>
        </p:txBody>
      </p:sp>
      <p:sp>
        <p:nvSpPr>
          <p:cNvPr id="6" name="Прямокутник 5"/>
          <p:cNvSpPr/>
          <p:nvPr/>
        </p:nvSpPr>
        <p:spPr>
          <a:xfrm>
            <a:off x="21282" y="1319987"/>
            <a:ext cx="6033620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 smtClean="0"/>
              <a:t>Планування </a:t>
            </a:r>
            <a:r>
              <a:rPr lang="uk-UA" b="1" dirty="0"/>
              <a:t>аудиторського </a:t>
            </a:r>
            <a:r>
              <a:rPr lang="uk-UA" b="1" dirty="0" smtClean="0"/>
              <a:t>завдання</a:t>
            </a:r>
          </a:p>
          <a:p>
            <a:pPr algn="just"/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uk-UA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задокументований        відстежуваний            систематичний</a:t>
            </a:r>
            <a:endParaRPr lang="ru-RU" sz="16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6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КРОК 1: </a:t>
            </a:r>
            <a:r>
              <a:rPr lang="uk-UA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Попереднє вивчення об'єкта аудиту</a:t>
            </a:r>
            <a:endParaRPr lang="uk-UA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•попередній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збір, аналіз та документування інформації про об'єкт внутрішнього аудиту;</a:t>
            </a:r>
          </a:p>
          <a:p>
            <a:pPr algn="just"/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•проведення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попередньої оцінки ризиків та наявних заходів контролю в рамках аудиторського завдання;</a:t>
            </a:r>
          </a:p>
          <a:p>
            <a:pPr algn="just"/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•конкретизація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цілей та уточнення об'єкта внутрішнього аудиту; </a:t>
            </a:r>
          </a:p>
          <a:p>
            <a:pPr algn="just"/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•визначення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 та обмежень внутрішнього аудиту;</a:t>
            </a:r>
          </a:p>
          <a:p>
            <a:pPr algn="just"/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•визначення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 питань внутрішнього аудиту;</a:t>
            </a:r>
          </a:p>
          <a:p>
            <a:pPr algn="just"/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•визначення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критеріїв аудиту, які будуть застосовуватися;</a:t>
            </a:r>
          </a:p>
          <a:p>
            <a:pPr algn="just"/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•визначення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основних методів та процедур проведення дослідження;</a:t>
            </a:r>
          </a:p>
          <a:p>
            <a:pPr algn="just"/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•розподіл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обов'язків в межах аудиторської групи, встановлення послідовності та термінів виконання робіт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Bef>
                <a:spcPts val="600"/>
              </a:spcBef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КРОК 2: </a:t>
            </a:r>
            <a:r>
              <a:rPr lang="uk-UA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Установча робоча зустріч із відповідальними за діяльність особами </a:t>
            </a:r>
            <a:endParaRPr lang="uk-UA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КРОК 3: </a:t>
            </a:r>
            <a:r>
              <a:rPr lang="uk-UA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Підготовка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внутрішнього аудиту</a:t>
            </a:r>
          </a:p>
          <a:p>
            <a:endParaRPr lang="uk-UA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AutoShape 2" descr="tile_paper_medgray.png"/>
          <p:cNvSpPr>
            <a:spLocks/>
          </p:cNvSpPr>
          <p:nvPr/>
        </p:nvSpPr>
        <p:spPr bwMode="auto">
          <a:xfrm rot="5400000">
            <a:off x="3407862" y="3949917"/>
            <a:ext cx="5580050" cy="236116"/>
          </a:xfrm>
          <a:prstGeom prst="roundRect">
            <a:avLst>
              <a:gd name="adj" fmla="val 27171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50800" tIns="50800" rIns="50800" bIns="50800" anchor="ctr"/>
          <a:lstStyle>
            <a:lvl1pPr defTabSz="825500" eaLnBrk="0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marL="742950" indent="-285750" defTabSz="825500" eaLnBrk="0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marL="1143000" indent="-228600" defTabSz="825500" eaLnBrk="0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marL="1600200" indent="-228600" defTabSz="825500" eaLnBrk="0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marL="2057400" indent="-228600" defTabSz="825500" eaLnBrk="0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eaLnBrk="1"/>
            <a:endParaRPr lang="uk-UA" altLang="uk-UA" sz="3200" b="0">
              <a:solidFill>
                <a:srgbClr val="FFFFFF"/>
              </a:solidFill>
              <a:latin typeface="Helvetica Light" charset="0"/>
              <a:ea typeface="Helvetica Light" charset="0"/>
              <a:cs typeface="Helvetica Light" charset="0"/>
              <a:sym typeface="Helvetica Light" charset="0"/>
            </a:endParaRPr>
          </a:p>
        </p:txBody>
      </p:sp>
      <p:pic>
        <p:nvPicPr>
          <p:cNvPr id="43" name="Рисунок 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40205" y="962325"/>
            <a:ext cx="869367" cy="1416792"/>
          </a:xfrm>
          <a:prstGeom prst="rect">
            <a:avLst/>
          </a:prstGeom>
        </p:spPr>
      </p:pic>
      <p:sp>
        <p:nvSpPr>
          <p:cNvPr id="7" name="Прямокутник 6"/>
          <p:cNvSpPr/>
          <p:nvPr/>
        </p:nvSpPr>
        <p:spPr>
          <a:xfrm>
            <a:off x="7702539" y="4774464"/>
            <a:ext cx="268504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b="1" dirty="0" smtClean="0">
              <a:solidFill>
                <a:srgbClr val="FF0000"/>
              </a:solidFill>
            </a:endParaRPr>
          </a:p>
          <a:p>
            <a:endParaRPr lang="uk-UA" b="1" dirty="0" smtClean="0">
              <a:solidFill>
                <a:srgbClr val="FF0000"/>
              </a:solidFill>
            </a:endParaRPr>
          </a:p>
          <a:p>
            <a:r>
              <a:rPr lang="uk-UA" b="1" dirty="0" smtClean="0">
                <a:solidFill>
                  <a:srgbClr val="FF0000"/>
                </a:solidFill>
              </a:rPr>
              <a:t>Аудиторський висновок :</a:t>
            </a:r>
            <a:endParaRPr lang="uk-UA" b="1" dirty="0">
              <a:solidFill>
                <a:srgbClr val="FF0000"/>
              </a:solidFill>
            </a:endParaRPr>
          </a:p>
          <a:p>
            <a:r>
              <a:rPr lang="uk-UA" b="1" dirty="0"/>
              <a:t>б</a:t>
            </a:r>
            <a:r>
              <a:rPr lang="uk-UA" b="1" dirty="0" smtClean="0"/>
              <a:t>езумовно позитивний</a:t>
            </a:r>
          </a:p>
          <a:p>
            <a:r>
              <a:rPr lang="uk-UA" b="1" dirty="0" smtClean="0"/>
              <a:t>умовно-позитивний</a:t>
            </a:r>
          </a:p>
          <a:p>
            <a:r>
              <a:rPr lang="uk-UA" b="1" dirty="0" smtClean="0"/>
              <a:t>негативний</a:t>
            </a:r>
            <a:endParaRPr lang="uk-UA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2958" y="4954834"/>
            <a:ext cx="1394669" cy="1903166"/>
          </a:xfrm>
          <a:prstGeom prst="rect">
            <a:avLst/>
          </a:prstGeom>
        </p:spPr>
      </p:pic>
      <p:sp>
        <p:nvSpPr>
          <p:cNvPr id="44" name="AutoShape 5" descr="Round Same Side Corner Rectangle 11"/>
          <p:cNvSpPr>
            <a:spLocks/>
          </p:cNvSpPr>
          <p:nvPr/>
        </p:nvSpPr>
        <p:spPr bwMode="auto">
          <a:xfrm rot="16200000" flipH="1">
            <a:off x="841968" y="1034897"/>
            <a:ext cx="268194" cy="1825807"/>
          </a:xfrm>
          <a:custGeom>
            <a:avLst/>
            <a:gdLst>
              <a:gd name="T0" fmla="*/ 93663 w 21600"/>
              <a:gd name="T1" fmla="*/ 718343 h 21600"/>
              <a:gd name="T2" fmla="*/ 93663 w 21600"/>
              <a:gd name="T3" fmla="*/ 718343 h 21600"/>
              <a:gd name="T4" fmla="*/ 93663 w 21600"/>
              <a:gd name="T5" fmla="*/ 718343 h 21600"/>
              <a:gd name="T6" fmla="*/ 93663 w 21600"/>
              <a:gd name="T7" fmla="*/ 71834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6765" y="0"/>
                  <a:pt x="21600" y="630"/>
                  <a:pt x="21600" y="1406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1406"/>
                </a:lnTo>
                <a:cubicBezTo>
                  <a:pt x="0" y="630"/>
                  <a:pt x="4835" y="0"/>
                  <a:pt x="10800" y="0"/>
                </a:cubicBezTo>
                <a:close/>
              </a:path>
            </a:pathLst>
          </a:custGeom>
          <a:solidFill>
            <a:srgbClr val="FDDA0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r>
              <a:rPr lang="uk-UA" dirty="0" smtClean="0"/>
              <a:t>Процес </a:t>
            </a:r>
            <a:endParaRPr lang="uk-UA" dirty="0"/>
          </a:p>
        </p:txBody>
      </p:sp>
      <p:sp>
        <p:nvSpPr>
          <p:cNvPr id="45" name="AutoShape 6" descr="Freeform 734"/>
          <p:cNvSpPr>
            <a:spLocks/>
          </p:cNvSpPr>
          <p:nvPr/>
        </p:nvSpPr>
        <p:spPr bwMode="auto">
          <a:xfrm rot="5400000">
            <a:off x="868369" y="2000262"/>
            <a:ext cx="198439" cy="265113"/>
          </a:xfrm>
          <a:custGeom>
            <a:avLst/>
            <a:gdLst>
              <a:gd name="T0" fmla="*/ 99219 w 21600"/>
              <a:gd name="T1" fmla="*/ 133489 h 21465"/>
              <a:gd name="T2" fmla="*/ 99219 w 21600"/>
              <a:gd name="T3" fmla="*/ 133489 h 21465"/>
              <a:gd name="T4" fmla="*/ 99219 w 21600"/>
              <a:gd name="T5" fmla="*/ 133489 h 21465"/>
              <a:gd name="T6" fmla="*/ 99219 w 21600"/>
              <a:gd name="T7" fmla="*/ 133489 h 2146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465">
                <a:moveTo>
                  <a:pt x="3545" y="21218"/>
                </a:moveTo>
                <a:cubicBezTo>
                  <a:pt x="20611" y="12040"/>
                  <a:pt x="20611" y="12040"/>
                  <a:pt x="20611" y="12040"/>
                </a:cubicBezTo>
                <a:cubicBezTo>
                  <a:pt x="21353" y="11672"/>
                  <a:pt x="21600" y="11305"/>
                  <a:pt x="21600" y="10816"/>
                </a:cubicBezTo>
                <a:cubicBezTo>
                  <a:pt x="21600" y="10265"/>
                  <a:pt x="21353" y="9776"/>
                  <a:pt x="20611" y="9408"/>
                </a:cubicBezTo>
                <a:cubicBezTo>
                  <a:pt x="3545" y="230"/>
                  <a:pt x="3545" y="230"/>
                  <a:pt x="3545" y="230"/>
                </a:cubicBezTo>
                <a:cubicBezTo>
                  <a:pt x="2885" y="-76"/>
                  <a:pt x="1896" y="-76"/>
                  <a:pt x="1154" y="230"/>
                </a:cubicBezTo>
                <a:cubicBezTo>
                  <a:pt x="412" y="414"/>
                  <a:pt x="0" y="903"/>
                  <a:pt x="0" y="1637"/>
                </a:cubicBezTo>
                <a:cubicBezTo>
                  <a:pt x="0" y="19749"/>
                  <a:pt x="0" y="19749"/>
                  <a:pt x="0" y="19749"/>
                </a:cubicBezTo>
                <a:cubicBezTo>
                  <a:pt x="0" y="20484"/>
                  <a:pt x="412" y="20973"/>
                  <a:pt x="1154" y="21340"/>
                </a:cubicBezTo>
                <a:cubicBezTo>
                  <a:pt x="1896" y="21524"/>
                  <a:pt x="2885" y="21524"/>
                  <a:pt x="3545" y="21218"/>
                </a:cubicBezTo>
              </a:path>
            </a:pathLst>
          </a:custGeom>
          <a:solidFill>
            <a:srgbClr val="FDDA0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endParaRPr lang="uk-UA"/>
          </a:p>
        </p:txBody>
      </p:sp>
      <p:sp>
        <p:nvSpPr>
          <p:cNvPr id="46" name="AutoShape 5" descr="Round Same Side Corner Rectangle 11"/>
          <p:cNvSpPr>
            <a:spLocks/>
          </p:cNvSpPr>
          <p:nvPr/>
        </p:nvSpPr>
        <p:spPr bwMode="auto">
          <a:xfrm rot="16200000" flipH="1">
            <a:off x="2715661" y="1015004"/>
            <a:ext cx="268194" cy="1871722"/>
          </a:xfrm>
          <a:custGeom>
            <a:avLst/>
            <a:gdLst>
              <a:gd name="T0" fmla="*/ 93663 w 21600"/>
              <a:gd name="T1" fmla="*/ 718343 h 21600"/>
              <a:gd name="T2" fmla="*/ 93663 w 21600"/>
              <a:gd name="T3" fmla="*/ 718343 h 21600"/>
              <a:gd name="T4" fmla="*/ 93663 w 21600"/>
              <a:gd name="T5" fmla="*/ 718343 h 21600"/>
              <a:gd name="T6" fmla="*/ 93663 w 21600"/>
              <a:gd name="T7" fmla="*/ 71834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6765" y="0"/>
                  <a:pt x="21600" y="630"/>
                  <a:pt x="21600" y="1406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1406"/>
                </a:lnTo>
                <a:cubicBezTo>
                  <a:pt x="0" y="630"/>
                  <a:pt x="4835" y="0"/>
                  <a:pt x="10800" y="0"/>
                </a:cubicBezTo>
                <a:close/>
              </a:path>
            </a:pathLst>
          </a:custGeom>
          <a:solidFill>
            <a:srgbClr val="FDDA0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r>
              <a:rPr lang="uk-UA" dirty="0" smtClean="0"/>
              <a:t>Процес</a:t>
            </a:r>
            <a:endParaRPr lang="uk-UA" dirty="0"/>
          </a:p>
        </p:txBody>
      </p:sp>
      <p:sp>
        <p:nvSpPr>
          <p:cNvPr id="47" name="AutoShape 6" descr="Freeform 734"/>
          <p:cNvSpPr>
            <a:spLocks/>
          </p:cNvSpPr>
          <p:nvPr/>
        </p:nvSpPr>
        <p:spPr bwMode="auto">
          <a:xfrm rot="5400000">
            <a:off x="2773030" y="1996693"/>
            <a:ext cx="198437" cy="272252"/>
          </a:xfrm>
          <a:custGeom>
            <a:avLst/>
            <a:gdLst>
              <a:gd name="T0" fmla="*/ 99219 w 21600"/>
              <a:gd name="T1" fmla="*/ 133489 h 21465"/>
              <a:gd name="T2" fmla="*/ 99219 w 21600"/>
              <a:gd name="T3" fmla="*/ 133489 h 21465"/>
              <a:gd name="T4" fmla="*/ 99219 w 21600"/>
              <a:gd name="T5" fmla="*/ 133489 h 21465"/>
              <a:gd name="T6" fmla="*/ 99219 w 21600"/>
              <a:gd name="T7" fmla="*/ 133489 h 2146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465">
                <a:moveTo>
                  <a:pt x="3545" y="21218"/>
                </a:moveTo>
                <a:cubicBezTo>
                  <a:pt x="20611" y="12040"/>
                  <a:pt x="20611" y="12040"/>
                  <a:pt x="20611" y="12040"/>
                </a:cubicBezTo>
                <a:cubicBezTo>
                  <a:pt x="21353" y="11672"/>
                  <a:pt x="21600" y="11305"/>
                  <a:pt x="21600" y="10816"/>
                </a:cubicBezTo>
                <a:cubicBezTo>
                  <a:pt x="21600" y="10265"/>
                  <a:pt x="21353" y="9776"/>
                  <a:pt x="20611" y="9408"/>
                </a:cubicBezTo>
                <a:cubicBezTo>
                  <a:pt x="3545" y="230"/>
                  <a:pt x="3545" y="230"/>
                  <a:pt x="3545" y="230"/>
                </a:cubicBezTo>
                <a:cubicBezTo>
                  <a:pt x="2885" y="-76"/>
                  <a:pt x="1896" y="-76"/>
                  <a:pt x="1154" y="230"/>
                </a:cubicBezTo>
                <a:cubicBezTo>
                  <a:pt x="412" y="414"/>
                  <a:pt x="0" y="903"/>
                  <a:pt x="0" y="1637"/>
                </a:cubicBezTo>
                <a:cubicBezTo>
                  <a:pt x="0" y="19749"/>
                  <a:pt x="0" y="19749"/>
                  <a:pt x="0" y="19749"/>
                </a:cubicBezTo>
                <a:cubicBezTo>
                  <a:pt x="0" y="20484"/>
                  <a:pt x="412" y="20973"/>
                  <a:pt x="1154" y="21340"/>
                </a:cubicBezTo>
                <a:cubicBezTo>
                  <a:pt x="1896" y="21524"/>
                  <a:pt x="2885" y="21524"/>
                  <a:pt x="3545" y="21218"/>
                </a:cubicBezTo>
              </a:path>
            </a:pathLst>
          </a:custGeom>
          <a:solidFill>
            <a:srgbClr val="FDDA0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endParaRPr lang="uk-UA"/>
          </a:p>
        </p:txBody>
      </p:sp>
      <p:sp>
        <p:nvSpPr>
          <p:cNvPr id="48" name="AutoShape 5" descr="Round Same Side Corner Rectangle 11"/>
          <p:cNvSpPr>
            <a:spLocks/>
          </p:cNvSpPr>
          <p:nvPr/>
        </p:nvSpPr>
        <p:spPr bwMode="auto">
          <a:xfrm rot="16200000" flipH="1">
            <a:off x="4694828" y="994704"/>
            <a:ext cx="268194" cy="1871722"/>
          </a:xfrm>
          <a:custGeom>
            <a:avLst/>
            <a:gdLst>
              <a:gd name="T0" fmla="*/ 93663 w 21600"/>
              <a:gd name="T1" fmla="*/ 718343 h 21600"/>
              <a:gd name="T2" fmla="*/ 93663 w 21600"/>
              <a:gd name="T3" fmla="*/ 718343 h 21600"/>
              <a:gd name="T4" fmla="*/ 93663 w 21600"/>
              <a:gd name="T5" fmla="*/ 718343 h 21600"/>
              <a:gd name="T6" fmla="*/ 93663 w 21600"/>
              <a:gd name="T7" fmla="*/ 71834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6765" y="0"/>
                  <a:pt x="21600" y="630"/>
                  <a:pt x="21600" y="1406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1406"/>
                </a:lnTo>
                <a:cubicBezTo>
                  <a:pt x="0" y="630"/>
                  <a:pt x="4835" y="0"/>
                  <a:pt x="10800" y="0"/>
                </a:cubicBezTo>
                <a:close/>
              </a:path>
            </a:pathLst>
          </a:custGeom>
          <a:solidFill>
            <a:srgbClr val="FDDA0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r>
              <a:rPr lang="uk-UA" dirty="0" smtClean="0"/>
              <a:t>Процес</a:t>
            </a:r>
            <a:endParaRPr lang="uk-UA" dirty="0"/>
          </a:p>
        </p:txBody>
      </p:sp>
      <p:sp>
        <p:nvSpPr>
          <p:cNvPr id="49" name="AutoShape 6" descr="Freeform 734"/>
          <p:cNvSpPr>
            <a:spLocks/>
          </p:cNvSpPr>
          <p:nvPr/>
        </p:nvSpPr>
        <p:spPr bwMode="auto">
          <a:xfrm rot="5400000">
            <a:off x="4777125" y="2006675"/>
            <a:ext cx="198437" cy="272252"/>
          </a:xfrm>
          <a:custGeom>
            <a:avLst/>
            <a:gdLst>
              <a:gd name="T0" fmla="*/ 99219 w 21600"/>
              <a:gd name="T1" fmla="*/ 133489 h 21465"/>
              <a:gd name="T2" fmla="*/ 99219 w 21600"/>
              <a:gd name="T3" fmla="*/ 133489 h 21465"/>
              <a:gd name="T4" fmla="*/ 99219 w 21600"/>
              <a:gd name="T5" fmla="*/ 133489 h 21465"/>
              <a:gd name="T6" fmla="*/ 99219 w 21600"/>
              <a:gd name="T7" fmla="*/ 133489 h 2146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465">
                <a:moveTo>
                  <a:pt x="3545" y="21218"/>
                </a:moveTo>
                <a:cubicBezTo>
                  <a:pt x="20611" y="12040"/>
                  <a:pt x="20611" y="12040"/>
                  <a:pt x="20611" y="12040"/>
                </a:cubicBezTo>
                <a:cubicBezTo>
                  <a:pt x="21353" y="11672"/>
                  <a:pt x="21600" y="11305"/>
                  <a:pt x="21600" y="10816"/>
                </a:cubicBezTo>
                <a:cubicBezTo>
                  <a:pt x="21600" y="10265"/>
                  <a:pt x="21353" y="9776"/>
                  <a:pt x="20611" y="9408"/>
                </a:cubicBezTo>
                <a:cubicBezTo>
                  <a:pt x="3545" y="230"/>
                  <a:pt x="3545" y="230"/>
                  <a:pt x="3545" y="230"/>
                </a:cubicBezTo>
                <a:cubicBezTo>
                  <a:pt x="2885" y="-76"/>
                  <a:pt x="1896" y="-76"/>
                  <a:pt x="1154" y="230"/>
                </a:cubicBezTo>
                <a:cubicBezTo>
                  <a:pt x="412" y="414"/>
                  <a:pt x="0" y="903"/>
                  <a:pt x="0" y="1637"/>
                </a:cubicBezTo>
                <a:cubicBezTo>
                  <a:pt x="0" y="19749"/>
                  <a:pt x="0" y="19749"/>
                  <a:pt x="0" y="19749"/>
                </a:cubicBezTo>
                <a:cubicBezTo>
                  <a:pt x="0" y="20484"/>
                  <a:pt x="412" y="20973"/>
                  <a:pt x="1154" y="21340"/>
                </a:cubicBezTo>
                <a:cubicBezTo>
                  <a:pt x="1896" y="21524"/>
                  <a:pt x="2885" y="21524"/>
                  <a:pt x="3545" y="21218"/>
                </a:cubicBezTo>
              </a:path>
            </a:pathLst>
          </a:custGeom>
          <a:solidFill>
            <a:srgbClr val="FDDA0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endParaRPr lang="uk-UA"/>
          </a:p>
        </p:txBody>
      </p:sp>
      <p:sp>
        <p:nvSpPr>
          <p:cNvPr id="50" name="AutoShape 5" descr="Round Same Side Corner Rectangle 11"/>
          <p:cNvSpPr>
            <a:spLocks/>
          </p:cNvSpPr>
          <p:nvPr/>
        </p:nvSpPr>
        <p:spPr bwMode="auto">
          <a:xfrm rot="16200000" flipH="1">
            <a:off x="7190251" y="2660179"/>
            <a:ext cx="268194" cy="1825807"/>
          </a:xfrm>
          <a:custGeom>
            <a:avLst/>
            <a:gdLst>
              <a:gd name="T0" fmla="*/ 93663 w 21600"/>
              <a:gd name="T1" fmla="*/ 718343 h 21600"/>
              <a:gd name="T2" fmla="*/ 93663 w 21600"/>
              <a:gd name="T3" fmla="*/ 718343 h 21600"/>
              <a:gd name="T4" fmla="*/ 93663 w 21600"/>
              <a:gd name="T5" fmla="*/ 718343 h 21600"/>
              <a:gd name="T6" fmla="*/ 93663 w 21600"/>
              <a:gd name="T7" fmla="*/ 71834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6765" y="0"/>
                  <a:pt x="21600" y="630"/>
                  <a:pt x="21600" y="1406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1406"/>
                </a:lnTo>
                <a:cubicBezTo>
                  <a:pt x="0" y="630"/>
                  <a:pt x="4835" y="0"/>
                  <a:pt x="10800" y="0"/>
                </a:cubicBezTo>
                <a:close/>
              </a:path>
            </a:pathLst>
          </a:custGeom>
          <a:solidFill>
            <a:srgbClr val="FDDA0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r>
              <a:rPr lang="uk-UA" dirty="0" smtClean="0"/>
              <a:t>Докази </a:t>
            </a:r>
            <a:endParaRPr lang="uk-UA" dirty="0"/>
          </a:p>
        </p:txBody>
      </p:sp>
      <p:sp>
        <p:nvSpPr>
          <p:cNvPr id="51" name="AutoShape 5" descr="Round Same Side Corner Rectangle 11"/>
          <p:cNvSpPr>
            <a:spLocks/>
          </p:cNvSpPr>
          <p:nvPr/>
        </p:nvSpPr>
        <p:spPr bwMode="auto">
          <a:xfrm rot="16200000" flipH="1">
            <a:off x="9134788" y="2633589"/>
            <a:ext cx="268194" cy="1825807"/>
          </a:xfrm>
          <a:custGeom>
            <a:avLst/>
            <a:gdLst>
              <a:gd name="T0" fmla="*/ 93663 w 21600"/>
              <a:gd name="T1" fmla="*/ 718343 h 21600"/>
              <a:gd name="T2" fmla="*/ 93663 w 21600"/>
              <a:gd name="T3" fmla="*/ 718343 h 21600"/>
              <a:gd name="T4" fmla="*/ 93663 w 21600"/>
              <a:gd name="T5" fmla="*/ 718343 h 21600"/>
              <a:gd name="T6" fmla="*/ 93663 w 21600"/>
              <a:gd name="T7" fmla="*/ 71834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6765" y="0"/>
                  <a:pt x="21600" y="630"/>
                  <a:pt x="21600" y="1406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1406"/>
                </a:lnTo>
                <a:cubicBezTo>
                  <a:pt x="0" y="630"/>
                  <a:pt x="4835" y="0"/>
                  <a:pt x="10800" y="0"/>
                </a:cubicBezTo>
                <a:close/>
              </a:path>
            </a:pathLst>
          </a:custGeom>
          <a:solidFill>
            <a:srgbClr val="FDDA0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r>
              <a:rPr lang="uk-UA" dirty="0" smtClean="0"/>
              <a:t>Докази </a:t>
            </a:r>
            <a:endParaRPr lang="uk-UA" dirty="0"/>
          </a:p>
        </p:txBody>
      </p:sp>
      <p:sp>
        <p:nvSpPr>
          <p:cNvPr id="52" name="AutoShape 5" descr="Round Same Side Corner Rectangle 11"/>
          <p:cNvSpPr>
            <a:spLocks/>
          </p:cNvSpPr>
          <p:nvPr/>
        </p:nvSpPr>
        <p:spPr bwMode="auto">
          <a:xfrm rot="16200000" flipH="1">
            <a:off x="11093774" y="2631143"/>
            <a:ext cx="268194" cy="1825807"/>
          </a:xfrm>
          <a:custGeom>
            <a:avLst/>
            <a:gdLst>
              <a:gd name="T0" fmla="*/ 93663 w 21600"/>
              <a:gd name="T1" fmla="*/ 718343 h 21600"/>
              <a:gd name="T2" fmla="*/ 93663 w 21600"/>
              <a:gd name="T3" fmla="*/ 718343 h 21600"/>
              <a:gd name="T4" fmla="*/ 93663 w 21600"/>
              <a:gd name="T5" fmla="*/ 718343 h 21600"/>
              <a:gd name="T6" fmla="*/ 93663 w 21600"/>
              <a:gd name="T7" fmla="*/ 71834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6765" y="0"/>
                  <a:pt x="21600" y="630"/>
                  <a:pt x="21600" y="1406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1406"/>
                </a:lnTo>
                <a:cubicBezTo>
                  <a:pt x="0" y="630"/>
                  <a:pt x="4835" y="0"/>
                  <a:pt x="10800" y="0"/>
                </a:cubicBezTo>
                <a:close/>
              </a:path>
            </a:pathLst>
          </a:custGeom>
          <a:solidFill>
            <a:srgbClr val="FDDA0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r>
              <a:rPr lang="uk-UA" dirty="0" smtClean="0"/>
              <a:t>Докази </a:t>
            </a:r>
            <a:endParaRPr lang="uk-UA" dirty="0"/>
          </a:p>
        </p:txBody>
      </p:sp>
      <p:sp>
        <p:nvSpPr>
          <p:cNvPr id="53" name="AutoShape 6" descr="Freeform 734"/>
          <p:cNvSpPr>
            <a:spLocks/>
          </p:cNvSpPr>
          <p:nvPr/>
        </p:nvSpPr>
        <p:spPr bwMode="auto">
          <a:xfrm rot="5400000">
            <a:off x="7349496" y="3626364"/>
            <a:ext cx="198439" cy="265113"/>
          </a:xfrm>
          <a:custGeom>
            <a:avLst/>
            <a:gdLst>
              <a:gd name="T0" fmla="*/ 99219 w 21600"/>
              <a:gd name="T1" fmla="*/ 133489 h 21465"/>
              <a:gd name="T2" fmla="*/ 99219 w 21600"/>
              <a:gd name="T3" fmla="*/ 133489 h 21465"/>
              <a:gd name="T4" fmla="*/ 99219 w 21600"/>
              <a:gd name="T5" fmla="*/ 133489 h 21465"/>
              <a:gd name="T6" fmla="*/ 99219 w 21600"/>
              <a:gd name="T7" fmla="*/ 133489 h 2146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465">
                <a:moveTo>
                  <a:pt x="3545" y="21218"/>
                </a:moveTo>
                <a:cubicBezTo>
                  <a:pt x="20611" y="12040"/>
                  <a:pt x="20611" y="12040"/>
                  <a:pt x="20611" y="12040"/>
                </a:cubicBezTo>
                <a:cubicBezTo>
                  <a:pt x="21353" y="11672"/>
                  <a:pt x="21600" y="11305"/>
                  <a:pt x="21600" y="10816"/>
                </a:cubicBezTo>
                <a:cubicBezTo>
                  <a:pt x="21600" y="10265"/>
                  <a:pt x="21353" y="9776"/>
                  <a:pt x="20611" y="9408"/>
                </a:cubicBezTo>
                <a:cubicBezTo>
                  <a:pt x="3545" y="230"/>
                  <a:pt x="3545" y="230"/>
                  <a:pt x="3545" y="230"/>
                </a:cubicBezTo>
                <a:cubicBezTo>
                  <a:pt x="2885" y="-76"/>
                  <a:pt x="1896" y="-76"/>
                  <a:pt x="1154" y="230"/>
                </a:cubicBezTo>
                <a:cubicBezTo>
                  <a:pt x="412" y="414"/>
                  <a:pt x="0" y="903"/>
                  <a:pt x="0" y="1637"/>
                </a:cubicBezTo>
                <a:cubicBezTo>
                  <a:pt x="0" y="19749"/>
                  <a:pt x="0" y="19749"/>
                  <a:pt x="0" y="19749"/>
                </a:cubicBezTo>
                <a:cubicBezTo>
                  <a:pt x="0" y="20484"/>
                  <a:pt x="412" y="20973"/>
                  <a:pt x="1154" y="21340"/>
                </a:cubicBezTo>
                <a:cubicBezTo>
                  <a:pt x="1896" y="21524"/>
                  <a:pt x="2885" y="21524"/>
                  <a:pt x="3545" y="21218"/>
                </a:cubicBezTo>
              </a:path>
            </a:pathLst>
          </a:custGeom>
          <a:solidFill>
            <a:srgbClr val="FDDA0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endParaRPr lang="uk-UA"/>
          </a:p>
        </p:txBody>
      </p:sp>
      <p:sp>
        <p:nvSpPr>
          <p:cNvPr id="54" name="AutoShape 6" descr="Freeform 734"/>
          <p:cNvSpPr>
            <a:spLocks/>
          </p:cNvSpPr>
          <p:nvPr/>
        </p:nvSpPr>
        <p:spPr bwMode="auto">
          <a:xfrm rot="5400000">
            <a:off x="9112684" y="3646709"/>
            <a:ext cx="198439" cy="265113"/>
          </a:xfrm>
          <a:custGeom>
            <a:avLst/>
            <a:gdLst>
              <a:gd name="T0" fmla="*/ 99219 w 21600"/>
              <a:gd name="T1" fmla="*/ 133489 h 21465"/>
              <a:gd name="T2" fmla="*/ 99219 w 21600"/>
              <a:gd name="T3" fmla="*/ 133489 h 21465"/>
              <a:gd name="T4" fmla="*/ 99219 w 21600"/>
              <a:gd name="T5" fmla="*/ 133489 h 21465"/>
              <a:gd name="T6" fmla="*/ 99219 w 21600"/>
              <a:gd name="T7" fmla="*/ 133489 h 2146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465">
                <a:moveTo>
                  <a:pt x="3545" y="21218"/>
                </a:moveTo>
                <a:cubicBezTo>
                  <a:pt x="20611" y="12040"/>
                  <a:pt x="20611" y="12040"/>
                  <a:pt x="20611" y="12040"/>
                </a:cubicBezTo>
                <a:cubicBezTo>
                  <a:pt x="21353" y="11672"/>
                  <a:pt x="21600" y="11305"/>
                  <a:pt x="21600" y="10816"/>
                </a:cubicBezTo>
                <a:cubicBezTo>
                  <a:pt x="21600" y="10265"/>
                  <a:pt x="21353" y="9776"/>
                  <a:pt x="20611" y="9408"/>
                </a:cubicBezTo>
                <a:cubicBezTo>
                  <a:pt x="3545" y="230"/>
                  <a:pt x="3545" y="230"/>
                  <a:pt x="3545" y="230"/>
                </a:cubicBezTo>
                <a:cubicBezTo>
                  <a:pt x="2885" y="-76"/>
                  <a:pt x="1896" y="-76"/>
                  <a:pt x="1154" y="230"/>
                </a:cubicBezTo>
                <a:cubicBezTo>
                  <a:pt x="412" y="414"/>
                  <a:pt x="0" y="903"/>
                  <a:pt x="0" y="1637"/>
                </a:cubicBezTo>
                <a:cubicBezTo>
                  <a:pt x="0" y="19749"/>
                  <a:pt x="0" y="19749"/>
                  <a:pt x="0" y="19749"/>
                </a:cubicBezTo>
                <a:cubicBezTo>
                  <a:pt x="0" y="20484"/>
                  <a:pt x="412" y="20973"/>
                  <a:pt x="1154" y="21340"/>
                </a:cubicBezTo>
                <a:cubicBezTo>
                  <a:pt x="1896" y="21524"/>
                  <a:pt x="2885" y="21524"/>
                  <a:pt x="3545" y="21218"/>
                </a:cubicBezTo>
              </a:path>
            </a:pathLst>
          </a:custGeom>
          <a:solidFill>
            <a:srgbClr val="FDDA0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endParaRPr lang="uk-UA"/>
          </a:p>
        </p:txBody>
      </p:sp>
      <p:sp>
        <p:nvSpPr>
          <p:cNvPr id="55" name="AutoShape 6" descr="Freeform 734"/>
          <p:cNvSpPr>
            <a:spLocks/>
          </p:cNvSpPr>
          <p:nvPr/>
        </p:nvSpPr>
        <p:spPr bwMode="auto">
          <a:xfrm rot="5400000">
            <a:off x="11140986" y="3613418"/>
            <a:ext cx="198439" cy="265113"/>
          </a:xfrm>
          <a:custGeom>
            <a:avLst/>
            <a:gdLst>
              <a:gd name="T0" fmla="*/ 99219 w 21600"/>
              <a:gd name="T1" fmla="*/ 133489 h 21465"/>
              <a:gd name="T2" fmla="*/ 99219 w 21600"/>
              <a:gd name="T3" fmla="*/ 133489 h 21465"/>
              <a:gd name="T4" fmla="*/ 99219 w 21600"/>
              <a:gd name="T5" fmla="*/ 133489 h 21465"/>
              <a:gd name="T6" fmla="*/ 99219 w 21600"/>
              <a:gd name="T7" fmla="*/ 133489 h 2146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465">
                <a:moveTo>
                  <a:pt x="3545" y="21218"/>
                </a:moveTo>
                <a:cubicBezTo>
                  <a:pt x="20611" y="12040"/>
                  <a:pt x="20611" y="12040"/>
                  <a:pt x="20611" y="12040"/>
                </a:cubicBezTo>
                <a:cubicBezTo>
                  <a:pt x="21353" y="11672"/>
                  <a:pt x="21600" y="11305"/>
                  <a:pt x="21600" y="10816"/>
                </a:cubicBezTo>
                <a:cubicBezTo>
                  <a:pt x="21600" y="10265"/>
                  <a:pt x="21353" y="9776"/>
                  <a:pt x="20611" y="9408"/>
                </a:cubicBezTo>
                <a:cubicBezTo>
                  <a:pt x="3545" y="230"/>
                  <a:pt x="3545" y="230"/>
                  <a:pt x="3545" y="230"/>
                </a:cubicBezTo>
                <a:cubicBezTo>
                  <a:pt x="2885" y="-76"/>
                  <a:pt x="1896" y="-76"/>
                  <a:pt x="1154" y="230"/>
                </a:cubicBezTo>
                <a:cubicBezTo>
                  <a:pt x="412" y="414"/>
                  <a:pt x="0" y="903"/>
                  <a:pt x="0" y="1637"/>
                </a:cubicBezTo>
                <a:cubicBezTo>
                  <a:pt x="0" y="19749"/>
                  <a:pt x="0" y="19749"/>
                  <a:pt x="0" y="19749"/>
                </a:cubicBezTo>
                <a:cubicBezTo>
                  <a:pt x="0" y="20484"/>
                  <a:pt x="412" y="20973"/>
                  <a:pt x="1154" y="21340"/>
                </a:cubicBezTo>
                <a:cubicBezTo>
                  <a:pt x="1896" y="21524"/>
                  <a:pt x="2885" y="21524"/>
                  <a:pt x="3545" y="21218"/>
                </a:cubicBezTo>
              </a:path>
            </a:pathLst>
          </a:custGeom>
          <a:solidFill>
            <a:srgbClr val="FDDA0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72000" rIns="72000" bIns="72000" anchor="ctr"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1888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4912" y="0"/>
            <a:ext cx="946708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2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Питання, яке зараз найбільше хвилює внутрішніх аудиторів: </a:t>
            </a:r>
            <a:r>
              <a:rPr lang="uk-UA" sz="32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«Що таке критерії оцінки і що з ними робити???»</a:t>
            </a:r>
            <a:endParaRPr lang="uk-UA" sz="3200" b="1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29322" y="1188720"/>
            <a:ext cx="9034271" cy="5390147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uk-UA" b="1" dirty="0"/>
              <a:t> </a:t>
            </a:r>
            <a:r>
              <a:rPr lang="uk-UA" b="1" dirty="0" smtClean="0"/>
              <a:t>     </a:t>
            </a:r>
          </a:p>
          <a:p>
            <a:pPr marL="0" indent="0" algn="just">
              <a:buNone/>
            </a:pPr>
            <a:r>
              <a:rPr lang="uk-UA" b="1" i="1" dirty="0" smtClean="0"/>
              <a:t>         Критерій</a:t>
            </a:r>
            <a:r>
              <a:rPr lang="uk-UA" dirty="0" smtClean="0"/>
              <a:t> </a:t>
            </a:r>
            <a:r>
              <a:rPr lang="uk-UA" dirty="0"/>
              <a:t>– це «мірило», за допомогою якого оцінюється діяльність, що є об'єктом аудиту (функція, процес, програма, </a:t>
            </a:r>
            <a:r>
              <a:rPr lang="uk-UA" dirty="0" err="1"/>
              <a:t>адмінпослуга</a:t>
            </a:r>
            <a:r>
              <a:rPr lang="uk-UA" dirty="0"/>
              <a:t>). За їх допомогою визначають необхідний (бажаний) стан або очікування щодо процесу, програми чи операції</a:t>
            </a:r>
            <a:r>
              <a:rPr lang="uk-UA" dirty="0" smtClean="0"/>
              <a:t>.</a:t>
            </a:r>
            <a:r>
              <a:rPr lang="uk-UA" altLang="uk-UA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altLang="uk-UA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 smtClean="0"/>
              <a:t>       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chemeClr val="accent5">
                    <a:lumMod val="75000"/>
                  </a:schemeClr>
                </a:solidFill>
              </a:rPr>
              <a:t> Критерії можуть бути обрані або розроблені різними способами:</a:t>
            </a:r>
            <a:endParaRPr lang="uk-UA" b="1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uk-UA" dirty="0" smtClean="0"/>
              <a:t>визначені </a:t>
            </a:r>
            <a:r>
              <a:rPr lang="uk-UA" dirty="0"/>
              <a:t>в законах чи </a:t>
            </a:r>
            <a:r>
              <a:rPr lang="uk-UA" dirty="0" smtClean="0"/>
              <a:t>інших </a:t>
            </a:r>
            <a:r>
              <a:rPr lang="uk-UA" dirty="0"/>
              <a:t>нормативно-правових актах;</a:t>
            </a:r>
          </a:p>
          <a:p>
            <a:r>
              <a:rPr lang="uk-UA" dirty="0" smtClean="0"/>
              <a:t>встановлені </a:t>
            </a:r>
            <a:r>
              <a:rPr lang="uk-UA" dirty="0"/>
              <a:t>в стандартах, які розроблені уповноваженими органами (професійними асоціаціями) або експертами в досліджуваній сфері;</a:t>
            </a:r>
          </a:p>
          <a:p>
            <a:r>
              <a:rPr lang="uk-UA" dirty="0" smtClean="0"/>
              <a:t>закріплені </a:t>
            </a:r>
            <a:r>
              <a:rPr lang="uk-UA" dirty="0"/>
              <a:t>в політиках, процедурах чи пріоритетах, встановлених в установі;</a:t>
            </a:r>
          </a:p>
          <a:p>
            <a:r>
              <a:rPr lang="uk-UA" dirty="0" smtClean="0"/>
              <a:t>відібрані </a:t>
            </a:r>
            <a:r>
              <a:rPr lang="uk-UA" dirty="0"/>
              <a:t>за результатами </a:t>
            </a:r>
            <a:r>
              <a:rPr lang="uk-UA" dirty="0" err="1"/>
              <a:t>бенчмаркінгу</a:t>
            </a:r>
            <a:r>
              <a:rPr lang="uk-UA" dirty="0"/>
              <a:t> (порівняння та використання прикладів (зразків, еталонів) кращої практики у цій сфері);</a:t>
            </a:r>
          </a:p>
          <a:p>
            <a:r>
              <a:rPr lang="uk-UA" dirty="0" smtClean="0"/>
              <a:t>спеціально </a:t>
            </a:r>
            <a:r>
              <a:rPr lang="uk-UA" dirty="0"/>
              <a:t>колективно розроблені аудиторською групою для вимірювання або оцінки об’єкта аудиту в конкретних обставинах, а також погоджені із керівництвом</a:t>
            </a:r>
            <a:r>
              <a:rPr lang="uk-UA" dirty="0" smtClean="0"/>
              <a:t>.</a:t>
            </a:r>
          </a:p>
          <a:p>
            <a:pPr marL="0" indent="0" algn="just">
              <a:buNone/>
            </a:pPr>
            <a:endParaRPr lang="uk-UA" dirty="0"/>
          </a:p>
          <a:p>
            <a:pPr marL="0" indent="0" algn="just">
              <a:buNone/>
            </a:pPr>
            <a:endParaRPr lang="uk-UA" altLang="uk-UA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altLang="uk-UA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altLang="uk-UA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altLang="uk-UA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lnSpc>
                <a:spcPct val="115000"/>
              </a:lnSpc>
              <a:spcBef>
                <a:spcPct val="50000"/>
              </a:spcBef>
              <a:buClr>
                <a:srgbClr val="000000"/>
              </a:buClr>
              <a:buNone/>
            </a:pPr>
            <a:endParaRPr lang="uk-UA" dirty="0"/>
          </a:p>
          <a:p>
            <a:pPr eaLnBrk="0" hangingPunct="0">
              <a:lnSpc>
                <a:spcPct val="115000"/>
              </a:lnSpc>
              <a:spcBef>
                <a:spcPct val="50000"/>
              </a:spcBef>
              <a:buClr>
                <a:srgbClr val="000000"/>
              </a:buClr>
              <a:buFont typeface="Wingdings" panose="05000000000000000000" pitchFamily="2" charset="2"/>
              <a:buNone/>
            </a:pPr>
            <a:endParaRPr lang="en-US" altLang="uk-UA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6992" y="0"/>
            <a:ext cx="1310320" cy="118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" descr="Пов’язане зображенн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9" name="AutoShape 4" descr="Пов’язане зображенн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0614" y="1325563"/>
            <a:ext cx="2154364" cy="1697896"/>
          </a:xfrm>
          <a:prstGeom prst="rect">
            <a:avLst/>
          </a:prstGeom>
        </p:spPr>
      </p:pic>
      <p:sp>
        <p:nvSpPr>
          <p:cNvPr id="11" name="Права фігурна дужка 10"/>
          <p:cNvSpPr/>
          <p:nvPr/>
        </p:nvSpPr>
        <p:spPr>
          <a:xfrm>
            <a:off x="8501919" y="3293930"/>
            <a:ext cx="1878734" cy="33848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AutoShape 7"/>
          <p:cNvSpPr>
            <a:spLocks/>
          </p:cNvSpPr>
          <p:nvPr/>
        </p:nvSpPr>
        <p:spPr bwMode="auto">
          <a:xfrm>
            <a:off x="10283386" y="3735424"/>
            <a:ext cx="1865107" cy="2338085"/>
          </a:xfrm>
          <a:prstGeom prst="roundRect">
            <a:avLst>
              <a:gd name="adj" fmla="val 15000"/>
            </a:avLst>
          </a:prstGeom>
          <a:solidFill>
            <a:srgbClr val="C0C0C0"/>
          </a:solidFill>
          <a:ln>
            <a:noFill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</a:extLst>
        </p:spPr>
        <p:txBody>
          <a:bodyPr lIns="50800" tIns="50800" rIns="50800" bIns="50800" anchor="ctr"/>
          <a:lstStyle>
            <a:lvl1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4572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9144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13716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18288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 algn="ctr">
              <a:defRPr/>
            </a:pPr>
            <a:r>
              <a:rPr lang="uk-UA" sz="1400" dirty="0"/>
              <a:t>модель для </a:t>
            </a:r>
            <a:r>
              <a:rPr lang="uk-UA" sz="1400" dirty="0" smtClean="0"/>
              <a:t>порівняння</a:t>
            </a:r>
          </a:p>
          <a:p>
            <a:pPr algn="ctr">
              <a:defRPr/>
            </a:pPr>
            <a:r>
              <a:rPr lang="uk-UA" altLang="uk-UA" sz="1400" b="0" dirty="0" smtClean="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rPr>
              <a:t>(ідеальна основа)</a:t>
            </a:r>
          </a:p>
        </p:txBody>
      </p:sp>
      <p:pic>
        <p:nvPicPr>
          <p:cNvPr id="15" name="Picture 28" descr="configurati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1514" y="3735424"/>
            <a:ext cx="809625" cy="80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114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5802" y="365125"/>
            <a:ext cx="10147998" cy="1325563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Аудиторський звіт: нововведення</a:t>
            </a:r>
            <a:endParaRPr lang="uk-UA" sz="32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838200" y="1269850"/>
            <a:ext cx="10515600" cy="4907113"/>
          </a:xfrm>
        </p:spPr>
        <p:txBody>
          <a:bodyPr/>
          <a:lstStyle/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5D663-84F4-46BE-95C8-A990D879E497}" type="slidenum">
              <a:rPr lang="uk-UA" smtClean="0"/>
              <a:t>27</a:t>
            </a:fld>
            <a:endParaRPr lang="uk-UA" dirty="0"/>
          </a:p>
        </p:txBody>
      </p:sp>
      <p:sp>
        <p:nvSpPr>
          <p:cNvPr id="5" name="Прямокутник 4"/>
          <p:cNvSpPr/>
          <p:nvPr/>
        </p:nvSpPr>
        <p:spPr>
          <a:xfrm>
            <a:off x="0" y="1408176"/>
            <a:ext cx="1475325" cy="19971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Аудиторський звіт</a:t>
            </a:r>
            <a:endParaRPr lang="uk-UA" dirty="0"/>
          </a:p>
        </p:txBody>
      </p:sp>
      <p:sp>
        <p:nvSpPr>
          <p:cNvPr id="11" name="Вертикальний сувій 10"/>
          <p:cNvSpPr/>
          <p:nvPr/>
        </p:nvSpPr>
        <p:spPr>
          <a:xfrm>
            <a:off x="1475326" y="3305908"/>
            <a:ext cx="1807631" cy="1406769"/>
          </a:xfrm>
          <a:prstGeom prst="vertic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b="1" dirty="0" smtClean="0">
              <a:solidFill>
                <a:schemeClr val="tx1"/>
              </a:solidFill>
            </a:endParaRPr>
          </a:p>
          <a:p>
            <a:pPr algn="ctr"/>
            <a:r>
              <a:rPr lang="uk-UA" sz="1400" b="1" dirty="0" smtClean="0">
                <a:solidFill>
                  <a:schemeClr val="tx1"/>
                </a:solidFill>
              </a:rPr>
              <a:t>Резюме</a:t>
            </a:r>
          </a:p>
          <a:p>
            <a:pPr algn="ctr"/>
            <a:r>
              <a:rPr lang="uk-UA" sz="1400" dirty="0" smtClean="0">
                <a:solidFill>
                  <a:schemeClr val="tx1"/>
                </a:solidFill>
              </a:rPr>
              <a:t>(стислий виклад основних висновків і рекомендацій </a:t>
            </a:r>
            <a:endParaRPr lang="uk-UA" sz="1400" dirty="0">
              <a:solidFill>
                <a:schemeClr val="tx1"/>
              </a:solidFill>
            </a:endParaRPr>
          </a:p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2" name="Вертикальний сувій 11"/>
          <p:cNvSpPr/>
          <p:nvPr/>
        </p:nvSpPr>
        <p:spPr>
          <a:xfrm>
            <a:off x="3607514" y="3746552"/>
            <a:ext cx="2461846" cy="2276209"/>
          </a:xfrm>
          <a:prstGeom prst="vertic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chemeClr val="tx1"/>
                </a:solidFill>
              </a:rPr>
              <a:t>Основна </a:t>
            </a:r>
            <a:r>
              <a:rPr lang="uk-UA" b="1" dirty="0" smtClean="0">
                <a:solidFill>
                  <a:schemeClr val="tx1"/>
                </a:solidFill>
              </a:rPr>
              <a:t>частина</a:t>
            </a:r>
            <a:r>
              <a:rPr lang="uk-UA" dirty="0" smtClean="0">
                <a:solidFill>
                  <a:schemeClr val="tx1"/>
                </a:solidFill>
              </a:rPr>
              <a:t> </a:t>
            </a:r>
            <a:r>
              <a:rPr lang="uk-UA" sz="1600" dirty="0" smtClean="0">
                <a:solidFill>
                  <a:schemeClr val="tx1"/>
                </a:solidFill>
              </a:rPr>
              <a:t>(цілі, обсяг, результати аудиторського завдання) </a:t>
            </a:r>
            <a:endParaRPr lang="uk-UA" sz="1600" dirty="0">
              <a:solidFill>
                <a:schemeClr val="tx1"/>
              </a:solidFill>
            </a:endParaRPr>
          </a:p>
          <a:p>
            <a:pPr algn="ctr"/>
            <a:endParaRPr lang="uk-UA" dirty="0">
              <a:solidFill>
                <a:schemeClr val="tx1"/>
              </a:solidFill>
            </a:endParaRPr>
          </a:p>
        </p:txBody>
      </p:sp>
      <p:sp>
        <p:nvSpPr>
          <p:cNvPr id="13" name="Вертикальний сувій 12"/>
          <p:cNvSpPr/>
          <p:nvPr/>
        </p:nvSpPr>
        <p:spPr>
          <a:xfrm>
            <a:off x="6565760" y="4580452"/>
            <a:ext cx="1694823" cy="1958460"/>
          </a:xfrm>
          <a:prstGeom prst="vertic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Висновки</a:t>
            </a:r>
            <a:endParaRPr lang="uk-UA" b="1" dirty="0">
              <a:solidFill>
                <a:schemeClr val="tx1"/>
              </a:solidFill>
            </a:endParaRPr>
          </a:p>
        </p:txBody>
      </p:sp>
      <p:sp>
        <p:nvSpPr>
          <p:cNvPr id="14" name="Вертикальний сувій 13"/>
          <p:cNvSpPr/>
          <p:nvPr/>
        </p:nvSpPr>
        <p:spPr>
          <a:xfrm>
            <a:off x="9107000" y="5140603"/>
            <a:ext cx="1497204" cy="1717397"/>
          </a:xfrm>
          <a:prstGeom prst="vertic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tx1"/>
                </a:solidFill>
              </a:rPr>
              <a:t>Рекомен-дації</a:t>
            </a:r>
            <a:endParaRPr lang="uk-UA" b="1" dirty="0">
              <a:solidFill>
                <a:schemeClr val="tx1"/>
              </a:solidFill>
            </a:endParaRPr>
          </a:p>
        </p:txBody>
      </p:sp>
      <p:sp>
        <p:nvSpPr>
          <p:cNvPr id="16" name="Плюс 15"/>
          <p:cNvSpPr/>
          <p:nvPr/>
        </p:nvSpPr>
        <p:spPr>
          <a:xfrm>
            <a:off x="3109546" y="4094257"/>
            <a:ext cx="696842" cy="790399"/>
          </a:xfrm>
          <a:prstGeom prst="mathPlu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Плюс 16"/>
          <p:cNvSpPr/>
          <p:nvPr/>
        </p:nvSpPr>
        <p:spPr>
          <a:xfrm>
            <a:off x="5938575" y="4869218"/>
            <a:ext cx="733529" cy="777956"/>
          </a:xfrm>
          <a:prstGeom prst="mathPlu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8" name="Плюс 17"/>
          <p:cNvSpPr/>
          <p:nvPr/>
        </p:nvSpPr>
        <p:spPr>
          <a:xfrm>
            <a:off x="8379565" y="5559682"/>
            <a:ext cx="664029" cy="616748"/>
          </a:xfrm>
          <a:prstGeom prst="mathPlu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Прямокутник 18"/>
          <p:cNvSpPr/>
          <p:nvPr/>
        </p:nvSpPr>
        <p:spPr>
          <a:xfrm>
            <a:off x="7438642" y="1341191"/>
            <a:ext cx="4613150" cy="405527"/>
          </a:xfrm>
          <a:prstGeom prst="rect">
            <a:avLst/>
          </a:prstGeom>
          <a:gradFill rotWithShape="0">
            <a:gsLst>
              <a:gs pos="0">
                <a:schemeClr val="bg1">
                  <a:lumMod val="65000"/>
                </a:schemeClr>
              </a:gs>
              <a:gs pos="50000">
                <a:srgbClr val="FFFF66"/>
              </a:gs>
              <a:gs pos="100000">
                <a:srgbClr val="FFC000"/>
              </a:gs>
            </a:gsLst>
            <a:lin ang="5400000" scaled="0"/>
          </a:gra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uk-UA" sz="1600" dirty="0" smtClean="0">
                <a:solidFill>
                  <a:schemeClr val="tx1"/>
                </a:solidFill>
              </a:rPr>
              <a:t>Точний (без помилок та викривлень)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21" name="Прямокутник 20"/>
          <p:cNvSpPr/>
          <p:nvPr/>
        </p:nvSpPr>
        <p:spPr>
          <a:xfrm>
            <a:off x="7438642" y="1795487"/>
            <a:ext cx="4613150" cy="557084"/>
          </a:xfrm>
          <a:prstGeom prst="rect">
            <a:avLst/>
          </a:prstGeom>
          <a:gradFill rotWithShape="0">
            <a:gsLst>
              <a:gs pos="0">
                <a:schemeClr val="bg1">
                  <a:lumMod val="65000"/>
                </a:schemeClr>
              </a:gs>
              <a:gs pos="50000">
                <a:srgbClr val="FFFF66"/>
              </a:gs>
              <a:gs pos="100000">
                <a:srgbClr val="FFC000"/>
              </a:gs>
            </a:gsLst>
            <a:lin ang="5400000" scaled="0"/>
          </a:gra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uk-UA" sz="1600" dirty="0" smtClean="0">
                <a:solidFill>
                  <a:schemeClr val="tx1"/>
                </a:solidFill>
              </a:rPr>
              <a:t>Об'єктивний (усі висновки підтверджуються аудиторськими доказами)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22" name="Прямокутник 21"/>
          <p:cNvSpPr/>
          <p:nvPr/>
        </p:nvSpPr>
        <p:spPr>
          <a:xfrm>
            <a:off x="7438643" y="2379853"/>
            <a:ext cx="4613149" cy="405527"/>
          </a:xfrm>
          <a:prstGeom prst="rect">
            <a:avLst/>
          </a:prstGeom>
          <a:gradFill rotWithShape="0">
            <a:gsLst>
              <a:gs pos="0">
                <a:schemeClr val="bg1">
                  <a:lumMod val="65000"/>
                </a:schemeClr>
              </a:gs>
              <a:gs pos="50000">
                <a:srgbClr val="FFFF66"/>
              </a:gs>
              <a:gs pos="100000">
                <a:srgbClr val="FFC000"/>
              </a:gs>
            </a:gsLst>
            <a:lin ang="5400000" scaled="0"/>
          </a:gra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uk-UA" sz="1600" dirty="0" smtClean="0">
                <a:solidFill>
                  <a:schemeClr val="tx1"/>
                </a:solidFill>
              </a:rPr>
              <a:t>Чіткий (зрозумілий та логічний)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23" name="Прямокутник 22"/>
          <p:cNvSpPr/>
          <p:nvPr/>
        </p:nvSpPr>
        <p:spPr>
          <a:xfrm>
            <a:off x="7452359" y="2846863"/>
            <a:ext cx="4585716" cy="405527"/>
          </a:xfrm>
          <a:prstGeom prst="rect">
            <a:avLst/>
          </a:prstGeom>
          <a:gradFill rotWithShape="0">
            <a:gsLst>
              <a:gs pos="0">
                <a:schemeClr val="bg1">
                  <a:lumMod val="65000"/>
                </a:schemeClr>
              </a:gs>
              <a:gs pos="50000">
                <a:srgbClr val="FFFF66"/>
              </a:gs>
              <a:gs pos="100000">
                <a:srgbClr val="FFC000"/>
              </a:gs>
            </a:gsLst>
            <a:lin ang="5400000" scaled="0"/>
          </a:gra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uk-UA" sz="1600" dirty="0" smtClean="0">
                <a:solidFill>
                  <a:schemeClr val="tx1"/>
                </a:solidFill>
              </a:rPr>
              <a:t>Стислий (містить інформацію по суті)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24" name="Прямокутник 23"/>
          <p:cNvSpPr/>
          <p:nvPr/>
        </p:nvSpPr>
        <p:spPr>
          <a:xfrm>
            <a:off x="7440605" y="3313873"/>
            <a:ext cx="4585716" cy="519538"/>
          </a:xfrm>
          <a:prstGeom prst="rect">
            <a:avLst/>
          </a:prstGeom>
          <a:gradFill rotWithShape="0">
            <a:gsLst>
              <a:gs pos="0">
                <a:schemeClr val="bg1">
                  <a:lumMod val="65000"/>
                </a:schemeClr>
              </a:gs>
              <a:gs pos="50000">
                <a:srgbClr val="FFFF66"/>
              </a:gs>
              <a:gs pos="100000">
                <a:srgbClr val="FFC000"/>
              </a:gs>
            </a:gsLst>
            <a:lin ang="5400000" scaled="0"/>
          </a:gra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uk-UA" sz="1600" dirty="0" smtClean="0">
                <a:solidFill>
                  <a:schemeClr val="tx1"/>
                </a:solidFill>
              </a:rPr>
              <a:t> Вичерпний (містить висновки до всіх питань аудиторського звіту)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25" name="Прямокутник 24"/>
          <p:cNvSpPr/>
          <p:nvPr/>
        </p:nvSpPr>
        <p:spPr>
          <a:xfrm>
            <a:off x="7452359" y="3889808"/>
            <a:ext cx="4573962" cy="405527"/>
          </a:xfrm>
          <a:prstGeom prst="rect">
            <a:avLst/>
          </a:prstGeom>
          <a:gradFill rotWithShape="0">
            <a:gsLst>
              <a:gs pos="0">
                <a:schemeClr val="bg1">
                  <a:lumMod val="65000"/>
                </a:schemeClr>
              </a:gs>
              <a:gs pos="50000">
                <a:srgbClr val="FFFF66"/>
              </a:gs>
              <a:gs pos="100000">
                <a:srgbClr val="FFC000"/>
              </a:gs>
            </a:gsLst>
            <a:lin ang="5400000" scaled="0"/>
          </a:gra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uk-UA" sz="1600" dirty="0" smtClean="0">
                <a:solidFill>
                  <a:schemeClr val="tx1"/>
                </a:solidFill>
              </a:rPr>
              <a:t>Своєчасний (підготовлений у визначені терміни)</a:t>
            </a:r>
            <a:endParaRPr lang="uk-UA" sz="1600" dirty="0">
              <a:solidFill>
                <a:schemeClr val="tx1"/>
              </a:solidFill>
            </a:endParaRPr>
          </a:p>
        </p:txBody>
      </p:sp>
      <p:sp>
        <p:nvSpPr>
          <p:cNvPr id="26" name="AutoShape 6"/>
          <p:cNvSpPr>
            <a:spLocks/>
          </p:cNvSpPr>
          <p:nvPr/>
        </p:nvSpPr>
        <p:spPr bwMode="auto">
          <a:xfrm>
            <a:off x="5670550" y="1690689"/>
            <a:ext cx="1379474" cy="1615220"/>
          </a:xfrm>
          <a:prstGeom prst="roundRect">
            <a:avLst>
              <a:gd name="adj" fmla="val 15000"/>
            </a:avLst>
          </a:prstGeom>
          <a:solidFill>
            <a:srgbClr val="C0C0C0"/>
          </a:solidFill>
          <a:ln>
            <a:noFill/>
          </a:ln>
          <a:effectLst>
            <a:outerShdw blurRad="38100" dist="25400" dir="5400000" algn="ctr" rotWithShape="0">
              <a:srgbClr val="00000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</a:extLst>
        </p:spPr>
        <p:txBody>
          <a:bodyPr lIns="50800" tIns="50800" rIns="50800" bIns="50800" anchor="ctr"/>
          <a:lstStyle>
            <a:lvl1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1pPr>
            <a:lvl2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2pPr>
            <a:lvl3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3pPr>
            <a:lvl4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4pPr>
            <a:lvl5pPr defTabSz="777875"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5pPr>
            <a:lvl6pPr marL="4572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6pPr>
            <a:lvl7pPr marL="9144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7pPr>
            <a:lvl8pPr marL="13716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8pPr>
            <a:lvl9pPr marL="1828800" indent="914400" algn="ctr" defTabSz="777875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0000"/>
                </a:solidFill>
                <a:latin typeface="Helvetica Neue" charset="0"/>
                <a:ea typeface="Helvetica Neue" charset="0"/>
                <a:cs typeface="Helvetica Neue" charset="0"/>
                <a:sym typeface="Helvetica Neue" charset="0"/>
              </a:defRPr>
            </a:lvl9pPr>
          </a:lstStyle>
          <a:p>
            <a:pPr>
              <a:defRPr/>
            </a:pPr>
            <a:endParaRPr lang="uk-UA" altLang="uk-UA" sz="3200" b="0" smtClean="0">
              <a:solidFill>
                <a:srgbClr val="FFFFFF"/>
              </a:solidFill>
              <a:latin typeface="Helvetica Light" charset="0"/>
              <a:ea typeface="Helvetica Light" charset="0"/>
              <a:cs typeface="Helvetica Light" charset="0"/>
              <a:sym typeface="Helvetica Light" charset="0"/>
            </a:endParaRPr>
          </a:p>
        </p:txBody>
      </p:sp>
      <p:pic>
        <p:nvPicPr>
          <p:cNvPr id="27" name="Picture 23" descr="shield (1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967" y="1914098"/>
            <a:ext cx="5842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70550" y="2595413"/>
            <a:ext cx="14470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Критерії якості</a:t>
            </a:r>
            <a:endParaRPr lang="uk-UA" dirty="0"/>
          </a:p>
        </p:txBody>
      </p:sp>
      <p:cxnSp>
        <p:nvCxnSpPr>
          <p:cNvPr id="8" name="Пряма сполучна лінія 7"/>
          <p:cNvCxnSpPr>
            <a:stCxn id="19" idx="1"/>
            <a:endCxn id="26" idx="3"/>
          </p:cNvCxnSpPr>
          <p:nvPr/>
        </p:nvCxnSpPr>
        <p:spPr>
          <a:xfrm flipH="1">
            <a:off x="7050024" y="1543955"/>
            <a:ext cx="388618" cy="9543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 сполучна лінія 9"/>
          <p:cNvCxnSpPr>
            <a:stCxn id="21" idx="1"/>
            <a:endCxn id="26" idx="3"/>
          </p:cNvCxnSpPr>
          <p:nvPr/>
        </p:nvCxnSpPr>
        <p:spPr>
          <a:xfrm flipH="1">
            <a:off x="7050024" y="2074029"/>
            <a:ext cx="388618" cy="4242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 сполучна лінія 28"/>
          <p:cNvCxnSpPr>
            <a:stCxn id="22" idx="1"/>
            <a:endCxn id="26" idx="3"/>
          </p:cNvCxnSpPr>
          <p:nvPr/>
        </p:nvCxnSpPr>
        <p:spPr>
          <a:xfrm flipH="1" flipV="1">
            <a:off x="7050024" y="2498299"/>
            <a:ext cx="388619" cy="84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 сполучна лінія 30"/>
          <p:cNvCxnSpPr>
            <a:stCxn id="23" idx="1"/>
            <a:endCxn id="26" idx="3"/>
          </p:cNvCxnSpPr>
          <p:nvPr/>
        </p:nvCxnSpPr>
        <p:spPr>
          <a:xfrm flipH="1" flipV="1">
            <a:off x="7050024" y="2498299"/>
            <a:ext cx="402335" cy="5513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 сполучна лінія 32"/>
          <p:cNvCxnSpPr>
            <a:stCxn id="24" idx="1"/>
            <a:endCxn id="26" idx="3"/>
          </p:cNvCxnSpPr>
          <p:nvPr/>
        </p:nvCxnSpPr>
        <p:spPr>
          <a:xfrm flipH="1" flipV="1">
            <a:off x="7050024" y="2498299"/>
            <a:ext cx="390581" cy="10753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 сполучна лінія 34"/>
          <p:cNvCxnSpPr>
            <a:stCxn id="25" idx="1"/>
            <a:endCxn id="26" idx="3"/>
          </p:cNvCxnSpPr>
          <p:nvPr/>
        </p:nvCxnSpPr>
        <p:spPr>
          <a:xfrm flipH="1" flipV="1">
            <a:off x="7050024" y="2498299"/>
            <a:ext cx="402335" cy="15942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214047" y="6318292"/>
            <a:ext cx="4351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solidFill>
                  <a:schemeClr val="accent5">
                    <a:lumMod val="75000"/>
                  </a:schemeClr>
                </a:solidFill>
              </a:rPr>
              <a:t>Структура аудиторського звіту</a:t>
            </a:r>
            <a:endParaRPr lang="uk-UA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196" y="4884657"/>
            <a:ext cx="1983285" cy="2005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71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1068404" y="1819175"/>
            <a:ext cx="10202779" cy="27143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0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uk-UA" sz="80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3" descr="imag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773" y="4626309"/>
            <a:ext cx="9972040" cy="107950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351392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Місце для вмісту 7"/>
          <p:cNvGraphicFramePr>
            <a:graphicFrameLocks noGrp="1"/>
          </p:cNvGraphicFramePr>
          <p:nvPr>
            <p:ph idx="1"/>
            <p:extLst/>
          </p:nvPr>
        </p:nvGraphicFramePr>
        <p:xfrm>
          <a:off x="68367" y="1358781"/>
          <a:ext cx="11964112" cy="5499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Заголовок 21"/>
          <p:cNvSpPr>
            <a:spLocks noGrp="1"/>
          </p:cNvSpPr>
          <p:nvPr>
            <p:ph type="title"/>
          </p:nvPr>
        </p:nvSpPr>
        <p:spPr>
          <a:xfrm>
            <a:off x="1145136" y="9852"/>
            <a:ext cx="11046863" cy="113528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24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4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4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ЗАГАЛЬНІ ВИСНОВКИ </a:t>
            </a:r>
            <a:r>
              <a:rPr lang="uk-UA" sz="2400" i="1" spc="3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i="1" spc="3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400" i="1" spc="3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770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Місце для вмісту 7"/>
          <p:cNvGraphicFramePr>
            <a:graphicFrameLocks noGrp="1"/>
          </p:cNvGraphicFramePr>
          <p:nvPr>
            <p:ph idx="1"/>
            <p:extLst/>
          </p:nvPr>
        </p:nvGraphicFramePr>
        <p:xfrm>
          <a:off x="68367" y="1358781"/>
          <a:ext cx="11964112" cy="5499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Заголовок 21"/>
          <p:cNvSpPr>
            <a:spLocks noGrp="1"/>
          </p:cNvSpPr>
          <p:nvPr>
            <p:ph type="title"/>
          </p:nvPr>
        </p:nvSpPr>
        <p:spPr>
          <a:xfrm>
            <a:off x="1145136" y="9852"/>
            <a:ext cx="11046863" cy="113528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24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4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4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ЗАГАЛЬНІ ВИСНОВКИ </a:t>
            </a:r>
            <a:r>
              <a:rPr lang="uk-UA" sz="2400" i="1" spc="3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400" i="1" spc="3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uk-UA" sz="2400" i="1" spc="3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90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Місце для вмісту 7"/>
          <p:cNvGraphicFramePr>
            <a:graphicFrameLocks noGrp="1"/>
          </p:cNvGraphicFramePr>
          <p:nvPr>
            <p:ph idx="1"/>
            <p:extLst/>
          </p:nvPr>
        </p:nvGraphicFramePr>
        <p:xfrm>
          <a:off x="68367" y="1358781"/>
          <a:ext cx="11964112" cy="5499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Заголовок 21"/>
          <p:cNvSpPr>
            <a:spLocks noGrp="1"/>
          </p:cNvSpPr>
          <p:nvPr>
            <p:ph type="title"/>
          </p:nvPr>
        </p:nvSpPr>
        <p:spPr>
          <a:xfrm>
            <a:off x="1145136" y="9852"/>
            <a:ext cx="11046863" cy="1135284"/>
          </a:xfrm>
          <a:gradFill flip="none" rotWithShape="1">
            <a:gsLst>
              <a:gs pos="39000">
                <a:srgbClr val="FFCC00">
                  <a:alpha val="63000"/>
                </a:srgbClr>
              </a:gs>
              <a:gs pos="74000">
                <a:srgbClr val="FFFF00"/>
              </a:gs>
              <a:gs pos="83000">
                <a:srgbClr val="FFFF99"/>
              </a:gs>
              <a:gs pos="100000">
                <a:srgbClr val="FFFFCC"/>
              </a:gs>
            </a:gsLst>
            <a:lin ang="2700000" scaled="1"/>
            <a:tileRect/>
          </a:gra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uk-UA" sz="24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4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24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ЗАГАЛЬНІ ВИСНОВКИ</a:t>
            </a:r>
            <a:r>
              <a:rPr lang="uk-UA" sz="2400" b="1" spc="3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2400" i="1" spc="3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uk-UA" sz="2400" i="1" spc="30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uk-UA" sz="2400" i="1" spc="30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03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165" y="26126"/>
            <a:ext cx="11083835" cy="1325563"/>
          </a:xfrm>
        </p:spPr>
        <p:txBody>
          <a:bodyPr>
            <a:normAutofit/>
          </a:bodyPr>
          <a:lstStyle/>
          <a:p>
            <a:pPr algn="ctr"/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ВЖИТІ </a:t>
            </a:r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ЗАХОДИ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РЕЗУЛЬТАТАМИ ОГЛЯДУ:</a:t>
            </a:r>
            <a:endParaRPr lang="uk-UA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255519" y="1747248"/>
            <a:ext cx="9821091" cy="4351338"/>
          </a:xfrm>
        </p:spPr>
        <p:txBody>
          <a:bodyPr>
            <a:normAutofit lnSpcReduction="10000"/>
          </a:bodyPr>
          <a:lstStyle/>
          <a:p>
            <a:pPr marL="514350" indent="-514350" algn="just">
              <a:buAutoNum type="arabicParenR"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удосконалено нормативно-правове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регулювання, зокрема </a:t>
            </a:r>
            <a:r>
              <a:rPr lang="uk-UA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внесено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зміни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Порядку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здійснення внутрішнього 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які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передбачають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запровадження </a:t>
            </a:r>
            <a:r>
              <a:rPr lang="uk-UA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стратегічного</a:t>
            </a:r>
            <a:r>
              <a:rPr lang="uk-UA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(на 3 роки) та </a:t>
            </a:r>
            <a:r>
              <a:rPr lang="uk-UA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операційного (річного) планування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діяльності з внутрішнього аудиту; </a:t>
            </a:r>
          </a:p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введення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 щодо підписання </a:t>
            </a:r>
            <a:r>
              <a:rPr lang="uk-UA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декларації внутрішнього </a:t>
            </a:r>
            <a:r>
              <a:rPr lang="uk-UA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аудиту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яка формалізує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відносини між керівником підрозділу внутрішнього аудиту і вищим керівництвом;</a:t>
            </a:r>
          </a:p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можливість </a:t>
            </a:r>
            <a:r>
              <a:rPr lang="uk-UA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створення аудиторських комітетів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514350" indent="-514350">
              <a:buAutoNum type="arabicParenR"/>
            </a:pPr>
            <a:endParaRPr lang="uk-UA" dirty="0"/>
          </a:p>
        </p:txBody>
      </p:sp>
      <p:pic>
        <p:nvPicPr>
          <p:cNvPr id="4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13" y="2272938"/>
            <a:ext cx="1318741" cy="1325928"/>
          </a:xfrm>
          <a:prstGeom prst="rect">
            <a:avLst/>
          </a:prstGeom>
          <a:solidFill>
            <a:srgbClr val="FFFFCC"/>
          </a:solidFill>
          <a:ln>
            <a:noFill/>
          </a:ln>
          <a:ex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754" y="4580708"/>
            <a:ext cx="1274908" cy="1260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3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0"/>
            <a:ext cx="10972799" cy="1325563"/>
          </a:xfrm>
        </p:spPr>
        <p:txBody>
          <a:bodyPr>
            <a:normAutofit/>
          </a:bodyPr>
          <a:lstStyle/>
          <a:p>
            <a:pPr algn="ctr"/>
            <a: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ВЖИТІ 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ЗАХОДИ ЗА РЕЗУЛЬТАТАМИ ОГЛЯДУ</a:t>
            </a:r>
            <a: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uk-UA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220685" y="1825625"/>
            <a:ext cx="9866811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2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внесено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зміни до Стандартів внутрішнього аудиту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(наказ Мінфіну від 14.08.2019 №344) з метою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гармонізації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міжнародними стандартами внутрішнього аудиту;</a:t>
            </a:r>
          </a:p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затверджено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нову форму Звіту про результати діяльності з внутрішнього аудиту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(наказ Мінфіну 31.07.2019 №329), яка дозволить забезпечити користувачів інформацією щодо ключових аспектів організації та здійснення внутрішнього аудиту з урахуванням зміни пріоритетів при проведенні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аудитів;  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085" y="1783037"/>
            <a:ext cx="1413880" cy="1405099"/>
          </a:xfrm>
          <a:prstGeom prst="rect">
            <a:avLst/>
          </a:prstGeom>
          <a:solidFill>
            <a:srgbClr val="FFFFCC"/>
          </a:solidFill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056" y="4049856"/>
            <a:ext cx="1600049" cy="189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56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9456" y="112576"/>
            <a:ext cx="10996749" cy="1063081"/>
          </a:xfrm>
        </p:spPr>
        <p:txBody>
          <a:bodyPr>
            <a:normAutofit/>
          </a:bodyPr>
          <a:lstStyle/>
          <a:p>
            <a:pPr algn="ctr"/>
            <a: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ВЖИТІ </a:t>
            </a:r>
            <a: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ЗАХОДИ ЗА </a:t>
            </a:r>
            <a:r>
              <a:rPr lang="uk-UA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РЕЗУЛЬТАТАМИ </a:t>
            </a:r>
            <a:r>
              <a:rPr lang="uk-UA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ОГЛЯДУ:</a:t>
            </a:r>
            <a:endParaRPr lang="uk-UA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105988" y="1375954"/>
            <a:ext cx="10694125" cy="5199017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4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Удосконалено методологічне забезпечення, зокрема підготовлено:</a:t>
            </a:r>
          </a:p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Методологічний посібник з проведення оцінки якості внутрішнього аудиту в державних органах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 результатами пілотного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проєкту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МОЗ), в якому розкрито підходи до організації та методології проведення </a:t>
            </a:r>
            <a:r>
              <a:rPr lang="uk-UA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внутрішньої та зовнішньої оцінок </a:t>
            </a:r>
            <a:r>
              <a:rPr lang="uk-UA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якості</a:t>
            </a:r>
            <a:r>
              <a:rPr lang="uk-UA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uk-UA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нові Методологічні вказівки з внутрішнього аудиту в державному секторі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 урахуванням нової редакції Стандартів внутрішнього аудиту, міжнародного досвіду та результатів огляду функціональної спроможності внутрішнього аудиту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оновлено Практичний </a:t>
            </a:r>
            <a:r>
              <a:rPr lang="uk-UA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посібник з внутрішнього аудиту ефективності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 урахуванням практичної реалізації функції внутрішнього аудиту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0" indent="0">
              <a:buNone/>
            </a:pPr>
            <a:endParaRPr lang="uk-UA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5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Розглядається можливість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запровадження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нових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навчальних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методів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наприклад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i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дистанційне</a:t>
            </a:r>
            <a:r>
              <a:rPr lang="ru-RU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змішане</a:t>
            </a: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337" y="3522144"/>
            <a:ext cx="847417" cy="841321"/>
          </a:xfrm>
          <a:prstGeom prst="rect">
            <a:avLst/>
          </a:prstGeom>
          <a:solidFill>
            <a:srgbClr val="FFFFCC"/>
          </a:solidFill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850" y="4616377"/>
            <a:ext cx="847417" cy="847417"/>
          </a:xfrm>
          <a:prstGeom prst="rect">
            <a:avLst/>
          </a:prstGeom>
          <a:solidFill>
            <a:srgbClr val="FFFFCC"/>
          </a:solidFill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491" y="5676210"/>
            <a:ext cx="835224" cy="835224"/>
          </a:xfrm>
          <a:prstGeom prst="rect">
            <a:avLst/>
          </a:prstGeom>
          <a:solidFill>
            <a:srgbClr val="FFFFCC"/>
          </a:solidFill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69" y="2261470"/>
            <a:ext cx="925353" cy="928982"/>
          </a:xfrm>
          <a:prstGeom prst="rect">
            <a:avLst/>
          </a:prstGeom>
          <a:solidFill>
            <a:srgbClr val="FFFFCC"/>
          </a:solidFill>
        </p:spPr>
      </p:pic>
    </p:spTree>
    <p:extLst>
      <p:ext uri="{BB962C8B-B14F-4D97-AF65-F5344CB8AC3E}">
        <p14:creationId xmlns:p14="http://schemas.microsoft.com/office/powerpoint/2010/main" val="1916562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fu-logo-V2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" y="-1536"/>
            <a:ext cx="4239572" cy="1205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114697" y="1401037"/>
            <a:ext cx="10911840" cy="3014209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uk-UA" sz="3600" b="1" spc="3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ОСНОВНІ ЗМІНИ ДО СТАНДАРТІВ ВНУТРІШНЬОГО АУДИТУ</a:t>
            </a:r>
            <a:endParaRPr lang="uk-UA" sz="3600" b="1" spc="3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 descr="image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737" y="4419475"/>
            <a:ext cx="11033760" cy="149329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6" name="TextBox 5"/>
          <p:cNvSpPr txBox="1"/>
          <p:nvPr/>
        </p:nvSpPr>
        <p:spPr>
          <a:xfrm>
            <a:off x="7431726" y="4669815"/>
            <a:ext cx="3485440" cy="16215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71437" tIns="71437" rIns="71437" bIns="71437" numCol="1" spcCol="38100" rtlCol="0" anchor="ctr">
            <a:spAutoFit/>
          </a:bodyPr>
          <a:lstStyle/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uk-UA" sz="1600" dirty="0" smtClean="0">
              <a:solidFill>
                <a:srgbClr val="929292"/>
              </a:solidFill>
              <a:latin typeface="Times New Roman" panose="02020603050405020304" pitchFamily="18" charset="0"/>
              <a:ea typeface="Muller Narrow Light"/>
              <a:cs typeface="Times New Roman" panose="02020603050405020304" pitchFamily="18" charset="0"/>
              <a:sym typeface="Helvetica Neue"/>
            </a:endParaRPr>
          </a:p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uk-UA" sz="1600" dirty="0" smtClean="0">
                <a:solidFill>
                  <a:srgbClr val="929292"/>
                </a:solidFill>
                <a:latin typeface="Times New Roman" panose="02020603050405020304" pitchFamily="18" charset="0"/>
                <a:ea typeface="Muller Narrow Light"/>
                <a:cs typeface="Times New Roman" panose="02020603050405020304" pitchFamily="18" charset="0"/>
                <a:sym typeface="Helvetica Neue"/>
              </a:rPr>
              <a:t>Департамент гармонізації державного</a:t>
            </a:r>
          </a:p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uk-UA" sz="1600" dirty="0" smtClean="0">
                <a:solidFill>
                  <a:srgbClr val="929292"/>
                </a:solidFill>
                <a:latin typeface="Times New Roman" panose="02020603050405020304" pitchFamily="18" charset="0"/>
                <a:ea typeface="Muller Narrow Light"/>
                <a:cs typeface="Times New Roman" panose="02020603050405020304" pitchFamily="18" charset="0"/>
                <a:sym typeface="Helvetica Neue"/>
              </a:rPr>
              <a:t>внутрішнього фінансового контролю</a:t>
            </a:r>
          </a:p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uk-UA" sz="1600" dirty="0" smtClean="0">
                <a:solidFill>
                  <a:srgbClr val="929292"/>
                </a:solidFill>
                <a:latin typeface="Times New Roman" panose="02020603050405020304" pitchFamily="18" charset="0"/>
                <a:ea typeface="Muller Narrow Light"/>
                <a:cs typeface="Times New Roman" panose="02020603050405020304" pitchFamily="18" charset="0"/>
                <a:sym typeface="Helvetica Neue"/>
              </a:rPr>
              <a:t>Міністерства фінансів України</a:t>
            </a:r>
          </a:p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uk-UA" sz="1600" dirty="0" smtClean="0">
              <a:solidFill>
                <a:srgbClr val="929292"/>
              </a:solidFill>
              <a:latin typeface="Times New Roman" panose="02020603050405020304" pitchFamily="18" charset="0"/>
              <a:ea typeface="Muller Narrow Light"/>
              <a:cs typeface="Times New Roman" panose="02020603050405020304" pitchFamily="18" charset="0"/>
              <a:sym typeface="Helvetica Neue"/>
            </a:endParaRPr>
          </a:p>
          <a:p>
            <a:pPr marL="0" marR="0" indent="0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uk-UA" sz="1600" dirty="0" smtClean="0">
                <a:solidFill>
                  <a:srgbClr val="929292"/>
                </a:solidFill>
                <a:latin typeface="Times New Roman" panose="02020603050405020304" pitchFamily="18" charset="0"/>
                <a:ea typeface="Muller Narrow Light"/>
                <a:cs typeface="Times New Roman" panose="02020603050405020304" pitchFamily="18" charset="0"/>
                <a:sym typeface="Helvetica Neue"/>
              </a:rPr>
              <a:t>Буча, 201</a:t>
            </a:r>
            <a:r>
              <a:rPr lang="en-US" sz="1600" dirty="0" smtClean="0">
                <a:solidFill>
                  <a:srgbClr val="929292"/>
                </a:solidFill>
                <a:latin typeface="Times New Roman" panose="02020603050405020304" pitchFamily="18" charset="0"/>
                <a:ea typeface="Muller Narrow Light"/>
                <a:cs typeface="Times New Roman" panose="02020603050405020304" pitchFamily="18" charset="0"/>
                <a:sym typeface="Helvetica Neue"/>
              </a:rPr>
              <a:t>9</a:t>
            </a:r>
            <a:endParaRPr lang="uk-UA" sz="1600" dirty="0">
              <a:solidFill>
                <a:srgbClr val="929292"/>
              </a:solidFill>
              <a:latin typeface="Times New Roman" panose="02020603050405020304" pitchFamily="18" charset="0"/>
              <a:ea typeface="Muller Narrow Light"/>
              <a:cs typeface="Times New Roman" panose="02020603050405020304" pitchFamily="18" charset="0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788219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3597</TotalTime>
  <Words>2507</Words>
  <Application>Microsoft Office PowerPoint</Application>
  <PresentationFormat>Широкий екран</PresentationFormat>
  <Paragraphs>340</Paragraphs>
  <Slides>28</Slides>
  <Notes>7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13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28</vt:i4>
      </vt:variant>
    </vt:vector>
  </HeadingPairs>
  <TitlesOfParts>
    <vt:vector size="42" baseType="lpstr">
      <vt:lpstr>Arial</vt:lpstr>
      <vt:lpstr>Arial Black</vt:lpstr>
      <vt:lpstr>Arial Narrow</vt:lpstr>
      <vt:lpstr>Calibri</vt:lpstr>
      <vt:lpstr>Calibri Light</vt:lpstr>
      <vt:lpstr>Helvetica</vt:lpstr>
      <vt:lpstr>Helvetica Light</vt:lpstr>
      <vt:lpstr>Helvetica Neue</vt:lpstr>
      <vt:lpstr>Helvetica Neue Medium</vt:lpstr>
      <vt:lpstr>Muller Narrow ExtraBold</vt:lpstr>
      <vt:lpstr>Muller Narrow Light</vt:lpstr>
      <vt:lpstr>Times New Roman</vt:lpstr>
      <vt:lpstr>Wingdings</vt:lpstr>
      <vt:lpstr>Тема Office</vt:lpstr>
      <vt:lpstr>Результати проведеного огляду загального стану розвитку та функціональної спроможності внутрішнього аудиту:  основні знахідки, пропозиції  та вжиті заходи</vt:lpstr>
      <vt:lpstr> ПРОВЕДЕННЯ ОЦІНКИ ЗАГАЛЬНОГО СТАНУ РОЗВИТКУ ТА ФУНКЦІОНАЛЬНОЇ СПРОМОЖНОСТІ ВНУТРІШНЬОГО АУДИТУ  </vt:lpstr>
      <vt:lpstr> ЗАГАЛЬНІ ВИСНОВКИ  </vt:lpstr>
      <vt:lpstr> ЗАГАЛЬНІ ВИСНОВКИ  </vt:lpstr>
      <vt:lpstr> ЗАГАЛЬНІ ВИСНОВКИ  </vt:lpstr>
      <vt:lpstr>ВЖИТІ ЗАХОДИ ЗА РЕЗУЛЬТАТАМИ ОГЛЯДУ:</vt:lpstr>
      <vt:lpstr>ВЖИТІ ЗАХОДИ ЗА РЕЗУЛЬТАТАМИ ОГЛЯДУ:</vt:lpstr>
      <vt:lpstr>ВЖИТІ ЗАХОДИ ЗА РЕЗУЛЬТАТАМИ ОГЛЯДУ:</vt:lpstr>
      <vt:lpstr>ОСНОВНІ ЗМІНИ ДО СТАНДАРТІВ ВНУТРІШНЬОГО АУДИТУ</vt:lpstr>
      <vt:lpstr>Повноваження Міністерства фінансів України у сфері ДВФК</vt:lpstr>
      <vt:lpstr>Причини внесення змін до Стандартів внутрішнього аудиту:</vt:lpstr>
      <vt:lpstr>Нова структура Стандартів внутрішнього аудиту:</vt:lpstr>
      <vt:lpstr>Основні зміни до Стандартів внутрішнього аудиту:</vt:lpstr>
      <vt:lpstr>Основні зміни до Стандартів внутрішнього аудиту:</vt:lpstr>
      <vt:lpstr>Основні зміни до Стандартів внутрішнього аудиту:</vt:lpstr>
      <vt:lpstr>Нові терміни в Стандартах – «професійна ретельність»</vt:lpstr>
      <vt:lpstr>Нові терміни в Стандартах – «простір внутрішнього аудиту»</vt:lpstr>
      <vt:lpstr>Сутність діяльності з внутрішнього аудиту </vt:lpstr>
      <vt:lpstr>Оцінка ефективності управління діяльністю</vt:lpstr>
      <vt:lpstr>Оцінка ефективності функціонування системи внутрішнього контролю</vt:lpstr>
      <vt:lpstr>Оцінка ефективності діяльності з управління ризиками</vt:lpstr>
      <vt:lpstr>Ефективне управління діяльністю підрозділу внутрішнього аудиту</vt:lpstr>
      <vt:lpstr>Основні етапи підготовки та проведення внутрішнього аудиту</vt:lpstr>
      <vt:lpstr>Організація внутрішнього аудиту</vt:lpstr>
      <vt:lpstr>Проведення внутрішнього аудиту</vt:lpstr>
      <vt:lpstr>Питання, яке зараз найбільше хвилює внутрішніх аудиторів: «Що таке критерії оцінки і що з ними робити???»</vt:lpstr>
      <vt:lpstr>Аудиторський звіт: нововведення</vt:lpstr>
      <vt:lpstr>Презентація PowerPoint</vt:lpstr>
    </vt:vector>
  </TitlesOfParts>
  <Company>Minfin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Трощій Ірина Олегівна</dc:creator>
  <cp:lastModifiedBy>Кудрик Галина Петрівна</cp:lastModifiedBy>
  <cp:revision>352</cp:revision>
  <cp:lastPrinted>2018-09-04T10:59:37Z</cp:lastPrinted>
  <dcterms:created xsi:type="dcterms:W3CDTF">2017-06-08T12:07:24Z</dcterms:created>
  <dcterms:modified xsi:type="dcterms:W3CDTF">2019-12-12T14:15:05Z</dcterms:modified>
</cp:coreProperties>
</file>