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5" r:id="rId4"/>
    <p:sldMasterId id="2147483697" r:id="rId5"/>
    <p:sldMasterId id="2147483709" r:id="rId6"/>
    <p:sldMasterId id="2147483721" r:id="rId7"/>
    <p:sldMasterId id="2147483733" r:id="rId8"/>
    <p:sldMasterId id="2147483745" r:id="rId9"/>
  </p:sldMasterIdLst>
  <p:notesMasterIdLst>
    <p:notesMasterId r:id="rId33"/>
  </p:notesMasterIdLst>
  <p:handoutMasterIdLst>
    <p:handoutMasterId r:id="rId34"/>
  </p:handoutMasterIdLst>
  <p:sldIdLst>
    <p:sldId id="268" r:id="rId10"/>
    <p:sldId id="261" r:id="rId11"/>
    <p:sldId id="361" r:id="rId12"/>
    <p:sldId id="362" r:id="rId13"/>
    <p:sldId id="365" r:id="rId14"/>
    <p:sldId id="343" r:id="rId15"/>
    <p:sldId id="356" r:id="rId16"/>
    <p:sldId id="368" r:id="rId17"/>
    <p:sldId id="369" r:id="rId18"/>
    <p:sldId id="345" r:id="rId19"/>
    <p:sldId id="342" r:id="rId20"/>
    <p:sldId id="354" r:id="rId21"/>
    <p:sldId id="347" r:id="rId22"/>
    <p:sldId id="353" r:id="rId23"/>
    <p:sldId id="316" r:id="rId24"/>
    <p:sldId id="333" r:id="rId25"/>
    <p:sldId id="334" r:id="rId26"/>
    <p:sldId id="335" r:id="rId27"/>
    <p:sldId id="336" r:id="rId28"/>
    <p:sldId id="337" r:id="rId29"/>
    <p:sldId id="363" r:id="rId30"/>
    <p:sldId id="366" r:id="rId31"/>
    <p:sldId id="367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-114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60934195227527"/>
          <c:y val="0.13799236169688442"/>
          <c:w val="0.88739065804772477"/>
          <c:h val="0.6580589200203659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Відповідності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6</c:v>
                </c:pt>
                <c:pt idx="2">
                  <c:v>7</c:v>
                </c:pt>
                <c:pt idx="3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BF2-4638-BEB7-49D20BA0CE8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Фінансовий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BF2-4638-BEB7-49D20BA0CE80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Ефективності</c:v>
                </c:pt>
              </c:strCache>
            </c:strRef>
          </c:tx>
          <c:spPr>
            <a:solidFill>
              <a:schemeClr val="accent1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4</a:t>
                    </a:r>
                  </a:p>
                  <a:p>
                    <a:r>
                      <a:rPr lang="uk-UA" baseline="0" dirty="0" smtClean="0"/>
                      <a:t> або</a:t>
                    </a:r>
                    <a:endParaRPr lang="uk-UA" dirty="0" smtClean="0"/>
                  </a:p>
                  <a:p>
                    <a:r>
                      <a:rPr lang="uk-UA" dirty="0" smtClean="0"/>
                      <a:t> 57%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5</a:t>
                    </a:r>
                  </a:p>
                  <a:p>
                    <a:r>
                      <a:rPr lang="uk-UA" dirty="0" smtClean="0"/>
                      <a:t> або</a:t>
                    </a:r>
                  </a:p>
                  <a:p>
                    <a:r>
                      <a:rPr lang="uk-UA" dirty="0" smtClean="0"/>
                      <a:t> 31%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6</a:t>
                    </a:r>
                  </a:p>
                  <a:p>
                    <a:r>
                      <a:rPr lang="uk-UA" dirty="0" smtClean="0"/>
                      <a:t> або</a:t>
                    </a:r>
                  </a:p>
                  <a:p>
                    <a:r>
                      <a:rPr lang="uk-UA" dirty="0" smtClean="0"/>
                      <a:t>35%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uk-UA" dirty="0" smtClean="0"/>
                      <a:t>7</a:t>
                    </a:r>
                  </a:p>
                  <a:p>
                    <a:r>
                      <a:rPr lang="uk-UA" dirty="0" smtClean="0"/>
                      <a:t> або </a:t>
                    </a:r>
                  </a:p>
                  <a:p>
                    <a:r>
                      <a:rPr lang="uk-UA" dirty="0" smtClean="0"/>
                      <a:t>50%</a:t>
                    </a:r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BF2-4638-BEB7-49D20BA0CE8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55241856"/>
        <c:axId val="155243648"/>
      </c:barChart>
      <c:catAx>
        <c:axId val="155241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5243648"/>
        <c:crosses val="autoZero"/>
        <c:auto val="1"/>
        <c:lblAlgn val="ctr"/>
        <c:lblOffset val="100"/>
        <c:noMultiLvlLbl val="0"/>
      </c:catAx>
      <c:valAx>
        <c:axId val="155243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5241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90032236982805136"/>
          <c:w val="0.98951682184626855"/>
          <c:h val="7.89968919184451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7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Виявлені порушення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</c:v>
                </c:pt>
                <c:pt idx="1">
                  <c:v>193</c:v>
                </c:pt>
                <c:pt idx="2">
                  <c:v>194</c:v>
                </c:pt>
                <c:pt idx="3">
                  <c:v>156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52F-4B5A-A682-54C599419EE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Усунуто порушень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2016 рік</c:v>
                </c:pt>
                <c:pt idx="1">
                  <c:v>2017 рік</c:v>
                </c:pt>
                <c:pt idx="2">
                  <c:v>2018 рік</c:v>
                </c:pt>
                <c:pt idx="3">
                  <c:v>2019 рік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12</c:v>
                </c:pt>
                <c:pt idx="1">
                  <c:v>115</c:v>
                </c:pt>
                <c:pt idx="2">
                  <c:v>136</c:v>
                </c:pt>
                <c:pt idx="3">
                  <c:v>109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52F-4B5A-A682-54C599419EE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5289088"/>
        <c:axId val="155290624"/>
      </c:barChart>
      <c:catAx>
        <c:axId val="155289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5290624"/>
        <c:crosses val="autoZero"/>
        <c:auto val="1"/>
        <c:lblAlgn val="ctr"/>
        <c:lblOffset val="100"/>
        <c:noMultiLvlLbl val="0"/>
      </c:catAx>
      <c:valAx>
        <c:axId val="155290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5289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3047398628025843E-2"/>
          <c:y val="0.89199606577451807"/>
          <c:w val="0.9661561571758539"/>
          <c:h val="8.732319597197842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3200" dirty="0" err="1">
                <a:solidFill>
                  <a:srgbClr val="002060"/>
                </a:solidFill>
              </a:rPr>
              <a:t>Надано</a:t>
            </a:r>
            <a:r>
              <a:rPr lang="ru-RU" sz="3200" dirty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135 </a:t>
            </a:r>
            <a:r>
              <a:rPr lang="ru-RU" sz="3200" dirty="0" err="1" smtClean="0">
                <a:solidFill>
                  <a:srgbClr val="002060"/>
                </a:solidFill>
              </a:rPr>
              <a:t>рекомендацій</a:t>
            </a:r>
            <a:endParaRPr lang="ru-RU" sz="3200" dirty="0">
              <a:solidFill>
                <a:srgbClr val="002060"/>
              </a:solidFill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679628408211654E-2"/>
          <c:y val="0.11241447587781168"/>
          <c:w val="0.72089076828359422"/>
          <c:h val="0.86732750262894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Надано 135 рекомендацій</c:v>
                </c:pt>
              </c:strCache>
            </c:strRef>
          </c:tx>
          <c:explosion val="22"/>
          <c:dPt>
            <c:idx val="1"/>
            <c:bubble3D val="0"/>
            <c:spPr>
              <a:solidFill>
                <a:srgbClr val="FFFF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F07-468A-80B3-1B5361AA8A27}"/>
              </c:ext>
            </c:extLst>
          </c:dPt>
          <c:dPt>
            <c:idx val="2"/>
            <c:bubble3D val="0"/>
            <c:spPr>
              <a:solidFill>
                <a:srgbClr val="C0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F07-468A-80B3-1B5361AA8A27}"/>
              </c:ext>
            </c:extLst>
          </c:dPt>
          <c:dLbls>
            <c:dLbl>
              <c:idx val="0"/>
              <c:layout>
                <c:manualLayout>
                  <c:x val="-9.737856034904753E-2"/>
                  <c:y val="-0.2305571314986278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102 або 75%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908378670883999"/>
                      <c:h val="0.13745928338762214"/>
                    </c:manualLayout>
                  </c15:layout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Виконано</c:v>
                </c:pt>
                <c:pt idx="1">
                  <c:v>Частково виконано</c:v>
                </c:pt>
                <c:pt idx="2">
                  <c:v>Невиконані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102</c:v>
                </c:pt>
                <c:pt idx="1">
                  <c:v>30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F07-468A-80B3-1B5361AA8A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4.980550022515385E-2"/>
          <c:y val="0.12498237367802585"/>
          <c:w val="0.454184888975878"/>
          <c:h val="0.846815511163337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Недоліки/проблеми/ризики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A9F-4209-92E9-65603928E04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A9F-4209-92E9-65603928E04F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2A9F-4209-92E9-65603928E04F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2A9F-4209-92E9-65603928E04F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Управлінсько-організаційні</c:v>
                </c:pt>
                <c:pt idx="1">
                  <c:v>Фінансові</c:v>
                </c:pt>
                <c:pt idx="2">
                  <c:v>Кадрові</c:v>
                </c:pt>
                <c:pt idx="3">
                  <c:v>Операційно-технологічні</c:v>
                </c:pt>
                <c:pt idx="4">
                  <c:v>Законодавчі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29</c:v>
                </c:pt>
                <c:pt idx="1">
                  <c:v>29</c:v>
                </c:pt>
                <c:pt idx="2">
                  <c:v>19</c:v>
                </c:pt>
                <c:pt idx="3">
                  <c:v>6</c:v>
                </c:pt>
                <c:pt idx="4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2A9F-4209-92E9-65603928E04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1850186986375535"/>
          <c:y val="0.14970331997871134"/>
          <c:w val="0.47393510467594469"/>
          <c:h val="0.3075987391009071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0.5183</cdr:x>
      <cdr:y>0.55183</cdr:y>
    </cdr:from>
    <cdr:to>
      <cdr:x>0.96872</cdr:x>
      <cdr:y>0.68293</cdr:y>
    </cdr:to>
    <cdr:sp macro="" textlink="">
      <cdr:nvSpPr>
        <cdr:cNvPr id="3" name="Скругленная прямоугольная выноска 2"/>
        <cdr:cNvSpPr/>
      </cdr:nvSpPr>
      <cdr:spPr>
        <a:xfrm xmlns:a="http://schemas.openxmlformats.org/drawingml/2006/main">
          <a:off x="5783702" y="3064951"/>
          <a:ext cx="5026267" cy="728116"/>
        </a:xfrm>
        <a:prstGeom xmlns:a="http://schemas.openxmlformats.org/drawingml/2006/main" prst="wedgeRoundRectCallout">
          <a:avLst>
            <a:gd name="adj1" fmla="val -58239"/>
            <a:gd name="adj2" fmla="val -85033"/>
            <a:gd name="adj3" fmla="val 16667"/>
          </a:avLst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uk-UA" sz="1800" b="1" dirty="0" smtClean="0"/>
            <a:t>Причини: слабкий  попередній, поточний та подальший  контроль в установі</a:t>
          </a:r>
          <a:endParaRPr lang="ru-RU" sz="1800" b="1" dirty="0"/>
        </a:p>
      </cdr:txBody>
    </cdr:sp>
  </cdr:relSizeAnchor>
  <cdr:relSizeAnchor xmlns:cdr="http://schemas.openxmlformats.org/drawingml/2006/chartDrawing">
    <cdr:from>
      <cdr:x>0.47648</cdr:x>
      <cdr:y>0.71341</cdr:y>
    </cdr:from>
    <cdr:to>
      <cdr:x>0.98179</cdr:x>
      <cdr:y>0.96341</cdr:y>
    </cdr:to>
    <cdr:sp macro="" textlink="">
      <cdr:nvSpPr>
        <cdr:cNvPr id="4" name="Скругленная прямоугольная выноска 3"/>
        <cdr:cNvSpPr/>
      </cdr:nvSpPr>
      <cdr:spPr>
        <a:xfrm xmlns:a="http://schemas.openxmlformats.org/drawingml/2006/main">
          <a:off x="5317066" y="3962400"/>
          <a:ext cx="5638800" cy="1388534"/>
        </a:xfrm>
        <a:prstGeom xmlns:a="http://schemas.openxmlformats.org/drawingml/2006/main" prst="wedgeRoundRectCallout">
          <a:avLst>
            <a:gd name="adj1" fmla="val -13505"/>
            <a:gd name="adj2" fmla="val -47776"/>
            <a:gd name="adj3" fmla="val 16667"/>
          </a:avLst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uk-UA" sz="1800" b="1" dirty="0" smtClean="0"/>
            <a:t>Надані </a:t>
          </a:r>
          <a:r>
            <a:rPr lang="uk-UA" sz="1800" b="1" dirty="0" smtClean="0"/>
            <a:t>рекомендації, </a:t>
          </a:r>
          <a:r>
            <a:rPr lang="uk-UA" sz="1800" b="1" dirty="0" smtClean="0"/>
            <a:t>методична допомога щодо запровадження та посилення внутрішнього контролю: створення робочої групи з організації та функціонування ВК, затвердження плану заходів.</a:t>
          </a:r>
          <a:endParaRPr lang="ru-RU" sz="18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B21C5B-A3CA-47B0-ACD0-9965ECA4F4DB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C195C2-343C-46B2-87C4-6F762FF6A4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756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F0792-F04F-470E-A97E-3B3283E52233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16948-3F31-4893-B088-75681AA37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489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uk-UA" dirty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300" i="1">
                <a:solidFill>
                  <a:schemeClr val="tx1"/>
                </a:solidFill>
                <a:latin typeface="Arial" charset="0"/>
              </a:defRPr>
            </a:lvl1pPr>
            <a:lvl2pPr marL="703054" indent="-270405" eaLnBrk="0" hangingPunct="0">
              <a:defRPr sz="2300" i="1">
                <a:solidFill>
                  <a:schemeClr val="tx1"/>
                </a:solidFill>
                <a:latin typeface="Arial" charset="0"/>
              </a:defRPr>
            </a:lvl2pPr>
            <a:lvl3pPr marL="1081621" indent="-216324" eaLnBrk="0" hangingPunct="0">
              <a:defRPr sz="2300" i="1">
                <a:solidFill>
                  <a:schemeClr val="tx1"/>
                </a:solidFill>
                <a:latin typeface="Arial" charset="0"/>
              </a:defRPr>
            </a:lvl3pPr>
            <a:lvl4pPr marL="1514269" indent="-216324" eaLnBrk="0" hangingPunct="0">
              <a:defRPr sz="2300" i="1">
                <a:solidFill>
                  <a:schemeClr val="tx1"/>
                </a:solidFill>
                <a:latin typeface="Arial" charset="0"/>
              </a:defRPr>
            </a:lvl4pPr>
            <a:lvl5pPr marL="1946918" indent="-216324" eaLnBrk="0" hangingPunct="0">
              <a:defRPr sz="2300" i="1">
                <a:solidFill>
                  <a:schemeClr val="tx1"/>
                </a:solidFill>
                <a:latin typeface="Arial" charset="0"/>
              </a:defRPr>
            </a:lvl5pPr>
            <a:lvl6pPr marL="2379566" indent="-216324" eaLnBrk="0" fontAlgn="base" hangingPunct="0">
              <a:spcBef>
                <a:spcPct val="0"/>
              </a:spcBef>
              <a:spcAft>
                <a:spcPct val="0"/>
              </a:spcAft>
              <a:defRPr sz="2300" i="1">
                <a:solidFill>
                  <a:schemeClr val="tx1"/>
                </a:solidFill>
                <a:latin typeface="Arial" charset="0"/>
              </a:defRPr>
            </a:lvl6pPr>
            <a:lvl7pPr marL="2812214" indent="-216324" eaLnBrk="0" fontAlgn="base" hangingPunct="0">
              <a:spcBef>
                <a:spcPct val="0"/>
              </a:spcBef>
              <a:spcAft>
                <a:spcPct val="0"/>
              </a:spcAft>
              <a:defRPr sz="2300" i="1">
                <a:solidFill>
                  <a:schemeClr val="tx1"/>
                </a:solidFill>
                <a:latin typeface="Arial" charset="0"/>
              </a:defRPr>
            </a:lvl7pPr>
            <a:lvl8pPr marL="3244863" indent="-216324" eaLnBrk="0" fontAlgn="base" hangingPunct="0">
              <a:spcBef>
                <a:spcPct val="0"/>
              </a:spcBef>
              <a:spcAft>
                <a:spcPct val="0"/>
              </a:spcAft>
              <a:defRPr sz="2300" i="1">
                <a:solidFill>
                  <a:schemeClr val="tx1"/>
                </a:solidFill>
                <a:latin typeface="Arial" charset="0"/>
              </a:defRPr>
            </a:lvl8pPr>
            <a:lvl9pPr marL="3677511" indent="-216324" eaLnBrk="0" fontAlgn="base" hangingPunct="0">
              <a:spcBef>
                <a:spcPct val="0"/>
              </a:spcBef>
              <a:spcAft>
                <a:spcPct val="0"/>
              </a:spcAft>
              <a:defRPr sz="2300"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FDB9730-0DFE-4654-87AC-B22DA0114F17}" type="slidenum">
              <a:rPr lang="uk-UA" sz="1100">
                <a:solidFill>
                  <a:prstClr val="black"/>
                </a:solidFill>
              </a:rPr>
              <a:pPr eaLnBrk="1" hangingPunct="1"/>
              <a:t>1</a:t>
            </a:fld>
            <a:endParaRPr lang="uk-UA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024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59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4543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82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29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4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4793C-F8B0-4FE7-8394-6CEC70ABF585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0A002-84F6-4562-89B7-BCF8EE5A4A1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221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BA0A8-69F9-407C-A96C-F208500D6851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51C65-15B8-4875-B30B-2B2757AE44F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9894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2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C31C5-DCFC-4CAA-809B-CED6058A7816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7E15E-F425-4CAF-B4DA-73A53337C1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986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95D38-E746-4FDD-B3A9-EB3F9500C6AF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CDB23-0999-485B-B0C0-762419703D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549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81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81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346FC-247B-47AB-97FE-076D13F15606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B6F51-4C03-4812-BEDF-57739CD55B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540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B4441-81D7-4C85-834B-E2CA08EB173E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AF603-6D6D-4F4D-8939-E9056B17C5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060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58A0F-14A4-4D22-8A31-2B349BE55794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A293A1-880A-42EA-A75D-31D1AE232BF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73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E69F2-C6AF-48FB-A26D-95CF4C2EB855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663C8-99A1-4CAA-9752-FA9D3D07F26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554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9282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5B91E-B17D-4EC6-8B15-65BC3F4572C8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87695-C60D-401B-A8F0-4093F46113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5068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79581-0171-4F88-80A7-849E0CEE6491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9F7AEB-2D8D-416E-A813-886679592B9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8817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457200"/>
            <a:ext cx="27432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80264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E3F63-8CC2-4C82-B501-A1BFF702C0D9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D4D72-29E3-4A90-9ACD-DED0C3C0B1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0992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E230B-2807-4E18-8B05-DA68BF41BAD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557CF-226E-4F35-BBE0-115DA4952CED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572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07DC7-855D-4D79-95A3-DEE9839EB9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3FEB5-EF22-4040-A6D4-E12713BA872E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38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1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78B30-9765-44EE-B967-1E2FCF19F8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89C7D-512E-4627-8B1C-075416362B93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139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538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97FFD-9D53-4ED4-961A-3BD50E74533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CA596-6F9A-44E4-B288-BB30F10E6C06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652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4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4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7A4AE5-0271-4490-9151-35044413098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502DD-52EB-4350-9046-793263716B3A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0655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99632-5032-4151-B1F0-2A4584DC835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D7651-6F8E-45F5-ACC5-B429728E51C4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1206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9DDBB-0509-45FD-B053-26F24D62C07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FB503-C529-41E0-89B0-71FAEE9DE516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189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458948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702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9BE445-BE46-4B05-9C6B-7069482A3F0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FDF98-E22E-46DC-A56F-669BCCA30745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5335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2F111-B253-4218-8507-69ADE77E91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BF885-B4B8-4DE3-A975-5E4DDFA0636B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2377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D2238-84DF-4396-B5DC-94DA60BB9D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7E8BD-A1C3-4494-ADBB-0AD580A74DDC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8865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457200"/>
            <a:ext cx="27432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80264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B2CF8-3C8E-4994-A560-39D8A02A86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9DC63-645C-4250-9249-6E989DE1DFA6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7558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5384800" cy="18669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384800" cy="18669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09600" y="4000500"/>
            <a:ext cx="5384800" cy="18669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7600" y="4000500"/>
            <a:ext cx="5384800" cy="18669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95083-4334-4EC4-B536-0F0190B761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45788-8469-4E8A-B9A5-22162AE75662}" type="datetime1">
              <a:rPr lang="ru-RU">
                <a:solidFill>
                  <a:srgbClr val="000000"/>
                </a:solidFill>
              </a:rPr>
              <a:pPr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7691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9979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7796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458947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3755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3326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21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2640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424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5462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6994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76026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0722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1891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1595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2587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458948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5155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788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68212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8124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014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9009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85092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3688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77331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4529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8491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44000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458948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441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3375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70873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48498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4142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3113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26063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47445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78870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204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0073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061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5018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8365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53451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7000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73200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40563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99388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23557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0135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479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951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4658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0334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99700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531043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6981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95803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80717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09919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02150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70781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296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94001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6044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91146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49" y="458948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97525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371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96791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48074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16202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70705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97029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38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3488D-C137-49DD-91D8-433DD79085EC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7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41047-BA49-4F7D-9DC4-6E0BD281E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693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0"/>
            <a:ext cx="12192000" cy="6858000"/>
            <a:chOff x="0" y="0"/>
            <a:chExt cx="5760" cy="4320"/>
          </a:xfrm>
        </p:grpSpPr>
        <p:sp>
          <p:nvSpPr>
            <p:cNvPr id="93187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3188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15370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93190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3191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3192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3193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3194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3195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3196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3197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3198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3199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lvl1pPr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400" i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i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altLang="ru-RU" i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1536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10972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536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10972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31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8400"/>
            <a:ext cx="2844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83E443-60B1-4F2A-8C29-A2CECC0C84AD}" type="datetime1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2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3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C62EC3-3BDC-4532-89CD-E75FD0376B2D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108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>
                <a:latin typeface="Arial Black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B3A630-0880-466B-A3A2-32AD9F726CB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0" y="0"/>
            <a:ext cx="12192000" cy="546100"/>
            <a:chOff x="0" y="0"/>
            <a:chExt cx="5760" cy="344"/>
          </a:xfrm>
        </p:grpSpPr>
        <p:sp>
          <p:nvSpPr>
            <p:cNvPr id="9421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 wrap="none" anchor="ctr"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421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421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i="0">
                <a:solidFill>
                  <a:srgbClr val="666699"/>
                </a:solidFill>
              </a:endParaRPr>
            </a:p>
          </p:txBody>
        </p:sp>
        <p:sp>
          <p:nvSpPr>
            <p:cNvPr id="9421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i="0">
                <a:solidFill>
                  <a:srgbClr val="666699"/>
                </a:solidFill>
              </a:endParaRPr>
            </a:p>
          </p:txBody>
        </p:sp>
        <p:sp>
          <p:nvSpPr>
            <p:cNvPr id="9421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i="0">
                <a:solidFill>
                  <a:srgbClr val="9999CC"/>
                </a:solidFill>
              </a:endParaRPr>
            </a:p>
          </p:txBody>
        </p:sp>
        <p:sp>
          <p:nvSpPr>
            <p:cNvPr id="9421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i="0">
                <a:solidFill>
                  <a:srgbClr val="666699"/>
                </a:solidFill>
              </a:endParaRPr>
            </a:p>
          </p:txBody>
        </p:sp>
        <p:sp>
          <p:nvSpPr>
            <p:cNvPr id="9421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i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9422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i="0">
                <a:solidFill>
                  <a:srgbClr val="9999CC"/>
                </a:solidFill>
              </a:endParaRPr>
            </a:p>
          </p:txBody>
        </p:sp>
        <p:sp>
          <p:nvSpPr>
            <p:cNvPr id="9422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>
              <a:lvl1pPr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400" i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i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altLang="ru-RU" sz="1800" i="0">
                <a:solidFill>
                  <a:srgbClr val="9999CC"/>
                </a:solidFill>
              </a:endParaRPr>
            </a:p>
          </p:txBody>
        </p:sp>
      </p:grpSp>
      <p:sp>
        <p:nvSpPr>
          <p:cNvPr id="1638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57200"/>
            <a:ext cx="10972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639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981200"/>
            <a:ext cx="109728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6760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4F35C2-2124-4256-B7F4-ED9A5163C883}" type="datetime1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12.12.2019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29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6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3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7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7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561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51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260A-0936-4E2E-8985-74C5B626AF50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588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3488D-C137-49DD-91D8-433DD79085E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7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41047-BA49-4F7D-9DC4-6E0BD281E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224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oblosvita-lg.gov.ua/" TargetMode="Externa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oblosvita-lg.gov.ua/" TargetMode="Externa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1" y="98854"/>
            <a:ext cx="11201400" cy="1458097"/>
          </a:xfrm>
        </p:spPr>
        <p:txBody>
          <a:bodyPr/>
          <a:lstStyle/>
          <a:p>
            <a:pPr algn="ctr">
              <a:defRPr/>
            </a:pPr>
            <a:r>
              <a:rPr lang="uk-UA" altLang="ru-RU" sz="1800" b="1" dirty="0">
                <a:latin typeface="+mn-lt"/>
                <a:cs typeface="Times New Roman" pitchFamily="18" charset="0"/>
              </a:rPr>
              <a:t>ЛУГАНСЬКА ОБЛАСНА ДЕРЖАВНА АДМІНІСТРАЦІЯ</a:t>
            </a:r>
            <a:br>
              <a:rPr lang="uk-UA" altLang="ru-RU" sz="1800" b="1" dirty="0">
                <a:latin typeface="+mn-lt"/>
                <a:cs typeface="Times New Roman" pitchFamily="18" charset="0"/>
              </a:rPr>
            </a:br>
            <a:r>
              <a:rPr lang="uk-UA" altLang="ru-RU" sz="1800" b="1" dirty="0">
                <a:latin typeface="+mn-lt"/>
                <a:cs typeface="Times New Roman" pitchFamily="18" charset="0"/>
              </a:rPr>
              <a:t>ЛУГАНСЬКА ОБЛАСНА ВІЙСЬКОВО-ЦИВІЛЬНА АДМІНІСТРАЦІЯ</a:t>
            </a:r>
            <a:br>
              <a:rPr lang="uk-UA" altLang="ru-RU" sz="1800" b="1" dirty="0">
                <a:latin typeface="+mn-lt"/>
                <a:cs typeface="Times New Roman" pitchFamily="18" charset="0"/>
              </a:rPr>
            </a:br>
            <a:r>
              <a:rPr lang="uk-UA" altLang="ru-RU" sz="1800" b="1" dirty="0">
                <a:latin typeface="+mn-lt"/>
                <a:cs typeface="Times New Roman" pitchFamily="18" charset="0"/>
              </a:rPr>
              <a:t/>
            </a:r>
            <a:br>
              <a:rPr lang="uk-UA" altLang="ru-RU" sz="1800" b="1" dirty="0">
                <a:latin typeface="+mn-lt"/>
                <a:cs typeface="Times New Roman" pitchFamily="18" charset="0"/>
              </a:rPr>
            </a:br>
            <a:r>
              <a:rPr lang="uk-UA" altLang="ru-RU" sz="1800" b="1" dirty="0" smtClean="0">
                <a:latin typeface="+mn-lt"/>
                <a:cs typeface="Times New Roman" pitchFamily="18" charset="0"/>
              </a:rPr>
              <a:t>                 </a:t>
            </a:r>
            <a:r>
              <a:rPr lang="uk-UA" altLang="ru-RU" sz="2000" b="1" dirty="0" smtClean="0">
                <a:latin typeface="+mn-lt"/>
                <a:cs typeface="Times New Roman" pitchFamily="18" charset="0"/>
              </a:rPr>
              <a:t>УПРАВЛІННЯ </a:t>
            </a:r>
            <a:r>
              <a:rPr lang="uk-UA" altLang="ru-RU" sz="2000" b="1" dirty="0">
                <a:latin typeface="+mn-lt"/>
                <a:cs typeface="Times New Roman" pitchFamily="18" charset="0"/>
              </a:rPr>
              <a:t>ВНУТРІШНЬОГО АУДИТУ</a:t>
            </a:r>
            <a:endParaRPr lang="ru-RU" sz="2000" b="1" dirty="0">
              <a:solidFill>
                <a:schemeClr val="bg2">
                  <a:lumMod val="40000"/>
                  <a:lumOff val="6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80159" y="1676401"/>
            <a:ext cx="10407536" cy="484293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57175" lvl="0" indent="-257175" algn="ctr" eaLnBrk="1" hangingPunct="1">
              <a:lnSpc>
                <a:spcPct val="80000"/>
              </a:lnSpc>
              <a:buClr>
                <a:srgbClr val="00007D"/>
              </a:buClr>
              <a:buNone/>
            </a:pPr>
            <a:r>
              <a:rPr lang="uk-UA" sz="2700" b="1" dirty="0" smtClean="0">
                <a:solidFill>
                  <a:srgbClr val="FFFF00"/>
                </a:solidFill>
              </a:rPr>
              <a:t>            </a:t>
            </a:r>
          </a:p>
          <a:p>
            <a:pPr marL="257175" lvl="0" indent="-257175" algn="ctr" eaLnBrk="1" hangingPunct="1">
              <a:lnSpc>
                <a:spcPct val="80000"/>
              </a:lnSpc>
              <a:buClr>
                <a:srgbClr val="00007D"/>
              </a:buClr>
              <a:buNone/>
            </a:pPr>
            <a:r>
              <a:rPr lang="uk-UA" sz="2700" b="1" dirty="0" smtClean="0">
                <a:solidFill>
                  <a:srgbClr val="FFFF00"/>
                </a:solidFill>
              </a:rPr>
              <a:t>ПРАКТИЧНІ АСПЕКТИ</a:t>
            </a:r>
            <a:endParaRPr lang="uk-UA" sz="3000" b="1" kern="1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lvl="0" indent="-257175" algn="ctr" eaLnBrk="1" hangingPunct="1">
              <a:lnSpc>
                <a:spcPct val="80000"/>
              </a:lnSpc>
              <a:buClr>
                <a:srgbClr val="00007D"/>
              </a:buClr>
              <a:buNone/>
            </a:pPr>
            <a:r>
              <a:rPr lang="uk-UA" sz="3000" b="1" kern="1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uk-UA" sz="3000" b="1" kern="12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впровадження аудиторських рекомендацій</a:t>
            </a:r>
          </a:p>
          <a:p>
            <a:pPr marL="257175" lvl="0" indent="-257175" algn="ctr" eaLnBrk="1" hangingPunct="1">
              <a:lnSpc>
                <a:spcPct val="80000"/>
              </a:lnSpc>
              <a:buClr>
                <a:srgbClr val="00007D"/>
              </a:buClr>
              <a:buNone/>
            </a:pPr>
            <a:r>
              <a:rPr lang="uk-UA" sz="3000" b="1" kern="12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         </a:t>
            </a:r>
            <a:r>
              <a:rPr lang="uk-UA" sz="2400" b="1" kern="1200" dirty="0" smtClean="0">
                <a:solidFill>
                  <a:srgbClr val="FFFF00"/>
                </a:solidFill>
                <a:cs typeface="Times New Roman" panose="02020603050405020304" pitchFamily="18" charset="0"/>
              </a:rPr>
              <a:t>(досвід Луганської обласної державної адміністрації)</a:t>
            </a:r>
            <a:endParaRPr lang="uk-UA" sz="2400" b="1" dirty="0">
              <a:solidFill>
                <a:srgbClr val="FFFF00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800" b="1" dirty="0"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800" b="1" dirty="0"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800" b="1" dirty="0"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8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8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8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8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8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8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8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1600" dirty="0" smtClean="0">
              <a:solidFill>
                <a:schemeClr val="bg2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1600" dirty="0">
              <a:solidFill>
                <a:schemeClr val="bg2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1600" dirty="0" smtClean="0">
              <a:solidFill>
                <a:schemeClr val="bg2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</a:pPr>
            <a:endParaRPr lang="uk-UA" sz="1600" dirty="0">
              <a:solidFill>
                <a:schemeClr val="bg2"/>
              </a:solidFill>
            </a:endParaRPr>
          </a:p>
          <a:p>
            <a:pPr algn="ctr" eaLnBrk="1" hangingPunct="1">
              <a:lnSpc>
                <a:spcPct val="70000"/>
              </a:lnSpc>
              <a:spcBef>
                <a:spcPts val="1200"/>
              </a:spcBef>
              <a:buFont typeface="Wingdings" pitchFamily="2" charset="2"/>
              <a:buNone/>
            </a:pPr>
            <a:r>
              <a:rPr lang="uk-UA" sz="1800" b="1" dirty="0" smtClean="0">
                <a:solidFill>
                  <a:schemeClr val="bg2"/>
                </a:solidFill>
              </a:rPr>
              <a:t> грудень 2019 </a:t>
            </a:r>
            <a:r>
              <a:rPr lang="uk-UA" sz="1800" b="1" dirty="0">
                <a:solidFill>
                  <a:schemeClr val="bg2"/>
                </a:solidFill>
              </a:rPr>
              <a:t>року</a:t>
            </a: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endParaRPr lang="uk-UA" sz="1200" dirty="0">
              <a:solidFill>
                <a:schemeClr val="bg2"/>
              </a:solidFill>
            </a:endParaRPr>
          </a:p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uk-UA" sz="1200" dirty="0">
                <a:solidFill>
                  <a:schemeClr val="bg2"/>
                </a:solidFill>
              </a:rPr>
              <a:t> </a:t>
            </a:r>
            <a:endParaRPr lang="uk-UA" sz="1200" b="1" dirty="0">
              <a:solidFill>
                <a:schemeClr val="bg2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dirty="0">
              <a:latin typeface="Times New Roman" pitchFamily="18" charset="0"/>
            </a:endParaRPr>
          </a:p>
        </p:txBody>
      </p:sp>
      <p:pic>
        <p:nvPicPr>
          <p:cNvPr id="17412" name="Picture 6" descr="Картинки по запросу луганська обла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16" y="132014"/>
            <a:ext cx="1147010" cy="1196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78856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 bwMode="auto">
          <a:xfrm>
            <a:off x="4385446" y="2439530"/>
            <a:ext cx="3403601" cy="2267191"/>
          </a:xfrm>
          <a:prstGeom prst="ellipse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dirty="0" smtClean="0">
                <a:latin typeface="Arial" charset="0"/>
              </a:rPr>
              <a:t>Поліпшення в</a:t>
            </a:r>
            <a:r>
              <a:rPr kumimoji="0" lang="uk-UA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нутрішнього контролю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838941" y="1964459"/>
            <a:ext cx="3234267" cy="1133126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i="1" dirty="0" smtClean="0">
                <a:latin typeface="Arial" charset="0"/>
              </a:rPr>
              <a:t>Замовлення, о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тримання, видача та списання медичних препаратів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614347" y="5215757"/>
            <a:ext cx="3924401" cy="1348813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i="1" dirty="0">
                <a:latin typeface="Arial" charset="0"/>
              </a:rPr>
              <a:t>О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тримання та списання основних засобів, інших необоротних матеріальних активів та запасів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838942" y="3863136"/>
            <a:ext cx="2980205" cy="1022408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i="1" dirty="0">
                <a:latin typeface="Arial" charset="0"/>
              </a:rPr>
              <a:t>Д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отримання норм та вартості 1 </a:t>
            </a:r>
            <a:r>
              <a:rPr kumimoji="0" lang="uk-UA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діто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/дня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8151882" y="2080030"/>
            <a:ext cx="3494027" cy="1529539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Визначення розпорядчим документом відповідальної особи за збереження лікарських засобів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8715125" y="4033143"/>
            <a:ext cx="2865975" cy="1022408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Порядок</a:t>
            </a:r>
            <a:r>
              <a:rPr kumimoji="0" lang="uk-UA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укладання та обліку договорів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7298430" y="5436523"/>
            <a:ext cx="4347479" cy="1084541"/>
          </a:xfrm>
          <a:prstGeom prst="round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b="1" i="1" dirty="0">
                <a:latin typeface="Arial" charset="0"/>
              </a:rPr>
              <a:t>О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тримання, видачу та списання палива, горючого, мастильних матеріалів та шин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Стрелка вправо 4"/>
          <p:cNvSpPr/>
          <p:nvPr/>
        </p:nvSpPr>
        <p:spPr bwMode="auto">
          <a:xfrm rot="2044465">
            <a:off x="4017926" y="2630027"/>
            <a:ext cx="734024" cy="41364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Стрелка вправо 12"/>
          <p:cNvSpPr/>
          <p:nvPr/>
        </p:nvSpPr>
        <p:spPr bwMode="auto">
          <a:xfrm rot="9411674" flipV="1">
            <a:off x="7467964" y="2551712"/>
            <a:ext cx="689126" cy="427675"/>
          </a:xfrm>
          <a:prstGeom prst="rightArrow">
            <a:avLst>
              <a:gd name="adj1" fmla="val 48952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Стрелка вправо 13"/>
          <p:cNvSpPr/>
          <p:nvPr/>
        </p:nvSpPr>
        <p:spPr bwMode="auto">
          <a:xfrm rot="20995400">
            <a:off x="3836540" y="4022548"/>
            <a:ext cx="758423" cy="40565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Стрелка вправо 14"/>
          <p:cNvSpPr/>
          <p:nvPr/>
        </p:nvSpPr>
        <p:spPr bwMode="auto">
          <a:xfrm rot="13479419">
            <a:off x="6360580" y="5005165"/>
            <a:ext cx="1073574" cy="37689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Стрелка вправо 15"/>
          <p:cNvSpPr/>
          <p:nvPr/>
        </p:nvSpPr>
        <p:spPr bwMode="auto">
          <a:xfrm rot="19035692">
            <a:off x="4511413" y="4894442"/>
            <a:ext cx="1100667" cy="35012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Стрелка вправо 16"/>
          <p:cNvSpPr/>
          <p:nvPr/>
        </p:nvSpPr>
        <p:spPr bwMode="auto">
          <a:xfrm rot="11491373">
            <a:off x="7622690" y="4115998"/>
            <a:ext cx="1029086" cy="461011"/>
          </a:xfrm>
          <a:prstGeom prst="rightArrow">
            <a:avLst>
              <a:gd name="adj1" fmla="val 44937"/>
              <a:gd name="adj2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321733" y="287867"/>
            <a:ext cx="11324176" cy="1407929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800" b="1" dirty="0">
                <a:latin typeface="Arial" charset="0"/>
              </a:rPr>
              <a:t> </a:t>
            </a:r>
            <a:r>
              <a:rPr lang="uk-UA" sz="2400" b="1" dirty="0" smtClean="0">
                <a:solidFill>
                  <a:srgbClr val="7030A0"/>
                </a:solidFill>
                <a:latin typeface="Arial" charset="0"/>
              </a:rPr>
              <a:t>ПРИКЛАД впроваджених аудиторських рекомендацій з підвищення ефективності виконання завдань та функцій в </a:t>
            </a:r>
            <a:r>
              <a:rPr kumimoji="0" lang="uk-UA" sz="2400" b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КЗ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2400" b="1" i="1" dirty="0" smtClean="0">
                <a:latin typeface="Arial" charset="0"/>
              </a:rPr>
              <a:t>(складено блок-схеми процесів, описи та технологічні карти)</a:t>
            </a:r>
            <a:endParaRPr kumimoji="0" lang="ru-RU" sz="2400" b="1" i="1" strike="noStrike" cap="none" normalizeH="0" baseline="0" dirty="0" smtClean="0">
              <a:ln>
                <a:noFill/>
              </a:ln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683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82634"/>
            <a:ext cx="10972800" cy="1030777"/>
          </a:xfrm>
        </p:spPr>
        <p:txBody>
          <a:bodyPr/>
          <a:lstStyle/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МОНІТОРІНГ ВПРОВАДЖЕННЯ АУДИТОРСЬКИХ РЕКОМЕНДАЦІЙ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507067"/>
            <a:ext cx="10972800" cy="4360333"/>
          </a:xfrm>
        </p:spPr>
        <p:txBody>
          <a:bodyPr/>
          <a:lstStyle/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813821"/>
              </p:ext>
            </p:extLst>
          </p:nvPr>
        </p:nvGraphicFramePr>
        <p:xfrm>
          <a:off x="986590" y="3387947"/>
          <a:ext cx="10419347" cy="2873442"/>
        </p:xfrm>
        <a:graphic>
          <a:graphicData uri="http://schemas.openxmlformats.org/drawingml/2006/table">
            <a:tbl>
              <a:tblPr firstRow="1" firstCol="1" bandRow="1"/>
              <a:tblGrid>
                <a:gridCol w="1523999"/>
                <a:gridCol w="858253"/>
                <a:gridCol w="1106905"/>
                <a:gridCol w="1628274"/>
                <a:gridCol w="1209562"/>
                <a:gridCol w="1148628"/>
                <a:gridCol w="1780673"/>
                <a:gridCol w="1163053"/>
              </a:tblGrid>
              <a:tr h="1522655">
                <a:tc rowSpan="2"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Найменування та місцезнаходження об’єкта внутрішнього аудиту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Напрям аудиту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Склад аудиторської групи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Порушення та недоліки, встановлені під час аудиту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Надані рекомендації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Реалізація рекомендацій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96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суть порушень та недоліків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обсяг,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результат усунення порушень та недоліків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обсяг, </a:t>
                      </a:r>
                      <a:r>
                        <a:rPr lang="uk-UA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912"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912"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043"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043"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9017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57104" y="1192890"/>
            <a:ext cx="7547957" cy="227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8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Додаток 11 до Порядку</a:t>
            </a:r>
            <a:r>
              <a:rPr kumimoji="0" lang="hr-H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планування та 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8" fontAlgn="base">
              <a:spcBef>
                <a:spcPct val="0"/>
              </a:spcBef>
              <a:spcAft>
                <a:spcPct val="0"/>
              </a:spcAft>
            </a:pPr>
            <a:r>
              <a:rPr kumimoji="0" lang="hr-H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проведення внутрішн</a:t>
            </a:r>
            <a:r>
              <a:rPr kumimoji="0" lang="uk-UA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ього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hr-H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аудит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в </a:t>
            </a:r>
          </a:p>
          <a:p>
            <a:pPr lvl="8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Луганській обласній державній адміністрації </a:t>
            </a:r>
          </a:p>
          <a:p>
            <a:pPr lvl="8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 на підприємствах, в установах і організаціях, </a:t>
            </a:r>
          </a:p>
          <a:p>
            <a:pPr lvl="8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 належать до сфери її управління </a:t>
            </a:r>
          </a:p>
          <a:p>
            <a:pPr lvl="8" fontAlgn="base">
              <a:spcBef>
                <a:spcPct val="0"/>
              </a:spcBef>
              <a:spcAft>
                <a:spcPct val="0"/>
              </a:spcAft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(пункт 8.3 розділу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ІІІ)</a:t>
            </a:r>
            <a:endParaRPr lang="uk-UA" sz="1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МОНІТОРИНГ ВПРОВАДЖЕННЯ АУДИТОРСЬКИХ РЕКОМЕНДАЦІЙ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</a:t>
            </a:r>
            <a:r>
              <a:rPr kumimoji="0" lang="uk-UA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__________________ рік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393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8708199"/>
              </p:ext>
            </p:extLst>
          </p:nvPr>
        </p:nvGraphicFramePr>
        <p:xfrm>
          <a:off x="363255" y="248921"/>
          <a:ext cx="11498893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1305"/>
                <a:gridCol w="5336771"/>
                <a:gridCol w="433081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/>
                        <a:t>Найменування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Порушення</a:t>
                      </a:r>
                      <a:r>
                        <a:rPr lang="ru-RU" sz="2400" dirty="0" smtClean="0"/>
                        <a:t>, </a:t>
                      </a:r>
                      <a:r>
                        <a:rPr lang="ru-RU" sz="2400" dirty="0" err="1" smtClean="0"/>
                        <a:t>недоліки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/>
                        <a:t>Висновок</a:t>
                      </a:r>
                      <a:endParaRPr lang="ru-RU" sz="2400" dirty="0"/>
                    </a:p>
                  </a:txBody>
                  <a:tcPr/>
                </a:tc>
              </a:tr>
              <a:tr h="2320726">
                <a:tc rowSpan="2">
                  <a:txBody>
                    <a:bodyPr/>
                    <a:lstStyle/>
                    <a:p>
                      <a:r>
                        <a:rPr lang="uk-UA" sz="18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Регіональної комплексної програми підтримки індивідуального житлового будівництва на селі та покращення умов життєзабезпечення сільського населення «Власний дім»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Встановлені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розбіжності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між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вимогами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регіональних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Правил та Постанови №1597, в тому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числі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щодо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визначення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позичальника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Як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наслідок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надано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пільгові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кредити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мешканцям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районних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центрів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які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відповідно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до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адміністративного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устрою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Луганської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мають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статус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міста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та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позичальникам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місто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роботи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яких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не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розташовано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 межах району. А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саме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містах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Кремінна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Сватове,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Старобільськ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за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рахунок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фінансування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обласного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та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районних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бюджетів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надано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кредитів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загальну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суму 4093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тис 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грн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Неналежний внутрішній контроль з боку Управління, передбачений п.п.7 п.5 ст.22 Бюджетного кодексу, в частині  забезпечення ефективного, результативного і цільового використання бюджетних коштів, організації та координації роботи Фонду, як одержувача бюджетних коштів</a:t>
                      </a:r>
                      <a:endParaRPr lang="ru-RU" dirty="0"/>
                    </a:p>
                  </a:txBody>
                  <a:tcPr/>
                </a:tc>
              </a:tr>
              <a:tr h="207563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Відсутність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належного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контролю за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поверненням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кредитів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відповідно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до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затверджених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графіків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недосконала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Методика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визначення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платоспроможності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позичальників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призвело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до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збільшення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неповернутих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кредитів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 4,3 тис 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до 1 021,4 тис грн.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45021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 боку Фонду,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встановлено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низький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рівень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претензійно-позовної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роботи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Так, по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неповернутих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кредитах оформлено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лише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тільки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5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позовних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заяв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суму 68,7 тис грн.</a:t>
                      </a:r>
                      <a:endParaRPr lang="ru-RU" sz="14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Слабкий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рівень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системи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внутрішнього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контролю Фонду за станом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кредитних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справ,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що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 свою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чергу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може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призвести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до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неефективного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використання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фінансових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ресурсів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</a:p>
                    <a:p>
                      <a:r>
                        <a:rPr lang="uk-UA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Відсутність надання кредитів на розвиток особистого сільськогосподарського господарства  викликає негативну оцінку</a:t>
                      </a:r>
                      <a:r>
                        <a:rPr lang="uk-UA" sz="1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uk-UA" sz="1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виконання  регіональної Програми.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4615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15885"/>
            <a:ext cx="10972800" cy="1147156"/>
          </a:xfrm>
        </p:spPr>
        <p:txBody>
          <a:bodyPr/>
          <a:lstStyle/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ПРИКЛАДИ ВПРОВАДЖЕНИХ РЕКОМЕНДАЦІЙ</a:t>
            </a:r>
            <a:br>
              <a:rPr lang="uk-UA" sz="2800" b="1" dirty="0" smtClean="0">
                <a:solidFill>
                  <a:srgbClr val="7030A0"/>
                </a:solidFill>
              </a:rPr>
            </a:br>
            <a:r>
              <a:rPr lang="ru-RU" sz="2000" b="1" kern="1200" dirty="0" err="1" smtClean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Регіональної</a:t>
            </a:r>
            <a:r>
              <a:rPr lang="ru-RU" sz="2000" b="1" kern="1200" dirty="0" smtClean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комплексної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програми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підтримки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індивідуального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житлового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будівництва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на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селі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та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покращення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умов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життєзабезпечення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сільського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населення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«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Власний</a:t>
            </a:r>
            <a:r>
              <a:rPr lang="ru-RU" sz="2000" b="1" kern="120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 </a:t>
            </a:r>
            <a:r>
              <a:rPr lang="ru-RU" sz="2000" b="1" kern="1200" dirty="0" err="1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дім</a:t>
            </a:r>
            <a:r>
              <a:rPr lang="ru-RU" sz="2000" b="1" kern="1200" dirty="0" smtClean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>»</a:t>
            </a:r>
            <a:endParaRPr lang="ru-RU" sz="20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1188147"/>
              </p:ext>
            </p:extLst>
          </p:nvPr>
        </p:nvGraphicFramePr>
        <p:xfrm>
          <a:off x="515389" y="1624985"/>
          <a:ext cx="11122428" cy="4889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1445"/>
                <a:gridCol w="3154122"/>
                <a:gridCol w="1626861"/>
              </a:tblGrid>
              <a:tr h="663563">
                <a:tc>
                  <a:txBody>
                    <a:bodyPr/>
                    <a:lstStyle/>
                    <a:p>
                      <a:pPr marL="0" marR="9017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Порушення та недоліки, встановлені під час аудиту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+mj-lt"/>
                        </a:rPr>
                        <a:t>Надані рекомендації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017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  <a:ea typeface="Calibri"/>
                          <a:cs typeface="Times New Roman"/>
                        </a:rPr>
                        <a:t>Результат усунення </a:t>
                      </a: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1414399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Аудитом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встановлено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: при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розробці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та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затвердженні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Програми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були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допущені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факти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невідповідності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п.1.1 та п.1.2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«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Порядку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розроблення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регіональних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цільових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фінансування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моніторингу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та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звітності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про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їх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виконання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»,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затвердженого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розпорядженням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голови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Луганської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облдержадміністрації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від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17.03.2007 № 293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змінами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в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частині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визначення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джерел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фінансування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</a:p>
                  </a:txBody>
                  <a:tcPr marL="9525" marR="9525" marT="9525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Забезпечення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внесення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змін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до Статуту КП «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Луганський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обласний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фонд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підтримки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індивідуального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житлового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будівництва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селі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 в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частині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затвердження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регіональних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Правил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надання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довгострокових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кредитів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Фондом за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обласною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цільовою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програмою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«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Власний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дім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розпорядженням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голови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облдержадміністрації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–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керівника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обласної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військово-цивільної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адміністрації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Забезпечити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неухильне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виконання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вимог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Порядку № 293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під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час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підготовки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проектів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регіональних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Програм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та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їх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експертизи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25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Рекомендації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виконано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Розпорядженням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голови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затверджені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зміни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до  Статуту Фонду та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розпорядженням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голови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затверджені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Регіональні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Правил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надання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довгострокових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кредитів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Фондом,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які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зареєстровані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органам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юстиції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/>
                </a:tc>
              </a:tr>
              <a:tr h="71177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Рішення сесії від 25.11.2011 №7/19 мало неточності, та суперечило вимогам ст.22 Бюджетного Кодексу України, в частині визначення одного головного розпорядника коштів різних бюджетів.</a:t>
                      </a: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12435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Регіональні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Правила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надання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довгострокових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кредитів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КП «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Луганський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обласний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Фонд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підтримки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індивідуального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житлового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будівництва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на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селі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»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розробляються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та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затверджуються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Наглядовою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радою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Фонду,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зв’язку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з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чим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не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підлягають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обов’язковому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реєструванню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в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Єдиному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державному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реєстрі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нормативно-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правових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актів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України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що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в свою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чергу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не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дає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можливість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проконтролювати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приведення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розроблених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місцевих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правил у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відповідність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з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законодавством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України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25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4444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083733"/>
          </a:xfrm>
        </p:spPr>
        <p:txBody>
          <a:bodyPr/>
          <a:lstStyle/>
          <a:p>
            <a:pPr algn="ctr"/>
            <a:r>
              <a:rPr lang="uk-UA" sz="2800" b="1" dirty="0" smtClean="0">
                <a:solidFill>
                  <a:srgbClr val="7030A0"/>
                </a:solidFill>
              </a:rPr>
              <a:t>ПРИКЛАДИ ВПРОВАДЖЕНИХ РЕКОМЕНДАЦІЙ</a:t>
            </a:r>
            <a:endParaRPr lang="ru-RU" sz="28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8198445"/>
              </p:ext>
            </p:extLst>
          </p:nvPr>
        </p:nvGraphicFramePr>
        <p:xfrm>
          <a:off x="482138" y="1475875"/>
          <a:ext cx="11006051" cy="4958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0022"/>
                <a:gridCol w="2261062"/>
                <a:gridCol w="3374967"/>
              </a:tblGrid>
              <a:tr h="790197">
                <a:tc>
                  <a:txBody>
                    <a:bodyPr/>
                    <a:lstStyle/>
                    <a:p>
                      <a:pPr marL="0" marR="9017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Порушення та недоліки, встановлені під час аудиту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800" b="1" dirty="0" smtClean="0">
                          <a:solidFill>
                            <a:schemeClr val="bg1"/>
                          </a:solidFill>
                          <a:latin typeface="+mn-lt"/>
                        </a:rPr>
                        <a:t>Надані рекомендації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9017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Результат усунення порушень та недоліків</a:t>
                      </a:r>
                      <a:endParaRPr kumimoji="0" 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167979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Районні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програми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які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затверджені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Новопсковською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районною радою та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діяли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протягом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2016-2019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років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є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формальними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саме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: не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містять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визначення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проблеми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на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вирішення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якої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спрямована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програма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очікувані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результати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програм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не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містять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кількісних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та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якісних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показників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на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підставі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яких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можливо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здійснити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оцінку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ефективності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використання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коштів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районного бюджету та провести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аналіз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досягнутих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результатів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що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може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свідчити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про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пасивність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керівництва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Новопсковської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РДА та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відсутність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контролю за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виконанням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покладених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на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структурні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підрозділи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Новопсковської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РДА </a:t>
                      </a:r>
                      <a:r>
                        <a:rPr lang="ru-RU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завдань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latin typeface="+mn-lt"/>
                        </a:rPr>
                        <a:t>Розробити</a:t>
                      </a:r>
                      <a:r>
                        <a:rPr lang="ru-RU" sz="1800" dirty="0" smtClean="0">
                          <a:latin typeface="+mn-lt"/>
                        </a:rPr>
                        <a:t> та </a:t>
                      </a:r>
                      <a:r>
                        <a:rPr lang="ru-RU" sz="1800" dirty="0" err="1" smtClean="0">
                          <a:latin typeface="+mn-lt"/>
                        </a:rPr>
                        <a:t>затвердити</a:t>
                      </a:r>
                      <a:r>
                        <a:rPr lang="ru-RU" sz="1800" dirty="0" smtClean="0">
                          <a:latin typeface="+mn-lt"/>
                        </a:rPr>
                        <a:t> порядок </a:t>
                      </a:r>
                      <a:r>
                        <a:rPr lang="ru-RU" sz="1800" dirty="0" err="1" smtClean="0">
                          <a:latin typeface="+mn-lt"/>
                        </a:rPr>
                        <a:t>розроблення</a:t>
                      </a:r>
                      <a:r>
                        <a:rPr lang="ru-RU" sz="1800" dirty="0" smtClean="0">
                          <a:latin typeface="+mn-lt"/>
                        </a:rPr>
                        <a:t> </a:t>
                      </a:r>
                      <a:r>
                        <a:rPr lang="ru-RU" sz="1800" dirty="0" err="1" smtClean="0">
                          <a:latin typeface="+mn-lt"/>
                        </a:rPr>
                        <a:t>районних</a:t>
                      </a:r>
                      <a:r>
                        <a:rPr lang="ru-RU" sz="1800" dirty="0" smtClean="0">
                          <a:latin typeface="+mn-lt"/>
                        </a:rPr>
                        <a:t> </a:t>
                      </a:r>
                      <a:r>
                        <a:rPr lang="ru-RU" sz="1800" dirty="0" err="1" smtClean="0">
                          <a:latin typeface="+mn-lt"/>
                        </a:rPr>
                        <a:t>програм</a:t>
                      </a:r>
                      <a:r>
                        <a:rPr lang="ru-RU" sz="1800" dirty="0" smtClean="0">
                          <a:latin typeface="+mn-lt"/>
                        </a:rPr>
                        <a:t>, </a:t>
                      </a:r>
                      <a:r>
                        <a:rPr lang="ru-RU" sz="1800" dirty="0" err="1" smtClean="0">
                          <a:latin typeface="+mn-lt"/>
                        </a:rPr>
                        <a:t>фінансування</a:t>
                      </a:r>
                      <a:r>
                        <a:rPr lang="ru-RU" sz="1800" dirty="0" smtClean="0">
                          <a:latin typeface="+mn-lt"/>
                        </a:rPr>
                        <a:t>, </a:t>
                      </a:r>
                      <a:r>
                        <a:rPr lang="ru-RU" sz="1800" dirty="0" err="1" smtClean="0">
                          <a:latin typeface="+mn-lt"/>
                        </a:rPr>
                        <a:t>моніторингу</a:t>
                      </a:r>
                      <a:r>
                        <a:rPr lang="ru-RU" sz="1800" dirty="0" smtClean="0">
                          <a:latin typeface="+mn-lt"/>
                        </a:rPr>
                        <a:t> та </a:t>
                      </a:r>
                      <a:r>
                        <a:rPr lang="ru-RU" sz="1800" dirty="0" err="1" smtClean="0">
                          <a:latin typeface="+mn-lt"/>
                        </a:rPr>
                        <a:t>звітності</a:t>
                      </a:r>
                      <a:r>
                        <a:rPr lang="ru-RU" sz="1800" dirty="0" smtClean="0">
                          <a:latin typeface="+mn-lt"/>
                        </a:rPr>
                        <a:t> про </a:t>
                      </a:r>
                      <a:r>
                        <a:rPr lang="ru-RU" sz="1800" dirty="0" err="1" smtClean="0">
                          <a:latin typeface="+mn-lt"/>
                        </a:rPr>
                        <a:t>їх</a:t>
                      </a:r>
                      <a:r>
                        <a:rPr lang="ru-RU" sz="1800" dirty="0" smtClean="0">
                          <a:latin typeface="+mn-lt"/>
                        </a:rPr>
                        <a:t> </a:t>
                      </a:r>
                      <a:r>
                        <a:rPr lang="ru-RU" sz="1800" dirty="0" err="1" smtClean="0">
                          <a:latin typeface="+mn-lt"/>
                        </a:rPr>
                        <a:t>виконання</a:t>
                      </a:r>
                      <a:r>
                        <a:rPr lang="ru-RU" sz="1800" dirty="0" smtClean="0">
                          <a:latin typeface="+mn-lt"/>
                        </a:rPr>
                        <a:t>.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latin typeface="+mn-lt"/>
                        </a:rPr>
                        <a:t>Рекомендацію</a:t>
                      </a:r>
                      <a:r>
                        <a:rPr lang="ru-RU" sz="1800" dirty="0" smtClean="0">
                          <a:latin typeface="+mn-lt"/>
                        </a:rPr>
                        <a:t> </a:t>
                      </a:r>
                      <a:r>
                        <a:rPr lang="ru-RU" sz="1800" dirty="0" err="1" smtClean="0">
                          <a:latin typeface="+mn-lt"/>
                        </a:rPr>
                        <a:t>виконано</a:t>
                      </a:r>
                      <a:r>
                        <a:rPr lang="ru-RU" sz="1800" dirty="0" smtClean="0">
                          <a:latin typeface="+mn-lt"/>
                        </a:rPr>
                        <a:t>. </a:t>
                      </a:r>
                      <a:r>
                        <a:rPr lang="ru-RU" sz="1800" dirty="0" err="1" smtClean="0">
                          <a:latin typeface="+mn-lt"/>
                        </a:rPr>
                        <a:t>Розпорядженням</a:t>
                      </a:r>
                      <a:r>
                        <a:rPr lang="ru-RU" sz="1800" dirty="0" smtClean="0">
                          <a:latin typeface="+mn-lt"/>
                        </a:rPr>
                        <a:t> </a:t>
                      </a:r>
                      <a:r>
                        <a:rPr lang="ru-RU" sz="1800" dirty="0" err="1" smtClean="0">
                          <a:latin typeface="+mn-lt"/>
                        </a:rPr>
                        <a:t>голови</a:t>
                      </a:r>
                      <a:r>
                        <a:rPr lang="ru-RU" sz="1800" dirty="0" smtClean="0">
                          <a:latin typeface="+mn-lt"/>
                        </a:rPr>
                        <a:t> </a:t>
                      </a:r>
                      <a:r>
                        <a:rPr lang="ru-RU" sz="1800" dirty="0" err="1" smtClean="0">
                          <a:latin typeface="+mn-lt"/>
                        </a:rPr>
                        <a:t>Новопсковської</a:t>
                      </a:r>
                      <a:r>
                        <a:rPr lang="ru-RU" sz="1800" dirty="0" smtClean="0">
                          <a:latin typeface="+mn-lt"/>
                        </a:rPr>
                        <a:t> РДА </a:t>
                      </a:r>
                      <a:r>
                        <a:rPr lang="ru-RU" sz="1800" dirty="0" err="1" smtClean="0">
                          <a:latin typeface="+mn-lt"/>
                        </a:rPr>
                        <a:t>затверджено</a:t>
                      </a:r>
                      <a:r>
                        <a:rPr lang="ru-RU" sz="1800" dirty="0" smtClean="0">
                          <a:latin typeface="+mn-lt"/>
                        </a:rPr>
                        <a:t> Порядок </a:t>
                      </a:r>
                      <a:r>
                        <a:rPr lang="ru-RU" sz="1800" dirty="0" err="1" smtClean="0">
                          <a:latin typeface="+mn-lt"/>
                        </a:rPr>
                        <a:t>розроблення</a:t>
                      </a:r>
                      <a:r>
                        <a:rPr lang="ru-RU" sz="1800" dirty="0" smtClean="0">
                          <a:latin typeface="+mn-lt"/>
                        </a:rPr>
                        <a:t> </a:t>
                      </a:r>
                      <a:r>
                        <a:rPr lang="ru-RU" sz="1800" dirty="0" err="1" smtClean="0">
                          <a:latin typeface="+mn-lt"/>
                        </a:rPr>
                        <a:t>районних</a:t>
                      </a:r>
                      <a:r>
                        <a:rPr lang="ru-RU" sz="1800" dirty="0" smtClean="0">
                          <a:latin typeface="+mn-lt"/>
                        </a:rPr>
                        <a:t> </a:t>
                      </a:r>
                      <a:r>
                        <a:rPr lang="ru-RU" sz="1800" dirty="0" err="1" smtClean="0">
                          <a:latin typeface="+mn-lt"/>
                        </a:rPr>
                        <a:t>програм</a:t>
                      </a:r>
                      <a:r>
                        <a:rPr lang="ru-RU" sz="1800" dirty="0" smtClean="0">
                          <a:latin typeface="+mn-lt"/>
                        </a:rPr>
                        <a:t>, </a:t>
                      </a:r>
                      <a:r>
                        <a:rPr lang="ru-RU" sz="1800" dirty="0" err="1" smtClean="0">
                          <a:latin typeface="+mn-lt"/>
                        </a:rPr>
                        <a:t>фінансування</a:t>
                      </a:r>
                      <a:r>
                        <a:rPr lang="ru-RU" sz="1800" dirty="0" smtClean="0">
                          <a:latin typeface="+mn-lt"/>
                        </a:rPr>
                        <a:t>, </a:t>
                      </a:r>
                      <a:r>
                        <a:rPr lang="ru-RU" sz="1800" dirty="0" err="1" smtClean="0">
                          <a:latin typeface="+mn-lt"/>
                        </a:rPr>
                        <a:t>моніторингу</a:t>
                      </a:r>
                      <a:r>
                        <a:rPr lang="ru-RU" sz="1800" dirty="0" smtClean="0">
                          <a:latin typeface="+mn-lt"/>
                        </a:rPr>
                        <a:t> та </a:t>
                      </a:r>
                      <a:r>
                        <a:rPr lang="ru-RU" sz="1800" dirty="0" err="1" smtClean="0">
                          <a:latin typeface="+mn-lt"/>
                        </a:rPr>
                        <a:t>звітності</a:t>
                      </a:r>
                      <a:r>
                        <a:rPr lang="ru-RU" sz="1800" dirty="0" smtClean="0">
                          <a:latin typeface="+mn-lt"/>
                        </a:rPr>
                        <a:t> про </a:t>
                      </a:r>
                      <a:r>
                        <a:rPr lang="ru-RU" sz="1800" dirty="0" err="1" smtClean="0">
                          <a:latin typeface="+mn-lt"/>
                        </a:rPr>
                        <a:t>їх</a:t>
                      </a:r>
                      <a:r>
                        <a:rPr lang="ru-RU" sz="1800" dirty="0" smtClean="0">
                          <a:latin typeface="+mn-lt"/>
                        </a:rPr>
                        <a:t> </a:t>
                      </a:r>
                      <a:r>
                        <a:rPr lang="ru-RU" sz="1800" dirty="0" err="1" smtClean="0">
                          <a:latin typeface="+mn-lt"/>
                        </a:rPr>
                        <a:t>виконання</a:t>
                      </a:r>
                      <a:r>
                        <a:rPr lang="ru-RU" sz="1800" dirty="0" smtClean="0">
                          <a:latin typeface="+mn-lt"/>
                        </a:rPr>
                        <a:t> </a:t>
                      </a:r>
                      <a:endParaRPr lang="ru-RU" sz="1800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11689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699586"/>
          </a:xfrm>
        </p:spPr>
        <p:txBody>
          <a:bodyPr/>
          <a:lstStyle/>
          <a:p>
            <a:pPr algn="ctr"/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4946765"/>
              </p:ext>
            </p:extLst>
          </p:nvPr>
        </p:nvGraphicFramePr>
        <p:xfrm>
          <a:off x="491067" y="220134"/>
          <a:ext cx="11260665" cy="6492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832"/>
                <a:gridCol w="10749833"/>
              </a:tblGrid>
              <a:tr h="784259">
                <a:tc>
                  <a:txBody>
                    <a:bodyPr/>
                    <a:lstStyle/>
                    <a:p>
                      <a:endParaRPr lang="ru-RU" sz="2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uk-UA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Порушення у сфері закупівель</a:t>
                      </a:r>
                      <a:endParaRPr lang="uk-UA" sz="36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35222"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здійснюється відповідний контроль за «градацією» потреб, (від першочергового до другорядного). 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Тобто, закупівля не завжди є необхідною у тих обсягах і за тими цінами, що встановлюються замовниками торгів. </a:t>
                      </a:r>
                      <a:endParaRPr lang="uk-UA" sz="2000" dirty="0"/>
                    </a:p>
                  </a:txBody>
                  <a:tcPr/>
                </a:tc>
              </a:tr>
              <a:tr h="721518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забезпечено здійснення моніторингу цін перед проведенням процедур закупівель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що приводить до закупівель з ризиком втрат через перевищення </a:t>
                      </a:r>
                      <a:r>
                        <a:rPr lang="uk-UA" sz="20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середньоринкових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цін. </a:t>
                      </a:r>
                      <a:endParaRPr lang="uk-UA" sz="2000" dirty="0"/>
                    </a:p>
                  </a:txBody>
                  <a:tcPr/>
                </a:tc>
              </a:tr>
              <a:tr h="10150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 забезпечено належний контроль за додержанням норм чинного законодавства під час укладання додаткових угод договорів щодо збільшення ціни, що </a:t>
                      </a:r>
                      <a:r>
                        <a:rPr kumimoji="0" lang="uk-UA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призводить до необґрунтованого підвищення цін та до неефективного витрачання коштів.</a:t>
                      </a:r>
                      <a:endParaRPr kumimoji="0" lang="uk-UA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2560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 забезпечено належний контроль за дотриманням: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uk-UA" sz="2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основних принципів здійснення закупівель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наприклад, під час тендерних процедур</a:t>
                      </a:r>
                      <a:r>
                        <a:rPr lang="uk-UA" sz="2000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допускається звужування кола учасників внаслідок вимагання необґрунтованого переліку довідок, технічних, якісних показників предмету закупівлі, кваліфікаційних критеріїв;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чітких вимог до предмету закупівлі (кількості, якості, необхідних технічних характеристик)</a:t>
                      </a:r>
                      <a:endParaRPr lang="uk-UA" sz="2000" dirty="0"/>
                    </a:p>
                  </a:txBody>
                  <a:tcPr/>
                </a:tc>
              </a:tr>
              <a:tr h="1262340">
                <a:tc>
                  <a:txBody>
                    <a:bodyPr/>
                    <a:lstStyle/>
                    <a:p>
                      <a:r>
                        <a:rPr lang="uk-UA" sz="2000" dirty="0" smtClean="0"/>
                        <a:t>5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 належний контроль за договірною роботою, зокрема в укладених договорах відсутні: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гарантійні строки;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uk-UA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штрафні санкції за порушення умов договорів та відповідна претензійно-позовна робота замовників.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8739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965751" y="5573064"/>
            <a:ext cx="3426884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Слабка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закупки</a:t>
            </a:r>
            <a:endParaRPr lang="en-US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815734" y="1057523"/>
            <a:ext cx="4074715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обгрунтоване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планування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закупівель</a:t>
            </a:r>
            <a:endParaRPr lang="en-US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17"/>
          <p:cNvSpPr txBox="1">
            <a:spLocks noChangeArrowheads="1"/>
          </p:cNvSpPr>
          <p:nvPr/>
        </p:nvSpPr>
        <p:spPr bwMode="auto">
          <a:xfrm>
            <a:off x="6450675" y="1017654"/>
            <a:ext cx="5361603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Недотримання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принципів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</a:t>
            </a:r>
            <a:r>
              <a:rPr lang="ru-RU" sz="16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закупівель</a:t>
            </a:r>
            <a:endParaRPr lang="en-US" sz="1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47"/>
          <p:cNvSpPr>
            <a:spLocks noChangeArrowheads="1"/>
          </p:cNvSpPr>
          <p:nvPr/>
        </p:nvSpPr>
        <p:spPr bwMode="auto">
          <a:xfrm>
            <a:off x="5248769" y="2563365"/>
            <a:ext cx="2025651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належний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за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договірною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роботою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Line 53"/>
          <p:cNvSpPr>
            <a:spLocks noChangeShapeType="1"/>
          </p:cNvSpPr>
          <p:nvPr/>
        </p:nvSpPr>
        <p:spPr bwMode="auto">
          <a:xfrm>
            <a:off x="7301935" y="2788431"/>
            <a:ext cx="12192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37"/>
          <p:cNvSpPr>
            <a:spLocks noChangeArrowheads="1"/>
          </p:cNvSpPr>
          <p:nvPr/>
        </p:nvSpPr>
        <p:spPr bwMode="auto">
          <a:xfrm>
            <a:off x="4472247" y="1545702"/>
            <a:ext cx="2802173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Звужування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кола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учасників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вимагання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необгрунтованого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переліку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довідок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технічних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якісних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показників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предмету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закупівлі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кваліфікаційних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критеріїв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Line 54"/>
          <p:cNvSpPr>
            <a:spLocks noChangeShapeType="1"/>
          </p:cNvSpPr>
          <p:nvPr/>
        </p:nvSpPr>
        <p:spPr bwMode="auto">
          <a:xfrm>
            <a:off x="6855319" y="2243918"/>
            <a:ext cx="12192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Line 55"/>
          <p:cNvSpPr>
            <a:spLocks noChangeShapeType="1"/>
          </p:cNvSpPr>
          <p:nvPr/>
        </p:nvSpPr>
        <p:spPr bwMode="auto">
          <a:xfrm>
            <a:off x="3120915" y="2987776"/>
            <a:ext cx="12192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35"/>
          <p:cNvSpPr>
            <a:spLocks noChangeArrowheads="1"/>
          </p:cNvSpPr>
          <p:nvPr/>
        </p:nvSpPr>
        <p:spPr bwMode="auto">
          <a:xfrm>
            <a:off x="466073" y="2276935"/>
            <a:ext cx="2426240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запровадження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моніторінгу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вивчення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пропозицій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ринку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Line 56"/>
          <p:cNvSpPr>
            <a:spLocks noChangeShapeType="1"/>
          </p:cNvSpPr>
          <p:nvPr/>
        </p:nvSpPr>
        <p:spPr bwMode="auto">
          <a:xfrm>
            <a:off x="2697581" y="2489301"/>
            <a:ext cx="12192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31"/>
          <p:cNvSpPr>
            <a:spLocks noChangeArrowheads="1"/>
          </p:cNvSpPr>
          <p:nvPr/>
        </p:nvSpPr>
        <p:spPr bwMode="auto">
          <a:xfrm>
            <a:off x="466073" y="1776875"/>
            <a:ext cx="2231507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</a:t>
            </a:r>
            <a:r>
              <a:rPr lang="uk-UA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обгрунтованого</a:t>
            </a:r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аналізу потреби</a:t>
            </a:r>
          </a:p>
        </p:txBody>
      </p:sp>
      <p:sp>
        <p:nvSpPr>
          <p:cNvPr id="16" name="Line 57"/>
          <p:cNvSpPr>
            <a:spLocks noChangeShapeType="1"/>
          </p:cNvSpPr>
          <p:nvPr/>
        </p:nvSpPr>
        <p:spPr bwMode="auto">
          <a:xfrm>
            <a:off x="2291181" y="1989239"/>
            <a:ext cx="12192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466074" y="4199784"/>
            <a:ext cx="3530601" cy="25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Низька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компетенція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закупівельника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Line 58"/>
          <p:cNvSpPr>
            <a:spLocks noChangeShapeType="1"/>
          </p:cNvSpPr>
          <p:nvPr/>
        </p:nvSpPr>
        <p:spPr bwMode="auto">
          <a:xfrm>
            <a:off x="4175787" y="4365104"/>
            <a:ext cx="24384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29"/>
          <p:cNvSpPr>
            <a:spLocks noChangeArrowheads="1"/>
          </p:cNvSpPr>
          <p:nvPr/>
        </p:nvSpPr>
        <p:spPr bwMode="auto">
          <a:xfrm>
            <a:off x="815734" y="4766680"/>
            <a:ext cx="2634340" cy="25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Додаткове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навантаження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Line 59"/>
          <p:cNvSpPr>
            <a:spLocks noChangeShapeType="1"/>
          </p:cNvSpPr>
          <p:nvPr/>
        </p:nvSpPr>
        <p:spPr bwMode="auto">
          <a:xfrm>
            <a:off x="3835371" y="4869160"/>
            <a:ext cx="24384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1085908" y="5179816"/>
            <a:ext cx="2194073" cy="424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Виконання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непритаманних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обов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язків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Line 60"/>
          <p:cNvSpPr>
            <a:spLocks noChangeShapeType="1"/>
          </p:cNvSpPr>
          <p:nvPr/>
        </p:nvSpPr>
        <p:spPr bwMode="auto">
          <a:xfrm>
            <a:off x="3428433" y="5392181"/>
            <a:ext cx="24384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Line 61"/>
          <p:cNvSpPr>
            <a:spLocks noChangeShapeType="1"/>
          </p:cNvSpPr>
          <p:nvPr/>
        </p:nvSpPr>
        <p:spPr bwMode="auto">
          <a:xfrm>
            <a:off x="7750668" y="1678160"/>
            <a:ext cx="1403629" cy="1767499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Line 62"/>
          <p:cNvSpPr>
            <a:spLocks noChangeShapeType="1"/>
          </p:cNvSpPr>
          <p:nvPr/>
        </p:nvSpPr>
        <p:spPr bwMode="auto">
          <a:xfrm>
            <a:off x="3361603" y="1691218"/>
            <a:ext cx="1462188" cy="1747722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Line 63"/>
          <p:cNvSpPr>
            <a:spLocks noChangeShapeType="1"/>
          </p:cNvSpPr>
          <p:nvPr/>
        </p:nvSpPr>
        <p:spPr bwMode="auto">
          <a:xfrm rot="10800000" flipH="1">
            <a:off x="6173717" y="3785378"/>
            <a:ext cx="1318045" cy="1736068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Line 52"/>
          <p:cNvSpPr>
            <a:spLocks noChangeShapeType="1"/>
          </p:cNvSpPr>
          <p:nvPr/>
        </p:nvSpPr>
        <p:spPr bwMode="auto">
          <a:xfrm>
            <a:off x="1640762" y="3615518"/>
            <a:ext cx="8268009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32"/>
          <p:cNvSpPr>
            <a:spLocks noChangeArrowheads="1"/>
          </p:cNvSpPr>
          <p:nvPr/>
        </p:nvSpPr>
        <p:spPr bwMode="auto">
          <a:xfrm>
            <a:off x="562666" y="2892819"/>
            <a:ext cx="27714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 anchorCtr="1">
            <a:spAutoFit/>
          </a:bodyPr>
          <a:lstStyle/>
          <a:p>
            <a:r>
              <a:rPr lang="uk-UA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мотивації </a:t>
            </a:r>
            <a:r>
              <a:rPr lang="uk-UA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закупівельників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908771" y="3281059"/>
            <a:ext cx="2257262" cy="5847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Недостатній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рівень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одзаголовок 2"/>
          <p:cNvSpPr txBox="1">
            <a:spLocks/>
          </p:cNvSpPr>
          <p:nvPr/>
        </p:nvSpPr>
        <p:spPr>
          <a:xfrm>
            <a:off x="1119910" y="545669"/>
            <a:ext cx="8550153" cy="4719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причини неефективного використання бюджетних коштів</a:t>
            </a:r>
            <a:endParaRPr lang="uk-UA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96252" y="72189"/>
            <a:ext cx="11716027" cy="513348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проблеми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одзаголовок 2"/>
          <p:cNvSpPr txBox="1">
            <a:spLocks/>
          </p:cNvSpPr>
          <p:nvPr/>
        </p:nvSpPr>
        <p:spPr>
          <a:xfrm>
            <a:off x="7161455" y="4261034"/>
            <a:ext cx="4887207" cy="96989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600"/>
              </a:spcBef>
            </a:pPr>
            <a:endParaRPr lang="uk-U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403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4624"/>
            <a:ext cx="11247040" cy="1008112"/>
          </a:xfrm>
        </p:spPr>
        <p:txBody>
          <a:bodyPr>
            <a:norm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Маршрутна карта етапів закупівлі</a:t>
            </a:r>
            <a:endParaRPr lang="ru-RU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610187"/>
              </p:ext>
            </p:extLst>
          </p:nvPr>
        </p:nvGraphicFramePr>
        <p:xfrm>
          <a:off x="609600" y="1052736"/>
          <a:ext cx="11247040" cy="5183111"/>
        </p:xfrm>
        <a:graphic>
          <a:graphicData uri="http://schemas.openxmlformats.org/drawingml/2006/table">
            <a:tbl>
              <a:tblPr/>
              <a:tblGrid>
                <a:gridCol w="836509"/>
                <a:gridCol w="2673028"/>
                <a:gridCol w="2185410"/>
                <a:gridCol w="3392906"/>
                <a:gridCol w="1106905"/>
                <a:gridCol w="1052282"/>
              </a:tblGrid>
              <a:tr h="254746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Етап закупівлі</a:t>
                      </a:r>
                      <a:endParaRPr lang="uk-UA" sz="15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Операційні дії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Відповідальна особа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Ресурс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Початок</a:t>
                      </a:r>
                      <a:endParaRPr lang="uk-UA" sz="12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Закінчення</a:t>
                      </a:r>
                      <a:endParaRPr lang="uk-UA" sz="12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</a:tr>
              <a:tr h="81518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uk-UA" sz="1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Планування закупівлі</a:t>
                      </a:r>
                      <a:endParaRPr lang="uk-UA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Визначення обсягу кошторисних призначень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категорію, економіст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Помісячний розпис кошторису, план </a:t>
                      </a:r>
                      <a:r>
                        <a:rPr lang="uk-UA" sz="16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закупівель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 листопада 2019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8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Визначення потреби (кількість / характеристика)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Складський облік, внутрішнє замовлення, розрахунок по нормативу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7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Аналіз історичних даних - видатки/прихід за минулий період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Складський облік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грудня 2019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Вивчення пропозицій ринку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Інтернет, торгівельна мережа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грудня 2019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00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Визначення очікуваної вартості (корегування плану </a:t>
                      </a:r>
                      <a:r>
                        <a:rPr lang="uk-UA" sz="16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закупівель</a:t>
                      </a:r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- за потреби)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Інтернет, торгівельна мережа, закупівлі предметів, аналогів іншими замовниками протягом останніх 2 міс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6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Визначення строку проведення закупівлі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категорію, економіст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Кошторис, план </a:t>
                      </a:r>
                      <a:r>
                        <a:rPr lang="uk-UA" sz="16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закупівель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грудня 2019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9275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418058"/>
          </a:xfrm>
        </p:spPr>
        <p:txBody>
          <a:bodyPr>
            <a:noAutofit/>
          </a:bodyPr>
          <a:lstStyle/>
          <a:p>
            <a:pPr algn="r"/>
            <a:r>
              <a:rPr lang="uk-UA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Продовження</a:t>
            </a:r>
            <a:br>
              <a:rPr lang="uk-UA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маршрутна карта</a:t>
            </a:r>
            <a:br>
              <a:rPr lang="uk-UA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588932"/>
              </p:ext>
            </p:extLst>
          </p:nvPr>
        </p:nvGraphicFramePr>
        <p:xfrm>
          <a:off x="836333" y="836713"/>
          <a:ext cx="10882426" cy="5472606"/>
        </p:xfrm>
        <a:graphic>
          <a:graphicData uri="http://schemas.openxmlformats.org/drawingml/2006/table">
            <a:tbl>
              <a:tblPr/>
              <a:tblGrid>
                <a:gridCol w="924769"/>
                <a:gridCol w="3076241"/>
                <a:gridCol w="2189344"/>
                <a:gridCol w="2149393"/>
                <a:gridCol w="1310411"/>
                <a:gridCol w="1232268"/>
              </a:tblGrid>
              <a:tr h="579879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Етап закупівлі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Операційні дії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Відповідальна особа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Ресурс</a:t>
                      </a: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Початок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Закінчення</a:t>
                      </a:r>
                      <a:endParaRPr lang="uk-UA" sz="12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</a:tr>
              <a:tr h="1159762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uk-UA" sz="1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Підготовка закупівлі</a:t>
                      </a:r>
                      <a:endParaRPr lang="uk-UA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Аналіз аналогічної закупівлі у минулий період (помилки, запитання, скарги, виконання договорів)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категорію, секретар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Prozorro, </a:t>
                      </a:r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архів</a:t>
                      </a: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98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Підготовка оголошення (</a:t>
                      </a:r>
                      <a:r>
                        <a:rPr lang="uk-UA" sz="16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техдокументація</a:t>
                      </a:r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, проект договору, графік поставки)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Комп'ютер, архів</a:t>
                      </a: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48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Погодження </a:t>
                      </a:r>
                      <a:r>
                        <a:rPr lang="uk-UA" sz="16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техдокументації</a:t>
                      </a:r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з потенційними учасниками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Оперативна </a:t>
                      </a: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нарада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грудня</a:t>
                      </a:r>
                      <a:r>
                        <a:rPr lang="uk-UA" sz="1100" b="0" i="0" u="none" strike="noStrike" baseline="0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2019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грудня 2019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37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Затвердження "Пакета" для оголошення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Головний лікар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Оперативна </a:t>
                      </a: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нарада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45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Передача документації для публікації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категорію, секретар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Інтернет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10160" marR="1016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2671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490066"/>
          </a:xfrm>
        </p:spPr>
        <p:txBody>
          <a:bodyPr>
            <a:normAutofit fontScale="90000"/>
          </a:bodyPr>
          <a:lstStyle/>
          <a:p>
            <a:pPr algn="r"/>
            <a:r>
              <a:rPr lang="uk-UA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Продовження</a:t>
            </a:r>
            <a:r>
              <a:rPr lang="uk-UA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маршрутна карта</a:t>
            </a:r>
            <a:br>
              <a:rPr lang="uk-UA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700805"/>
              </p:ext>
            </p:extLst>
          </p:nvPr>
        </p:nvGraphicFramePr>
        <p:xfrm>
          <a:off x="656738" y="764704"/>
          <a:ext cx="10997851" cy="5682379"/>
        </p:xfrm>
        <a:graphic>
          <a:graphicData uri="http://schemas.openxmlformats.org/drawingml/2006/table">
            <a:tbl>
              <a:tblPr/>
              <a:tblGrid>
                <a:gridCol w="846106"/>
                <a:gridCol w="2928374"/>
                <a:gridCol w="2420706"/>
                <a:gridCol w="2128024"/>
                <a:gridCol w="1384402"/>
                <a:gridCol w="1290239"/>
              </a:tblGrid>
              <a:tr h="512523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Етап закупівлі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Операційні дії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Відповідальна особа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Ресурс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Початок</a:t>
                      </a:r>
                      <a:endParaRPr lang="uk-UA" sz="12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Закінчення</a:t>
                      </a:r>
                      <a:endParaRPr lang="uk-UA" sz="12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</a:tr>
              <a:tr h="535384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uk-UA" sz="18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Проведення закупівлі</a:t>
                      </a:r>
                      <a:endParaRPr lang="uk-UA" sz="18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Подання оголошення про закупівлю в </a:t>
                      </a:r>
                      <a:r>
                        <a:rPr lang="uk-UA" sz="16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Prozorro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Секретар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Інтернет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9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Надання відповіді на запитання учасникам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категорію, секретар, гол. лікар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Телефон, Інтернет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59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Внесення змін до оголошення (за потреби)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категорію, секретар, гол. лікар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Інтернет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83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Подання запрошення потенційним постачальникам через "</a:t>
                      </a:r>
                      <a:r>
                        <a:rPr lang="uk-UA" sz="16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Прозорро</a:t>
                      </a:r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"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категорію, гол. лікар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Телефон, Інтернет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0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Отримання пропозицій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5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Оцінка наданих пропозицій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Кваліфікаційна комісія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Оперативна нарада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 грудня 2019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4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Оголошення переможця, публікація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Кваліфікаційна комісія, секретар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Оперативна нарада, Інтернет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7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Запрошення до укладання договору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Телефон, Інтернет</a:t>
                      </a:r>
                      <a:endParaRPr lang="uk-UA" sz="16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173" marR="7173" marT="53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2866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3747" y="1496679"/>
            <a:ext cx="5157787" cy="823912"/>
          </a:xfrm>
        </p:spPr>
        <p:txBody>
          <a:bodyPr>
            <a:noAutofit/>
          </a:bodyPr>
          <a:lstStyle/>
          <a:p>
            <a:pPr algn="ctr"/>
            <a:r>
              <a:rPr lang="uk-UA" sz="2800" dirty="0">
                <a:solidFill>
                  <a:srgbClr val="002060"/>
                </a:solidFill>
              </a:rPr>
              <a:t>Співвідношення проведених аудитів у 2016 – </a:t>
            </a:r>
            <a:r>
              <a:rPr lang="uk-UA" sz="2800" dirty="0" smtClean="0">
                <a:solidFill>
                  <a:srgbClr val="002060"/>
                </a:solidFill>
              </a:rPr>
              <a:t>2019 </a:t>
            </a:r>
            <a:r>
              <a:rPr lang="uk-UA" sz="2800" dirty="0">
                <a:solidFill>
                  <a:srgbClr val="002060"/>
                </a:solidFill>
              </a:rPr>
              <a:t>роках</a:t>
            </a:r>
            <a:endParaRPr lang="ru-RU" sz="2800" dirty="0">
              <a:solidFill>
                <a:srgbClr val="002060"/>
              </a:solidFill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2292922"/>
              </p:ext>
            </p:extLst>
          </p:nvPr>
        </p:nvGraphicFramePr>
        <p:xfrm>
          <a:off x="839789" y="2318084"/>
          <a:ext cx="5157787" cy="3871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43152" y="1472616"/>
            <a:ext cx="5183188" cy="823912"/>
          </a:xfrm>
        </p:spPr>
        <p:txBody>
          <a:bodyPr>
            <a:normAutofit/>
          </a:bodyPr>
          <a:lstStyle/>
          <a:p>
            <a:pPr algn="ctr"/>
            <a:r>
              <a:rPr lang="uk-UA" sz="2600" dirty="0">
                <a:solidFill>
                  <a:srgbClr val="002060"/>
                </a:solidFill>
              </a:rPr>
              <a:t>Динаміка виявлених порушень та їх усунення у ході аудиту</a:t>
            </a:r>
            <a:endParaRPr lang="ru-RU" sz="2600" dirty="0">
              <a:solidFill>
                <a:srgbClr val="002060"/>
              </a:solidFill>
            </a:endParaRP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339889559"/>
              </p:ext>
            </p:extLst>
          </p:nvPr>
        </p:nvGraphicFramePr>
        <p:xfrm>
          <a:off x="6172203" y="2350168"/>
          <a:ext cx="5183188" cy="3839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6" descr="Картинки по запросу луганська област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62525" cy="100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21"/>
          <p:cNvSpPr txBox="1">
            <a:spLocks/>
          </p:cNvSpPr>
          <p:nvPr/>
        </p:nvSpPr>
        <p:spPr>
          <a:xfrm>
            <a:off x="1026696" y="337903"/>
            <a:ext cx="10587788" cy="665748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b="1" dirty="0"/>
              <a:t>Діяльність управління внутрішнього аудиту </a:t>
            </a:r>
            <a:endParaRPr lang="uk-UA" sz="28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822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6632"/>
            <a:ext cx="10972800" cy="720082"/>
          </a:xfrm>
        </p:spPr>
        <p:txBody>
          <a:bodyPr>
            <a:normAutofit/>
          </a:bodyPr>
          <a:lstStyle/>
          <a:p>
            <a:pPr algn="r"/>
            <a:r>
              <a:rPr lang="uk-UA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Продовження</a:t>
            </a:r>
            <a:br>
              <a:rPr lang="uk-UA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маршрутна карта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727057"/>
              </p:ext>
            </p:extLst>
          </p:nvPr>
        </p:nvGraphicFramePr>
        <p:xfrm>
          <a:off x="828675" y="836714"/>
          <a:ext cx="10753727" cy="5737539"/>
        </p:xfrm>
        <a:graphic>
          <a:graphicData uri="http://schemas.openxmlformats.org/drawingml/2006/table">
            <a:tbl>
              <a:tblPr/>
              <a:tblGrid>
                <a:gridCol w="931264"/>
                <a:gridCol w="2545546"/>
                <a:gridCol w="2648768"/>
                <a:gridCol w="2157663"/>
                <a:gridCol w="1307431"/>
                <a:gridCol w="1163055"/>
              </a:tblGrid>
              <a:tr h="494781"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5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Етап закупівлі</a:t>
                      </a:r>
                      <a:endParaRPr lang="uk-UA" sz="15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Операційні дії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Відповідальна особа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6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</a:rPr>
                        <a:t>Ресурс</a:t>
                      </a:r>
                      <a:endParaRPr lang="uk-UA" sz="16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Початок</a:t>
                      </a:r>
                      <a:endParaRPr lang="uk-UA" sz="12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200" b="1" i="0" u="none" strike="noStrike" noProof="0" dirty="0" smtClean="0">
                          <a:solidFill>
                            <a:srgbClr val="7030A0"/>
                          </a:solidFill>
                          <a:effectLst/>
                          <a:latin typeface="Times New Roman"/>
                        </a:rPr>
                        <a:t>Закінчення</a:t>
                      </a:r>
                      <a:endParaRPr lang="uk-UA" sz="1200" b="1" i="0" u="none" strike="noStrike" noProof="0" dirty="0">
                        <a:solidFill>
                          <a:srgbClr val="7030A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</a:tr>
              <a:tr h="50488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Укладання договору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Отримання паперового примірника у визначений термін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Телефон, пошта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Перевірка договору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err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</a:t>
                      </a:r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 за категорію, економіст, бухгалтер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Оперативна нарада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94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Підписання договору та реєстрація в ДКСУ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Економіст, бухгалтер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Телефон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грудня 2019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1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Реєстрація договору у паперових та електронних реєстрах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Економіст, бухгалтер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Інтернет, архів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грудня 2019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Виконання договору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Заявка на постачання продукції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Телефон, Інтернет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Отримання та перевірка супровідної документації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Головний бухгалтер, Економіст, Відповідальний за категорію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Оперативна нарада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20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Контроль за оплатою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Головний бухгалтер, Економіст, Відповідальний за категорію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Оперативна нарада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0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Аналіз успішності закупівлі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Аналіз кількості учасників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категорію, економіст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Оперативна нарада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січня 2020 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 січня 2020.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2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Аналіз помилок та звернень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категорію, економіст, гол. лікар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Оперативна нарада, внесення змін до документації торгів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січня 2020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 січня 2020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7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Аналіз виконання договору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Відповідальний за категорію, економіст, гол. лікар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400" b="1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Оперативна нарада</a:t>
                      </a:r>
                      <a:endParaRPr lang="uk-UA" sz="1400" b="1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9" marR="5999" marT="44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uk-UA" sz="11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січня 2020</a:t>
                      </a:r>
                      <a:endParaRPr lang="uk-UA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uk-UA" sz="1100" b="0" i="0" u="none" strike="noStrike" noProof="0" dirty="0">
                        <a:solidFill>
                          <a:srgbClr val="FF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2396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Картинки по запросу луганська обла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16305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21"/>
          <p:cNvSpPr txBox="1">
            <a:spLocks/>
          </p:cNvSpPr>
          <p:nvPr/>
        </p:nvSpPr>
        <p:spPr>
          <a:xfrm>
            <a:off x="1275348" y="0"/>
            <a:ext cx="10611852" cy="1300429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Анкета з оцінки системи внутрішнього </a:t>
            </a: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контролю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ля структурних підрозділів облдержадміністрацій та райдержадміністрацій</a:t>
            </a: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8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8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Округлений прямокутник 19"/>
          <p:cNvSpPr>
            <a:spLocks noGrp="1"/>
          </p:cNvSpPr>
          <p:nvPr>
            <p:ph type="subTitle" idx="1"/>
          </p:nvPr>
        </p:nvSpPr>
        <p:spPr>
          <a:xfrm>
            <a:off x="1752110" y="1615324"/>
            <a:ext cx="8883805" cy="528092"/>
          </a:xfrm>
          <a:prstGeom prst="roundRect">
            <a:avLst/>
          </a:prstGeom>
          <a:solidFill>
            <a:srgbClr val="FFC0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rmAutofit fontScale="92500" lnSpcReduction="10000"/>
          </a:bodyPr>
          <a:lstStyle/>
          <a:p>
            <a:pPr algn="ctr"/>
            <a:r>
              <a:rPr lang="uk-UA" sz="3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елементами внутрішнього контролю</a:t>
            </a:r>
          </a:p>
        </p:txBody>
      </p:sp>
      <p:sp>
        <p:nvSpPr>
          <p:cNvPr id="8" name="Округлений прямокутник 19"/>
          <p:cNvSpPr txBox="1">
            <a:spLocks/>
          </p:cNvSpPr>
          <p:nvPr/>
        </p:nvSpPr>
        <p:spPr>
          <a:xfrm>
            <a:off x="698605" y="2318949"/>
            <a:ext cx="4964259" cy="479232"/>
          </a:xfrm>
          <a:prstGeom prst="roundRect">
            <a:avLst/>
          </a:prstGeom>
          <a:solidFill>
            <a:srgbClr val="FFFF00"/>
          </a:solidFill>
          <a:ln w="31750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ВНУТРІШНЄ </a:t>
            </a:r>
            <a:r>
              <a:rPr lang="uk-UA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СЕРЕДОВИЩЕ</a:t>
            </a:r>
            <a:endParaRPr lang="uk-UA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круглений прямокутник 18"/>
          <p:cNvSpPr/>
          <p:nvPr/>
        </p:nvSpPr>
        <p:spPr>
          <a:xfrm>
            <a:off x="698604" y="3183085"/>
            <a:ext cx="4964259" cy="526913"/>
          </a:xfrm>
          <a:prstGeom prst="roundRect">
            <a:avLst/>
          </a:prstGeom>
          <a:solidFill>
            <a:srgbClr val="FFFF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УПРАВЛІННЯ РИЗИКАМИ</a:t>
            </a:r>
            <a:endParaRPr lang="uk-UA" sz="24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круглений прямокутник 21"/>
          <p:cNvSpPr/>
          <p:nvPr/>
        </p:nvSpPr>
        <p:spPr>
          <a:xfrm>
            <a:off x="654876" y="5098723"/>
            <a:ext cx="4964262" cy="468085"/>
          </a:xfrm>
          <a:prstGeom prst="roundRect">
            <a:avLst/>
          </a:prstGeom>
          <a:solidFill>
            <a:srgbClr val="FFFF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uk-UA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ІНФОРМАЦІЯ </a:t>
            </a:r>
            <a:r>
              <a:rPr lang="uk-UA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 </a:t>
            </a:r>
            <a:r>
              <a:rPr lang="uk-UA" sz="2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КОМУНІКАЦІЯ</a:t>
            </a:r>
            <a:endParaRPr lang="uk-UA" sz="20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Округлений прямокутник 6"/>
          <p:cNvSpPr/>
          <p:nvPr/>
        </p:nvSpPr>
        <p:spPr>
          <a:xfrm>
            <a:off x="654876" y="4173319"/>
            <a:ext cx="4964261" cy="468085"/>
          </a:xfrm>
          <a:prstGeom prst="roundRect">
            <a:avLst/>
          </a:prstGeom>
          <a:solidFill>
            <a:srgbClr val="FFFF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ЗАХОДИ КОНТРОЛЮ</a:t>
            </a:r>
            <a:endParaRPr lang="uk-UA" sz="24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Округлений прямокутник 19"/>
          <p:cNvSpPr/>
          <p:nvPr/>
        </p:nvSpPr>
        <p:spPr>
          <a:xfrm>
            <a:off x="698599" y="5882746"/>
            <a:ext cx="4964264" cy="468085"/>
          </a:xfrm>
          <a:prstGeom prst="roundRect">
            <a:avLst/>
          </a:prstGeom>
          <a:solidFill>
            <a:srgbClr val="FFFF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sz="2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МОНІТОРИНГ</a:t>
            </a:r>
            <a:endParaRPr lang="uk-UA" sz="24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Округлений прямокутник 9"/>
          <p:cNvSpPr/>
          <p:nvPr/>
        </p:nvSpPr>
        <p:spPr>
          <a:xfrm>
            <a:off x="6136105" y="3213162"/>
            <a:ext cx="5654842" cy="68507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Ідентифікація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uk-UA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оцінка ризиків, </a:t>
            </a:r>
            <a:r>
              <a:rPr lang="uk-UA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uk-UA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пособи реагування </a:t>
            </a:r>
          </a:p>
          <a:p>
            <a:r>
              <a:rPr lang="uk-UA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(усунення, </a:t>
            </a:r>
            <a:r>
              <a:rPr lang="uk-UA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зменьшення</a:t>
            </a:r>
            <a:r>
              <a:rPr lang="uk-UA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прийняття)</a:t>
            </a:r>
            <a:endParaRPr lang="ru-RU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Округлений прямокутник 9"/>
          <p:cNvSpPr/>
          <p:nvPr/>
        </p:nvSpPr>
        <p:spPr>
          <a:xfrm>
            <a:off x="6136105" y="4173319"/>
            <a:ext cx="5654842" cy="759628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endParaRPr lang="ru-RU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Закріплення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відповідальних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збереженням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і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використанням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запасів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звірка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облікових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даних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фактичними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забезпечення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захисту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інформації</a:t>
            </a:r>
            <a:endParaRPr lang="ru-RU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Округлений прямокутник 9"/>
          <p:cNvSpPr/>
          <p:nvPr/>
        </p:nvSpPr>
        <p:spPr>
          <a:xfrm>
            <a:off x="6136105" y="2367564"/>
            <a:ext cx="5654842" cy="646809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Процеси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операції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регламенти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організаційна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структура,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розподіл</a:t>
            </a:r>
            <a:r>
              <a:rPr lang="ru-RU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обов</a:t>
            </a:r>
            <a:r>
              <a:rPr lang="en-US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uk-UA" sz="1400" b="1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язків</a:t>
            </a:r>
            <a:endParaRPr lang="ru-RU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Округлений прямокутник 9"/>
          <p:cNvSpPr/>
          <p:nvPr/>
        </p:nvSpPr>
        <p:spPr>
          <a:xfrm>
            <a:off x="6136105" y="5148100"/>
            <a:ext cx="5654842" cy="538826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endParaRPr lang="uk-UA" sz="10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 </a:t>
            </a:r>
            <a:r>
              <a:rPr lang="uk-UA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збору та передачі даних керівництву, порядок обміну інформацією, </a:t>
            </a:r>
            <a:r>
              <a:rPr lang="uk-UA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графіки </a:t>
            </a:r>
            <a:r>
              <a:rPr lang="uk-UA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подання звітності керівництву</a:t>
            </a:r>
            <a:endParaRPr lang="ru-RU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uk-UA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Округлений прямокутник 9"/>
          <p:cNvSpPr/>
          <p:nvPr/>
        </p:nvSpPr>
        <p:spPr>
          <a:xfrm>
            <a:off x="6136106" y="5932122"/>
            <a:ext cx="5654842" cy="552385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endParaRPr lang="uk-UA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sz="14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Оцінка якості функціонування та відстеження результатів впровадження заходів контролю</a:t>
            </a:r>
            <a:endParaRPr lang="ru-RU" sz="1400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uk-UA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1367" y="2367564"/>
            <a:ext cx="301686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 smtClean="0"/>
              <a:t>1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861367" y="3261875"/>
            <a:ext cx="301686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2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819469" y="4222695"/>
            <a:ext cx="301686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3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819469" y="5148099"/>
            <a:ext cx="301686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4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861367" y="5932122"/>
            <a:ext cx="301686" cy="369332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uk-UA" dirty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1831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51285" y="191406"/>
            <a:ext cx="10491536" cy="1043835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kern="0" dirty="0">
                <a:latin typeface="Arial"/>
              </a:rPr>
              <a:t>Вжиті заходи за результатами наданих аудиторських рекомендацій</a:t>
            </a:r>
            <a:endParaRPr lang="uk-UA" sz="28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 descr="http://www.dreamstime.com/casual-interview-meeting--thumb4232679.jpg"/>
          <p:cNvPicPr>
            <a:picLocks noChangeAspect="1" noChangeArrowheads="1"/>
          </p:cNvPicPr>
          <p:nvPr/>
        </p:nvPicPr>
        <p:blipFill>
          <a:blip r:embed="rId2"/>
          <a:srcRect b="17319"/>
          <a:stretch>
            <a:fillRect/>
          </a:stretch>
        </p:blipFill>
        <p:spPr bwMode="auto">
          <a:xfrm>
            <a:off x="624043" y="5467592"/>
            <a:ext cx="1609695" cy="851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Округлений прямокутник 18"/>
          <p:cNvSpPr/>
          <p:nvPr/>
        </p:nvSpPr>
        <p:spPr>
          <a:xfrm>
            <a:off x="2719137" y="4878045"/>
            <a:ext cx="8678779" cy="1628272"/>
          </a:xfrm>
          <a:prstGeom prst="roundRect">
            <a:avLst/>
          </a:prstGeom>
          <a:solidFill>
            <a:srgbClr val="FFCC00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uk-UA" sz="1900" b="1" kern="0" dirty="0">
                <a:solidFill>
                  <a:prstClr val="black"/>
                </a:solidFill>
                <a:latin typeface="Arial"/>
              </a:rPr>
              <a:t>Посилення внутрішнього контролю в установі</a:t>
            </a:r>
          </a:p>
          <a:p>
            <a:pPr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uk-UA" sz="1900" b="1" kern="0" dirty="0">
                <a:solidFill>
                  <a:prstClr val="black"/>
                </a:solidFill>
                <a:latin typeface="Arial"/>
              </a:rPr>
              <a:t>Збільшення рівня економії бюджетних коштів</a:t>
            </a:r>
          </a:p>
          <a:p>
            <a:pPr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uk-UA" sz="1900" b="1" kern="0" dirty="0">
                <a:solidFill>
                  <a:prstClr val="black"/>
                </a:solidFill>
                <a:latin typeface="Arial"/>
              </a:rPr>
              <a:t>Відшкодування до бюджетів усіх рівнів зайво використаних коштів</a:t>
            </a:r>
          </a:p>
          <a:p>
            <a:pPr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uk-UA" sz="1900" b="1" kern="0" dirty="0">
                <a:solidFill>
                  <a:prstClr val="black"/>
                </a:solidFill>
                <a:latin typeface="Arial"/>
              </a:rPr>
              <a:t>Недопущення встановлених порушень у майбутніх періодах</a:t>
            </a:r>
            <a:endParaRPr lang="uk-UA" sz="1900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1" name="Округлений прямокутник 20"/>
          <p:cNvSpPr/>
          <p:nvPr/>
        </p:nvSpPr>
        <p:spPr>
          <a:xfrm>
            <a:off x="674318" y="1706351"/>
            <a:ext cx="5351641" cy="980702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kern="0" dirty="0">
                <a:solidFill>
                  <a:sysClr val="windowText" lastClr="000000"/>
                </a:solidFill>
              </a:rPr>
              <a:t>Приведення внутрішньої нормативної документації об</a:t>
            </a:r>
            <a:r>
              <a:rPr lang="en-US" b="1" kern="0" dirty="0">
                <a:solidFill>
                  <a:sysClr val="windowText" lastClr="000000"/>
                </a:solidFill>
              </a:rPr>
              <a:t>’</a:t>
            </a:r>
            <a:r>
              <a:rPr lang="uk-UA" b="1" kern="0" dirty="0" err="1">
                <a:solidFill>
                  <a:sysClr val="windowText" lastClr="000000"/>
                </a:solidFill>
              </a:rPr>
              <a:t>єктів</a:t>
            </a:r>
            <a:r>
              <a:rPr lang="uk-UA" b="1" kern="0" dirty="0">
                <a:solidFill>
                  <a:sysClr val="windowText" lastClr="000000"/>
                </a:solidFill>
              </a:rPr>
              <a:t> аудиту до норм чинного законодавства</a:t>
            </a:r>
            <a:endParaRPr lang="ru-RU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26" name="Округлений прямокутник 20"/>
          <p:cNvSpPr/>
          <p:nvPr/>
        </p:nvSpPr>
        <p:spPr>
          <a:xfrm>
            <a:off x="7539790" y="2919664"/>
            <a:ext cx="3761874" cy="118711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err="1" smtClean="0">
                <a:solidFill>
                  <a:srgbClr val="000000"/>
                </a:solidFill>
              </a:rPr>
              <a:t>Затверджено</a:t>
            </a:r>
            <a:r>
              <a:rPr lang="ru-RU" b="1" dirty="0" smtClean="0">
                <a:solidFill>
                  <a:srgbClr val="000000"/>
                </a:solidFill>
              </a:rPr>
              <a:t>  порядок </a:t>
            </a:r>
            <a:r>
              <a:rPr lang="ru-RU" b="1" dirty="0" err="1">
                <a:solidFill>
                  <a:srgbClr val="000000"/>
                </a:solidFill>
              </a:rPr>
              <a:t>розроблення</a:t>
            </a:r>
            <a:r>
              <a:rPr lang="ru-RU" b="1" dirty="0">
                <a:solidFill>
                  <a:srgbClr val="000000"/>
                </a:solidFill>
              </a:rPr>
              <a:t> </a:t>
            </a:r>
            <a:r>
              <a:rPr lang="ru-RU" b="1" dirty="0" err="1">
                <a:solidFill>
                  <a:srgbClr val="000000"/>
                </a:solidFill>
              </a:rPr>
              <a:t>районних</a:t>
            </a:r>
            <a:r>
              <a:rPr lang="ru-RU" b="1" dirty="0">
                <a:solidFill>
                  <a:srgbClr val="000000"/>
                </a:solidFill>
              </a:rPr>
              <a:t> </a:t>
            </a:r>
            <a:r>
              <a:rPr lang="ru-RU" b="1" dirty="0" err="1">
                <a:solidFill>
                  <a:srgbClr val="000000"/>
                </a:solidFill>
              </a:rPr>
              <a:t>програм</a:t>
            </a:r>
            <a:r>
              <a:rPr lang="ru-RU" b="1" dirty="0">
                <a:solidFill>
                  <a:srgbClr val="000000"/>
                </a:solidFill>
              </a:rPr>
              <a:t>, </a:t>
            </a:r>
            <a:r>
              <a:rPr lang="ru-RU" b="1" dirty="0" err="1">
                <a:solidFill>
                  <a:srgbClr val="000000"/>
                </a:solidFill>
              </a:rPr>
              <a:t>фінансування</a:t>
            </a:r>
            <a:r>
              <a:rPr lang="ru-RU" b="1" dirty="0">
                <a:solidFill>
                  <a:srgbClr val="000000"/>
                </a:solidFill>
              </a:rPr>
              <a:t>, </a:t>
            </a:r>
            <a:r>
              <a:rPr lang="ru-RU" b="1" dirty="0" err="1">
                <a:solidFill>
                  <a:srgbClr val="000000"/>
                </a:solidFill>
              </a:rPr>
              <a:t>моніторингу</a:t>
            </a:r>
            <a:r>
              <a:rPr lang="ru-RU" b="1" dirty="0">
                <a:solidFill>
                  <a:srgbClr val="000000"/>
                </a:solidFill>
              </a:rPr>
              <a:t> та </a:t>
            </a:r>
            <a:r>
              <a:rPr lang="ru-RU" b="1" dirty="0" err="1">
                <a:solidFill>
                  <a:srgbClr val="000000"/>
                </a:solidFill>
              </a:rPr>
              <a:t>звітності</a:t>
            </a:r>
            <a:r>
              <a:rPr lang="ru-RU" b="1" dirty="0">
                <a:solidFill>
                  <a:srgbClr val="000000"/>
                </a:solidFill>
              </a:rPr>
              <a:t> про </a:t>
            </a:r>
            <a:r>
              <a:rPr lang="ru-RU" b="1" dirty="0" err="1">
                <a:solidFill>
                  <a:srgbClr val="000000"/>
                </a:solidFill>
              </a:rPr>
              <a:t>їх</a:t>
            </a:r>
            <a:r>
              <a:rPr lang="ru-RU" b="1" dirty="0">
                <a:solidFill>
                  <a:srgbClr val="000000"/>
                </a:solidFill>
              </a:rPr>
              <a:t> </a:t>
            </a:r>
            <a:r>
              <a:rPr lang="ru-RU" b="1" dirty="0" err="1">
                <a:solidFill>
                  <a:srgbClr val="000000"/>
                </a:solidFill>
              </a:rPr>
              <a:t>виконання</a:t>
            </a:r>
            <a:r>
              <a:rPr lang="ru-RU" b="1" dirty="0">
                <a:solidFill>
                  <a:srgbClr val="000000"/>
                </a:solidFill>
              </a:rPr>
              <a:t> 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27" name="Округлений прямокутник 20"/>
          <p:cNvSpPr/>
          <p:nvPr/>
        </p:nvSpPr>
        <p:spPr>
          <a:xfrm>
            <a:off x="6659366" y="1706350"/>
            <a:ext cx="3837842" cy="980703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000000"/>
                </a:solidFill>
              </a:rPr>
              <a:t>Затверджувались регламенти щодо організації роботи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29" name="Округлений прямокутник 20"/>
          <p:cNvSpPr/>
          <p:nvPr/>
        </p:nvSpPr>
        <p:spPr>
          <a:xfrm>
            <a:off x="810676" y="2919664"/>
            <a:ext cx="2165135" cy="1098883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prstClr val="black"/>
                </a:solidFill>
              </a:rPr>
              <a:t>Внесені зміни до статуту</a:t>
            </a:r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30" name="Picture 6" descr="Картинки по запросу луганська обла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1187625" cy="116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Округлений прямокутник 9"/>
          <p:cNvSpPr/>
          <p:nvPr/>
        </p:nvSpPr>
        <p:spPr>
          <a:xfrm>
            <a:off x="552858" y="4469300"/>
            <a:ext cx="3818022" cy="529390"/>
          </a:xfrm>
          <a:prstGeom prst="roundRect">
            <a:avLst/>
          </a:prstGeom>
          <a:solidFill>
            <a:srgbClr val="FFFF00"/>
          </a:solidFill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just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uk-UA" sz="2000" b="1" kern="0" dirty="0" smtClean="0">
                <a:solidFill>
                  <a:prstClr val="black"/>
                </a:solidFill>
                <a:latin typeface="Arial"/>
              </a:rPr>
              <a:t>Основні позитивні наслідки</a:t>
            </a:r>
            <a:endParaRPr lang="uk-UA" sz="2000" b="1" kern="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Округлений прямокутник 20"/>
          <p:cNvSpPr/>
          <p:nvPr/>
        </p:nvSpPr>
        <p:spPr>
          <a:xfrm>
            <a:off x="3277949" y="2919664"/>
            <a:ext cx="3881641" cy="118711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prstClr val="black"/>
                </a:solidFill>
              </a:rPr>
              <a:t>Затверджувались маршрутні карти етапів закупівель з визначенням відповідальних осіб та термінів виконання</a:t>
            </a:r>
            <a:endParaRPr lang="ru-RU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7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724828"/>
            <a:ext cx="9144000" cy="4532971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uk-UA" b="1" dirty="0">
                <a:solidFill>
                  <a:srgbClr val="7030A0"/>
                </a:solidFill>
                <a:latin typeface="+mn-lt"/>
              </a:rPr>
              <a:t/>
            </a:r>
            <a:br>
              <a:rPr lang="uk-UA" b="1" dirty="0">
                <a:solidFill>
                  <a:srgbClr val="7030A0"/>
                </a:solidFill>
                <a:latin typeface="+mn-lt"/>
              </a:rPr>
            </a:br>
            <a:r>
              <a:rPr lang="uk-UA" dirty="0">
                <a:solidFill>
                  <a:srgbClr val="7030A0"/>
                </a:solidFill>
              </a:rPr>
              <a:t/>
            </a:r>
            <a:br>
              <a:rPr lang="uk-UA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Округлений прямокутник 18"/>
          <p:cNvSpPr/>
          <p:nvPr/>
        </p:nvSpPr>
        <p:spPr>
          <a:xfrm>
            <a:off x="2221832" y="2687053"/>
            <a:ext cx="7908758" cy="1469096"/>
          </a:xfrm>
          <a:prstGeom prst="roundRect">
            <a:avLst/>
          </a:prstGeom>
          <a:solidFill>
            <a:srgbClr val="FFCC00"/>
          </a:solidFill>
          <a:ln w="381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7D"/>
              </a:buClr>
              <a:buSzPct val="75000"/>
            </a:pPr>
            <a:r>
              <a:rPr lang="uk-UA" sz="7200" b="1" dirty="0">
                <a:solidFill>
                  <a:prstClr val="black"/>
                </a:solidFill>
              </a:rPr>
              <a:t>ДЯКУЮ ЗА УВАГУ</a:t>
            </a:r>
            <a:r>
              <a:rPr lang="uk-UA" sz="6000" b="1" dirty="0">
                <a:solidFill>
                  <a:prstClr val="black"/>
                </a:solidFill>
              </a:rPr>
              <a:t/>
            </a:r>
            <a:br>
              <a:rPr lang="uk-UA" sz="6000" b="1" dirty="0">
                <a:solidFill>
                  <a:prstClr val="black"/>
                </a:solidFill>
              </a:rPr>
            </a:br>
            <a:endParaRPr lang="uk-UA" sz="1900" kern="0" dirty="0">
              <a:solidFill>
                <a:sysClr val="windowText" lastClr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3231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4042" y="328862"/>
            <a:ext cx="4724400" cy="585537"/>
          </a:xfrm>
        </p:spPr>
        <p:txBody>
          <a:bodyPr>
            <a:noAutofit/>
          </a:bodyPr>
          <a:lstStyle/>
          <a:p>
            <a:pPr algn="ctr"/>
            <a:r>
              <a:rPr lang="uk-UA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3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/>
          </p:nvPr>
        </p:nvGraphicFramePr>
        <p:xfrm>
          <a:off x="456550" y="1123784"/>
          <a:ext cx="6586152" cy="487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51520" y="2015886"/>
            <a:ext cx="3932237" cy="3928978"/>
          </a:xfrm>
        </p:spPr>
        <p:txBody>
          <a:bodyPr>
            <a:normAutofit lnSpcReduction="10000"/>
          </a:bodyPr>
          <a:lstStyle/>
          <a:p>
            <a:pPr fontAlgn="t">
              <a:spcBef>
                <a:spcPts val="0"/>
              </a:spcBef>
            </a:pPr>
            <a:endParaRPr lang="uk-UA" b="1" dirty="0">
              <a:solidFill>
                <a:srgbClr val="C00000"/>
              </a:solidFill>
              <a:latin typeface="Arial"/>
            </a:endParaRPr>
          </a:p>
          <a:p>
            <a:pPr fontAlgn="t">
              <a:spcBef>
                <a:spcPts val="0"/>
              </a:spcBef>
            </a:pPr>
            <a:r>
              <a:rPr lang="uk-UA" sz="2400" b="1" dirty="0">
                <a:solidFill>
                  <a:srgbClr val="0070C0"/>
                </a:solidFill>
                <a:latin typeface="Arial"/>
              </a:rPr>
              <a:t>Усунуто:</a:t>
            </a:r>
          </a:p>
          <a:p>
            <a:pPr marL="285750" indent="-285750" fontAlgn="t">
              <a:spcBef>
                <a:spcPts val="0"/>
              </a:spcBef>
              <a:buFont typeface="Arial" pitchFamily="34" charset="0"/>
              <a:buChar char="•"/>
            </a:pPr>
            <a:r>
              <a:rPr lang="uk-UA" sz="2400" b="1" dirty="0" smtClean="0">
                <a:solidFill>
                  <a:srgbClr val="0070C0"/>
                </a:solidFill>
                <a:latin typeface="Arial"/>
              </a:rPr>
              <a:t>21 </a:t>
            </a:r>
            <a:r>
              <a:rPr lang="uk-UA" sz="2400" b="1" dirty="0">
                <a:solidFill>
                  <a:srgbClr val="0070C0"/>
                </a:solidFill>
                <a:latin typeface="Arial"/>
              </a:rPr>
              <a:t>фінансових порушень;</a:t>
            </a:r>
          </a:p>
          <a:p>
            <a:pPr marL="285750" indent="-285750" fontAlgn="t">
              <a:spcBef>
                <a:spcPts val="0"/>
              </a:spcBef>
              <a:buFont typeface="Arial" pitchFamily="34" charset="0"/>
              <a:buChar char="•"/>
            </a:pPr>
            <a:r>
              <a:rPr lang="uk-UA" sz="2400" b="1" dirty="0" smtClean="0">
                <a:solidFill>
                  <a:srgbClr val="0070C0"/>
                </a:solidFill>
                <a:latin typeface="Arial"/>
              </a:rPr>
              <a:t>81 </a:t>
            </a:r>
            <a:r>
              <a:rPr lang="uk-UA" sz="2400" b="1" dirty="0">
                <a:solidFill>
                  <a:srgbClr val="0070C0"/>
                </a:solidFill>
                <a:latin typeface="Arial"/>
              </a:rPr>
              <a:t>нефінансових порушень.</a:t>
            </a:r>
          </a:p>
          <a:p>
            <a:pPr marL="285750" indent="-285750" fontAlgn="t">
              <a:spcBef>
                <a:spcPts val="0"/>
              </a:spcBef>
              <a:buFont typeface="Arial" pitchFamily="34" charset="0"/>
              <a:buChar char="•"/>
            </a:pPr>
            <a:endParaRPr lang="uk-UA" sz="2400" b="1" dirty="0">
              <a:solidFill>
                <a:srgbClr val="0070C0"/>
              </a:solidFill>
              <a:latin typeface="Arial"/>
            </a:endParaRPr>
          </a:p>
          <a:p>
            <a:pPr fontAlgn="t">
              <a:spcBef>
                <a:spcPts val="0"/>
              </a:spcBef>
            </a:pPr>
            <a:r>
              <a:rPr lang="uk-UA" sz="2400" b="1" dirty="0">
                <a:solidFill>
                  <a:srgbClr val="0070C0"/>
                </a:solidFill>
                <a:latin typeface="Arial"/>
              </a:rPr>
              <a:t>Відшкодовано втрат на суму </a:t>
            </a:r>
            <a:r>
              <a:rPr lang="uk-UA" sz="2400" b="1" dirty="0" smtClean="0">
                <a:solidFill>
                  <a:srgbClr val="0070C0"/>
                </a:solidFill>
                <a:latin typeface="Arial"/>
              </a:rPr>
              <a:t>7,8 </a:t>
            </a:r>
            <a:r>
              <a:rPr lang="uk-UA" sz="2400" b="1" dirty="0" err="1">
                <a:solidFill>
                  <a:srgbClr val="0070C0"/>
                </a:solidFill>
                <a:latin typeface="Arial"/>
              </a:rPr>
              <a:t>млн</a:t>
            </a:r>
            <a:r>
              <a:rPr lang="uk-UA" sz="2400" b="1" dirty="0">
                <a:solidFill>
                  <a:srgbClr val="0070C0"/>
                </a:solidFill>
                <a:latin typeface="Arial"/>
              </a:rPr>
              <a:t> </a:t>
            </a:r>
            <a:r>
              <a:rPr lang="uk-UA" sz="2400" b="1" dirty="0" err="1">
                <a:solidFill>
                  <a:srgbClr val="0070C0"/>
                </a:solidFill>
                <a:latin typeface="Arial"/>
              </a:rPr>
              <a:t>грн</a:t>
            </a:r>
            <a:endParaRPr lang="uk-UA" sz="2400" b="1" dirty="0">
              <a:solidFill>
                <a:srgbClr val="0070C0"/>
              </a:solidFill>
              <a:latin typeface="Arial"/>
            </a:endParaRPr>
          </a:p>
          <a:p>
            <a:pPr fontAlgn="t">
              <a:spcBef>
                <a:spcPts val="0"/>
              </a:spcBef>
            </a:pPr>
            <a:endParaRPr lang="ru-RU" sz="2400" dirty="0">
              <a:latin typeface="Arial"/>
            </a:endParaRPr>
          </a:p>
          <a:p>
            <a:r>
              <a:rPr lang="uk-UA" sz="2800" b="1" dirty="0">
                <a:solidFill>
                  <a:srgbClr val="002060"/>
                </a:solidFill>
              </a:rPr>
              <a:t>7</a:t>
            </a:r>
            <a:r>
              <a:rPr lang="uk-UA" sz="2800" b="1" dirty="0" smtClean="0">
                <a:solidFill>
                  <a:srgbClr val="002060"/>
                </a:solidFill>
              </a:rPr>
              <a:t>0 </a:t>
            </a:r>
            <a:r>
              <a:rPr lang="uk-UA" sz="2800" b="1" dirty="0">
                <a:solidFill>
                  <a:srgbClr val="002060"/>
                </a:solidFill>
              </a:rPr>
              <a:t>відсотків порушень усунуто під час аудиту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339263" y="1058779"/>
            <a:ext cx="3906253" cy="79408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800" b="1" dirty="0" smtClean="0">
                <a:solidFill>
                  <a:srgbClr val="002060"/>
                </a:solidFill>
                <a:latin typeface="Calibri"/>
                <a:cs typeface="Times New Roman" pitchFamily="18" charset="0"/>
              </a:rPr>
              <a:t>За наслідками наданих рекомендацій </a:t>
            </a:r>
          </a:p>
        </p:txBody>
      </p:sp>
      <p:sp>
        <p:nvSpPr>
          <p:cNvPr id="7" name="Заголовок 21"/>
          <p:cNvSpPr txBox="1">
            <a:spLocks/>
          </p:cNvSpPr>
          <p:nvPr/>
        </p:nvSpPr>
        <p:spPr>
          <a:xfrm>
            <a:off x="296780" y="264694"/>
            <a:ext cx="11380702" cy="665748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За 11 місяців 2019 року:</a:t>
            </a:r>
            <a:endParaRPr lang="uk-UA" sz="2800" spc="3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panose="020B0604020202020204" pitchFamily="34" charset="0"/>
            </a:endParaRPr>
          </a:p>
        </p:txBody>
      </p:sp>
      <p:pic>
        <p:nvPicPr>
          <p:cNvPr id="8" name="Picture 6" descr="Картинки по запросу луганська обла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62525" cy="100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3956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0"/>
            <a:ext cx="10641012" cy="948268"/>
          </a:xfrm>
        </p:spPr>
        <p:txBody>
          <a:bodyPr>
            <a:normAutofit/>
          </a:bodyPr>
          <a:lstStyle/>
          <a:p>
            <a:pPr algn="ctr"/>
            <a:r>
              <a:rPr lang="uk-UA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6312638"/>
              </p:ext>
            </p:extLst>
          </p:nvPr>
        </p:nvGraphicFramePr>
        <p:xfrm>
          <a:off x="491067" y="1016001"/>
          <a:ext cx="11159067" cy="5554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6" descr="Картинки по запросу луганська облас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69240" cy="1010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21"/>
          <p:cNvSpPr txBox="1">
            <a:spLocks/>
          </p:cNvSpPr>
          <p:nvPr/>
        </p:nvSpPr>
        <p:spPr>
          <a:xfrm>
            <a:off x="1134839" y="0"/>
            <a:ext cx="10807337" cy="948268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8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Результати внутрішніх аудитів з оцінки функціонування </a:t>
            </a:r>
            <a:endParaRPr lang="uk-UA" sz="2800" b="1" dirty="0" smtClean="0">
              <a:solidFill>
                <a:prstClr val="black"/>
              </a:solidFill>
              <a:latin typeface="Calibri"/>
              <a:cs typeface="Times New Roman" pitchFamily="18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800" b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системи </a:t>
            </a:r>
            <a:r>
              <a:rPr lang="uk-UA" sz="2800" b="1" dirty="0">
                <a:solidFill>
                  <a:prstClr val="black"/>
                </a:solidFill>
                <a:latin typeface="Calibri"/>
                <a:cs typeface="Times New Roman" pitchFamily="18" charset="0"/>
              </a:rPr>
              <a:t>внутрішнього контролю у 2019 </a:t>
            </a:r>
            <a:r>
              <a:rPr lang="uk-UA" sz="2800" b="1" dirty="0" smtClean="0">
                <a:solidFill>
                  <a:prstClr val="black"/>
                </a:solidFill>
                <a:latin typeface="Calibri"/>
                <a:cs typeface="Times New Roman" pitchFamily="18" charset="0"/>
              </a:rPr>
              <a:t> році</a:t>
            </a:r>
            <a:endParaRPr lang="uk-UA" sz="2800" spc="3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949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4926" y="95669"/>
            <a:ext cx="10820400" cy="105134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uk-UA" sz="2000" b="1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2000" dirty="0"/>
          </a:p>
        </p:txBody>
      </p:sp>
      <p:pic>
        <p:nvPicPr>
          <p:cNvPr id="4" name="Picture 6" descr="Картинки по запросу луганська обла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"/>
            <a:ext cx="1171244" cy="1130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круглений прямокутник 19"/>
          <p:cNvSpPr/>
          <p:nvPr/>
        </p:nvSpPr>
        <p:spPr>
          <a:xfrm>
            <a:off x="2021305" y="1311719"/>
            <a:ext cx="8654716" cy="396766"/>
          </a:xfrm>
          <a:prstGeom prst="roundRect">
            <a:avLst/>
          </a:prstGeom>
          <a:solidFill>
            <a:srgbClr val="FFFF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uk-UA" b="1" dirty="0">
                <a:solidFill>
                  <a:prstClr val="black"/>
                </a:solidFill>
              </a:rPr>
              <a:t>Голова облдержадміністрації – </a:t>
            </a:r>
            <a:r>
              <a:rPr lang="uk-UA" b="1" dirty="0" smtClean="0">
                <a:solidFill>
                  <a:prstClr val="black"/>
                </a:solidFill>
              </a:rPr>
              <a:t>керівник </a:t>
            </a:r>
            <a:r>
              <a:rPr lang="uk-UA" b="1" dirty="0">
                <a:solidFill>
                  <a:prstClr val="black"/>
                </a:solidFill>
              </a:rPr>
              <a:t>обласної військово-цивільної адміністрації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Округлений прямокутник 20"/>
          <p:cNvSpPr>
            <a:spLocks noGrp="1"/>
          </p:cNvSpPr>
          <p:nvPr>
            <p:ph type="subTitle" idx="1"/>
          </p:nvPr>
        </p:nvSpPr>
        <p:spPr>
          <a:xfrm>
            <a:off x="8927431" y="2470486"/>
            <a:ext cx="2446421" cy="2269954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b="1" dirty="0">
                <a:solidFill>
                  <a:schemeClr val="tx1"/>
                </a:solidFill>
                <a:ea typeface="Calibri"/>
                <a:cs typeface="Times New Roman"/>
              </a:rPr>
              <a:t>Управління внутрішнього аудиту </a:t>
            </a:r>
            <a:r>
              <a:rPr lang="uk-UA" sz="1200" b="1" dirty="0" smtClean="0">
                <a:solidFill>
                  <a:schemeClr val="tx1"/>
                </a:solidFill>
                <a:ea typeface="Calibri"/>
                <a:cs typeface="Times New Roman"/>
              </a:rPr>
              <a:t>облдержадміністрації</a:t>
            </a: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dirty="0">
                <a:solidFill>
                  <a:schemeClr val="tx1"/>
                </a:solidFill>
                <a:ea typeface="Calibri"/>
                <a:cs typeface="Times New Roman"/>
              </a:rPr>
              <a:t>Надає висновки та рекомендації щодо:</a:t>
            </a:r>
            <a:endParaRPr lang="ru-RU" sz="12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dirty="0">
                <a:solidFill>
                  <a:schemeClr val="tx1"/>
                </a:solidFill>
                <a:ea typeface="Calibri"/>
                <a:cs typeface="Times New Roman"/>
              </a:rPr>
              <a:t>1) функціонування системи внутрішнього контролю та її удосконалення;</a:t>
            </a:r>
            <a:endParaRPr lang="ru-RU" sz="12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dirty="0">
                <a:solidFill>
                  <a:schemeClr val="tx1"/>
                </a:solidFill>
                <a:ea typeface="Calibri"/>
                <a:cs typeface="Times New Roman"/>
              </a:rPr>
              <a:t>2) удосконалення системи управління;</a:t>
            </a:r>
            <a:endParaRPr lang="ru-RU" sz="12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dirty="0">
                <a:solidFill>
                  <a:schemeClr val="tx1"/>
                </a:solidFill>
                <a:ea typeface="Calibri"/>
                <a:cs typeface="Times New Roman"/>
              </a:rPr>
              <a:t>3) запобігання фактам незаконного, неефективного та не результативного </a:t>
            </a:r>
            <a:r>
              <a:rPr lang="uk-UA" sz="1200" dirty="0" smtClean="0">
                <a:solidFill>
                  <a:schemeClr val="tx1"/>
                </a:solidFill>
                <a:ea typeface="Calibri"/>
                <a:cs typeface="Times New Roman"/>
              </a:rPr>
              <a:t>використання </a:t>
            </a:r>
            <a:r>
              <a:rPr lang="uk-UA" sz="1200" dirty="0">
                <a:solidFill>
                  <a:schemeClr val="tx1"/>
                </a:solidFill>
                <a:ea typeface="Calibri"/>
                <a:cs typeface="Times New Roman"/>
              </a:rPr>
              <a:t>бюджетних коштів</a:t>
            </a:r>
            <a:endParaRPr lang="ru-RU" sz="12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9" name="Округлений прямокутник 20"/>
          <p:cNvSpPr txBox="1">
            <a:spLocks/>
          </p:cNvSpPr>
          <p:nvPr/>
        </p:nvSpPr>
        <p:spPr>
          <a:xfrm>
            <a:off x="1171243" y="2366208"/>
            <a:ext cx="2654970" cy="23742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400" b="1" dirty="0" smtClean="0">
                <a:solidFill>
                  <a:prstClr val="black"/>
                </a:solidFill>
              </a:rPr>
              <a:t>Робоча група з питань організації внутрішнього контролю в ОДА</a:t>
            </a:r>
            <a:endParaRPr lang="ru-RU" sz="1400" dirty="0" smtClean="0">
              <a:solidFill>
                <a:prstClr val="black"/>
              </a:solidFill>
            </a:endParaRPr>
          </a:p>
          <a:p>
            <a:r>
              <a:rPr lang="uk-UA" sz="1400" dirty="0" smtClean="0">
                <a:solidFill>
                  <a:prstClr val="black"/>
                </a:solidFill>
              </a:rPr>
              <a:t>Розроблення пропозицій щодо політики, правил і заходів, які забезпечують функціонування, взаємозв’язок та підтримку всіх елементів ВК, спрямованих на досягнення визначених мети (місії), стратегічних цілей, завдань, планів і вимог щодо діяльності </a:t>
            </a:r>
            <a:r>
              <a:rPr lang="uk-UA" sz="1400" dirty="0" err="1" smtClean="0">
                <a:solidFill>
                  <a:prstClr val="black"/>
                </a:solidFill>
              </a:rPr>
              <a:t>облдержадміністраці</a:t>
            </a:r>
            <a:r>
              <a:rPr lang="uk-UA" sz="1400" dirty="0" smtClean="0">
                <a:solidFill>
                  <a:prstClr val="black"/>
                </a:solidFill>
              </a:rPr>
              <a:t> та підпорядкованих установ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10" name="Округлений прямокутник 20"/>
          <p:cNvSpPr txBox="1">
            <a:spLocks/>
          </p:cNvSpPr>
          <p:nvPr/>
        </p:nvSpPr>
        <p:spPr>
          <a:xfrm>
            <a:off x="4467726" y="2366208"/>
            <a:ext cx="3986463" cy="2374231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</a:pPr>
            <a:r>
              <a:rPr lang="uk-UA" sz="1200" b="1" dirty="0">
                <a:solidFill>
                  <a:prstClr val="black"/>
                </a:solidFill>
              </a:rPr>
              <a:t>Апарат, структурні підрозділи </a:t>
            </a:r>
            <a:r>
              <a:rPr lang="uk-UA" sz="1200" b="1" dirty="0" smtClean="0">
                <a:solidFill>
                  <a:prstClr val="black"/>
                </a:solidFill>
              </a:rPr>
              <a:t>облдержадміністрації</a:t>
            </a:r>
          </a:p>
          <a:p>
            <a:pPr algn="l">
              <a:spcBef>
                <a:spcPts val="0"/>
              </a:spcBef>
            </a:pPr>
            <a:endParaRPr lang="ru-RU" sz="800" dirty="0" smtClean="0">
              <a:solidFill>
                <a:prstClr val="black"/>
              </a:solidFill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dirty="0" smtClean="0">
                <a:solidFill>
                  <a:prstClr val="black"/>
                </a:solidFill>
              </a:rPr>
              <a:t>1) інвентаризація </a:t>
            </a:r>
            <a:r>
              <a:rPr lang="uk-UA" sz="1200" dirty="0">
                <a:solidFill>
                  <a:prstClr val="black"/>
                </a:solidFill>
              </a:rPr>
              <a:t>існуючих завдань, процесів (функцій);</a:t>
            </a:r>
            <a:endParaRPr lang="ru-RU" sz="1200" dirty="0">
              <a:solidFill>
                <a:prstClr val="black"/>
              </a:solidFill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dirty="0" smtClean="0">
                <a:solidFill>
                  <a:prstClr val="black"/>
                </a:solidFill>
              </a:rPr>
              <a:t>2) аналіз </a:t>
            </a:r>
            <a:r>
              <a:rPr lang="uk-UA" sz="1200" dirty="0">
                <a:solidFill>
                  <a:prstClr val="black"/>
                </a:solidFill>
              </a:rPr>
              <a:t>документів, які регулюють обраний процес для визначення учасників та кроків регламентованої процедури;</a:t>
            </a:r>
            <a:endParaRPr lang="ru-RU" sz="1200" dirty="0">
              <a:solidFill>
                <a:prstClr val="black"/>
              </a:solidFill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dirty="0" smtClean="0">
                <a:solidFill>
                  <a:prstClr val="black"/>
                </a:solidFill>
              </a:rPr>
              <a:t>3) опис </a:t>
            </a:r>
            <a:r>
              <a:rPr lang="uk-UA" sz="1200" dirty="0">
                <a:solidFill>
                  <a:prstClr val="black"/>
                </a:solidFill>
              </a:rPr>
              <a:t>значущих процесів та операцій та їх удосконалення;</a:t>
            </a:r>
            <a:endParaRPr lang="ru-RU" sz="1200" dirty="0">
              <a:solidFill>
                <a:prstClr val="black"/>
              </a:solidFill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dirty="0" smtClean="0">
                <a:solidFill>
                  <a:prstClr val="black"/>
                </a:solidFill>
              </a:rPr>
              <a:t>4) розроблення </a:t>
            </a:r>
            <a:r>
              <a:rPr lang="uk-UA" sz="1200" dirty="0">
                <a:solidFill>
                  <a:prstClr val="black"/>
                </a:solidFill>
              </a:rPr>
              <a:t>блок-схеми процесів, (покроковий алгоритм);</a:t>
            </a:r>
            <a:endParaRPr lang="ru-RU" sz="1200" dirty="0">
              <a:solidFill>
                <a:prstClr val="black"/>
              </a:solidFill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dirty="0" smtClean="0">
                <a:solidFill>
                  <a:prstClr val="black"/>
                </a:solidFill>
              </a:rPr>
              <a:t>5) ідентифікація </a:t>
            </a:r>
            <a:r>
              <a:rPr lang="uk-UA" sz="1200" dirty="0">
                <a:solidFill>
                  <a:prstClr val="black"/>
                </a:solidFill>
              </a:rPr>
              <a:t>та оцінка ризиків;</a:t>
            </a:r>
            <a:endParaRPr lang="ru-RU" sz="1200" dirty="0">
              <a:solidFill>
                <a:prstClr val="black"/>
              </a:solidFill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r>
              <a:rPr lang="uk-UA" sz="1200" dirty="0" smtClean="0">
                <a:solidFill>
                  <a:prstClr val="black"/>
                </a:solidFill>
              </a:rPr>
              <a:t>6) управління </a:t>
            </a:r>
            <a:r>
              <a:rPr lang="uk-UA" sz="1200" dirty="0">
                <a:solidFill>
                  <a:prstClr val="black"/>
                </a:solidFill>
              </a:rPr>
              <a:t>ризиками та контрольні заходи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13" name="Округлений прямокутник 9"/>
          <p:cNvSpPr/>
          <p:nvPr/>
        </p:nvSpPr>
        <p:spPr>
          <a:xfrm>
            <a:off x="441158" y="2045367"/>
            <a:ext cx="2057570" cy="473244"/>
          </a:xfrm>
          <a:prstGeom prst="roundRect">
            <a:avLst/>
          </a:prstGeom>
          <a:solidFill>
            <a:srgbClr val="FFFF00"/>
          </a:solidFill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dirty="0">
                <a:solidFill>
                  <a:prstClr val="black"/>
                </a:solidFill>
                <a:ea typeface="Calibri"/>
                <a:cs typeface="Times New Roman"/>
              </a:rPr>
              <a:t>Подає інформацію, пропозиції та план заходів</a:t>
            </a:r>
            <a:endParaRPr lang="ru-RU" sz="12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4" name="Округлений прямокутник 9"/>
          <p:cNvSpPr/>
          <p:nvPr/>
        </p:nvSpPr>
        <p:spPr>
          <a:xfrm>
            <a:off x="9994232" y="2045367"/>
            <a:ext cx="1580147" cy="473244"/>
          </a:xfrm>
          <a:prstGeom prst="roundRect">
            <a:avLst/>
          </a:prstGeom>
          <a:solidFill>
            <a:srgbClr val="FFFF00"/>
          </a:solidFill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uk-UA" sz="1200" b="1" dirty="0">
                <a:solidFill>
                  <a:prstClr val="black"/>
                </a:solidFill>
                <a:ea typeface="Calibri"/>
                <a:cs typeface="Times New Roman"/>
              </a:rPr>
              <a:t>Надає висновки та рекомендації</a:t>
            </a:r>
            <a:endParaRPr lang="ru-RU" sz="12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8" name="Округлений прямокутник 18"/>
          <p:cNvSpPr/>
          <p:nvPr/>
        </p:nvSpPr>
        <p:spPr>
          <a:xfrm>
            <a:off x="1745624" y="4965031"/>
            <a:ext cx="9206078" cy="1596189"/>
          </a:xfrm>
          <a:prstGeom prst="roundRect">
            <a:avLst/>
          </a:prstGeom>
          <a:solidFill>
            <a:srgbClr val="FFCC00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uk-UA" sz="1600" b="1" dirty="0">
                <a:solidFill>
                  <a:srgbClr val="002060"/>
                </a:solidFill>
                <a:ea typeface="Calibri"/>
                <a:cs typeface="Times New Roman"/>
              </a:rPr>
              <a:t>РЕЗУЛЬТАТ</a:t>
            </a:r>
            <a:endParaRPr lang="ru-RU" sz="16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>
              <a:buFont typeface="+mj-lt"/>
              <a:buAutoNum type="arabicPeriod"/>
              <a:tabLst>
                <a:tab pos="180340" algn="l"/>
              </a:tabLst>
            </a:pPr>
            <a:r>
              <a:rPr lang="uk-UA" sz="1200" b="1" dirty="0">
                <a:solidFill>
                  <a:prstClr val="black"/>
                </a:solidFill>
                <a:ea typeface="Calibri"/>
                <a:cs typeface="Times New Roman"/>
              </a:rPr>
              <a:t>Чіткий розподіл обов’язків та повноважень між структурними підрозділами та посадовими особами облдержадміністрації</a:t>
            </a:r>
            <a:endParaRPr lang="ru-RU" sz="12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>
              <a:buFont typeface="+mj-lt"/>
              <a:buAutoNum type="arabicPeriod"/>
              <a:tabLst>
                <a:tab pos="180340" algn="l"/>
              </a:tabLst>
            </a:pPr>
            <a:r>
              <a:rPr lang="uk-UA" sz="1200" b="1" dirty="0">
                <a:solidFill>
                  <a:prstClr val="black"/>
                </a:solidFill>
                <a:ea typeface="Calibri"/>
                <a:cs typeface="Times New Roman"/>
              </a:rPr>
              <a:t>Усунення дублювання функцій</a:t>
            </a:r>
            <a:endParaRPr lang="ru-RU" sz="12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>
              <a:buFont typeface="+mj-lt"/>
              <a:buAutoNum type="arabicPeriod"/>
              <a:tabLst>
                <a:tab pos="180340" algn="l"/>
              </a:tabLst>
            </a:pPr>
            <a:r>
              <a:rPr lang="uk-UA" sz="1200" b="1" dirty="0">
                <a:solidFill>
                  <a:prstClr val="black"/>
                </a:solidFill>
                <a:ea typeface="Calibri"/>
                <a:cs typeface="Times New Roman"/>
              </a:rPr>
              <a:t>Удосконалення (оптимізація) процесів (порядків, учасників, їх взаємодія, підзвітність та відповідальність за реалізацію)</a:t>
            </a:r>
            <a:endParaRPr lang="ru-RU" sz="12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>
              <a:buFont typeface="+mj-lt"/>
              <a:buAutoNum type="arabicPeriod"/>
              <a:tabLst>
                <a:tab pos="180340" algn="l"/>
              </a:tabLst>
            </a:pPr>
            <a:r>
              <a:rPr lang="uk-UA" sz="1200" b="1" dirty="0">
                <a:solidFill>
                  <a:prstClr val="black"/>
                </a:solidFill>
                <a:ea typeface="Calibri"/>
                <a:cs typeface="Times New Roman"/>
              </a:rPr>
              <a:t>Удосконалено організацію системи внутрішнього контролю в облдержадміністрації (затверджено план заходів з організації та функціонування системи внутрішнього контролю</a:t>
            </a:r>
            <a:endParaRPr lang="ru-RU" sz="12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342900" indent="-342900">
              <a:buFont typeface="+mj-lt"/>
              <a:buAutoNum type="arabicPeriod"/>
              <a:tabLst>
                <a:tab pos="180340" algn="l"/>
              </a:tabLst>
            </a:pPr>
            <a:r>
              <a:rPr lang="uk-UA" sz="1200" b="1" dirty="0">
                <a:solidFill>
                  <a:prstClr val="black"/>
                </a:solidFill>
                <a:ea typeface="Calibri"/>
                <a:cs typeface="Times New Roman"/>
              </a:rPr>
              <a:t>Організовано процес інформування керівництва про оцінку ризиків та ризикові сфери діяльності</a:t>
            </a:r>
            <a:endParaRPr lang="ru-RU" sz="1200" b="1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sp>
        <p:nvSpPr>
          <p:cNvPr id="19" name="Заголовок 21"/>
          <p:cNvSpPr txBox="1">
            <a:spLocks/>
          </p:cNvSpPr>
          <p:nvPr/>
        </p:nvSpPr>
        <p:spPr>
          <a:xfrm>
            <a:off x="1171243" y="44394"/>
            <a:ext cx="11020757" cy="878027"/>
          </a:xfrm>
          <a:prstGeom prst="rect">
            <a:avLst/>
          </a:prstGeo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20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ВПРОВАДЖЕННІ РЕКОМЕНДАЦІЇ ЩОДО </a:t>
            </a:r>
            <a:r>
              <a:rPr lang="uk-UA" sz="2000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ФУНКЦІОНУВАННЯ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2000" b="1" dirty="0" smtClean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СИСТЕМИ </a:t>
            </a:r>
            <a:r>
              <a:rPr lang="uk-UA" sz="2000" b="1" dirty="0">
                <a:solidFill>
                  <a:srgbClr val="002060"/>
                </a:solidFill>
                <a:latin typeface="Calibri"/>
                <a:ea typeface="Calibri"/>
                <a:cs typeface="Times New Roman"/>
              </a:rPr>
              <a:t>ВНУТРІШНЬОГО КОНТРОЛЮ </a:t>
            </a:r>
            <a:r>
              <a:rPr lang="uk-UA" sz="2000" b="1" dirty="0" smtClean="0">
                <a:solidFill>
                  <a:srgbClr val="002060"/>
                </a:solidFill>
                <a:latin typeface="Calibri"/>
                <a:ea typeface="Calibri"/>
              </a:rPr>
              <a:t>В </a:t>
            </a:r>
            <a:r>
              <a:rPr lang="uk-UA" sz="2000" b="1" dirty="0">
                <a:solidFill>
                  <a:srgbClr val="002060"/>
                </a:solidFill>
                <a:latin typeface="Calibri"/>
                <a:ea typeface="Calibri"/>
              </a:rPr>
              <a:t>ЛУГАНСКІЙ ОБЛДЕРЖАДМІНІСТРАЦІЇ</a:t>
            </a:r>
            <a:endParaRPr lang="uk-UA" sz="2000" spc="300" dirty="0">
              <a:solidFill>
                <a:srgbClr val="E7E6E6">
                  <a:lumMod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Arial" panose="020B0604020202020204" pitchFamily="34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3826213" y="3152273"/>
            <a:ext cx="641513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8454189" y="3418642"/>
            <a:ext cx="489204" cy="2693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0800000">
            <a:off x="3826213" y="3647436"/>
            <a:ext cx="641513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19313337">
            <a:off x="2459949" y="1910878"/>
            <a:ext cx="858747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8467011">
            <a:off x="3227978" y="1955718"/>
            <a:ext cx="947955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2888620">
            <a:off x="8926241" y="1984865"/>
            <a:ext cx="1096981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65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863599"/>
          </a:xfrm>
        </p:spPr>
        <p:txBody>
          <a:bodyPr/>
          <a:lstStyle/>
          <a:p>
            <a:pPr algn="ctr"/>
            <a:r>
              <a:rPr lang="uk-UA" sz="3200" b="1" dirty="0">
                <a:solidFill>
                  <a:srgbClr val="7030A0"/>
                </a:solidFill>
              </a:rPr>
              <a:t>ОФОРМЛЕННЯ </a:t>
            </a:r>
            <a:r>
              <a:rPr lang="uk-UA" sz="3200" b="1" dirty="0" smtClean="0">
                <a:solidFill>
                  <a:srgbClr val="7030A0"/>
                </a:solidFill>
              </a:rPr>
              <a:t> </a:t>
            </a:r>
            <a:r>
              <a:rPr lang="uk-UA" sz="3200" b="1" dirty="0">
                <a:solidFill>
                  <a:srgbClr val="7030A0"/>
                </a:solidFill>
              </a:rPr>
              <a:t>РЕКОМЕНДАЦІЙ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269" y="1320799"/>
            <a:ext cx="11022676" cy="517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5719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99011"/>
            <a:ext cx="11244349" cy="814647"/>
          </a:xfrm>
        </p:spPr>
        <p:txBody>
          <a:bodyPr/>
          <a:lstStyle/>
          <a:p>
            <a:pPr algn="ctr"/>
            <a:r>
              <a:rPr lang="uk-UA" sz="3200" b="1" dirty="0" smtClean="0"/>
              <a:t>Приклад оформлення рекомендацій</a:t>
            </a:r>
            <a:r>
              <a:rPr lang="uk-UA" sz="3200" dirty="0" smtClean="0"/>
              <a:t> </a:t>
            </a:r>
            <a:br>
              <a:rPr lang="uk-UA" sz="3200" dirty="0" smtClean="0"/>
            </a:br>
            <a:r>
              <a:rPr lang="uk-UA" sz="2800" dirty="0" smtClean="0"/>
              <a:t>за наслідками планового аудиту КЗ Департаменту освіти і науки</a:t>
            </a:r>
            <a:endParaRPr lang="ru-RU" sz="28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73574479"/>
              </p:ext>
            </p:extLst>
          </p:nvPr>
        </p:nvGraphicFramePr>
        <p:xfrm>
          <a:off x="515389" y="1280161"/>
          <a:ext cx="11371810" cy="55974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98"/>
                <a:gridCol w="5835908"/>
                <a:gridCol w="2575076"/>
                <a:gridCol w="2523228"/>
              </a:tblGrid>
              <a:tr h="532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з/п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Рекомендації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Стан врахування рекомендацій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Отриманий ефект від впровадження </a:t>
                      </a:r>
                      <a:r>
                        <a:rPr lang="uk-UA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рекомендацій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2029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400"/>
                        <a:buFont typeface="Times New Roman"/>
                        <a:buAutoNum type="arabicPeriod"/>
                        <a:tabLst>
                          <a:tab pos="-3780790" algn="l"/>
                        </a:tabLst>
                      </a:pP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-3780790" algn="l"/>
                        </a:tabLst>
                      </a:pPr>
                      <a:r>
                        <a:rPr lang="uk-UA" sz="1400" dirty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Розглянути результати проведеного аудиту на робочій нараді та розробити план заходів щодо усунення виявлених порушень та недоліків, з визначенням термінів та відповідальних осіб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Рекомендації виконано.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Видано наказ від </a:t>
                      </a:r>
                      <a:r>
                        <a:rPr lang="uk-UA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11.07.19 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№ 49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Підвищення якості прийняття управлінських рішень та результативності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59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>
                          <a:effectLst/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Розробити сумісно з </a:t>
                      </a:r>
                      <a:r>
                        <a:rPr lang="uk-UA" sz="1400" u="sng" dirty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2"/>
                        </a:rPr>
                        <a:t>Департаментом освіти і науки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ОДА 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комплексні заходи спрямовані на  дотриманням норм Статуту Центру в частині комплектування класів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Рекомендації виконано, Лист Департаменту освіти і науки від </a:t>
                      </a:r>
                      <a:r>
                        <a:rPr lang="uk-UA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29.08.19 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№ 01/04/03-3957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Усунення репутаційного ризику. Внесено зміни до Статуту</a:t>
                      </a:r>
                      <a:r>
                        <a:rPr lang="uk-UA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13741">
                <a:tc>
                  <a:txBody>
                    <a:bodyPr/>
                    <a:lstStyle/>
                    <a:p>
                      <a:pPr marL="0" lvl="0" indent="0" algn="l">
                        <a:spcAft>
                          <a:spcPts val="0"/>
                        </a:spcAft>
                        <a:buSzPts val="1400"/>
                        <a:buFont typeface="Times New Roman"/>
                        <a:buNone/>
                      </a:pPr>
                      <a:r>
                        <a:rPr lang="uk-UA" sz="1400" dirty="0">
                          <a:effectLst/>
                          <a:latin typeface="+mn-lt"/>
                          <a:ea typeface="Times New Roman"/>
                        </a:rPr>
                        <a:t>3</a:t>
                      </a:r>
                      <a:endParaRPr lang="ru-RU" sz="14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l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Налагодити дієву систему взаємодії з Департаментом охорони здоров’я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ОДА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спрямовану на визначення фактичної кількості дітей у різних районах області, які перебувають на диспансерному обліку та потребують </a:t>
                      </a:r>
                      <a:r>
                        <a:rPr lang="uk-UA" sz="14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корекційно-відновлювальних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занять у Центрі з метою дотримання норм Бюджетного кодексу України при здійсненні фінансування видатків з обласного бюджету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Термін виконання до </a:t>
                      </a:r>
                      <a:r>
                        <a:rPr lang="uk-UA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01.10.19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>
                          <a:effectLst/>
                          <a:latin typeface="+mn-lt"/>
                          <a:ea typeface="Calibri"/>
                          <a:cs typeface="Times New Roman"/>
                        </a:rPr>
                        <a:t>Недопущення порушення норм Бюджетного кодексу України в частині здійснення фінансування видатків з обласного бюджету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6966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>
                          <a:effectLst/>
                          <a:latin typeface="+mn-lt"/>
                          <a:ea typeface="Calibri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Внести зміни до Колективного договору закладу в частині врахування можливості преміювання працівників Центру з нагоди святкових та професійних дат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Внесено 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зміни, доповнення до Колективного договору між </a:t>
                      </a:r>
                      <a:r>
                        <a:rPr lang="uk-UA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адміністрацією 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та трудовим колективом. Зареєстровано </a:t>
                      </a:r>
                      <a:r>
                        <a:rPr lang="uk-UA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УПСЗН (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реєстраційний № 28 від </a:t>
                      </a:r>
                      <a:r>
                        <a:rPr lang="uk-UA" sz="1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25.06.2019) 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Уникнення необґрунтованого нарахування премій працівникам Центру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423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99011"/>
            <a:ext cx="11244349" cy="465513"/>
          </a:xfrm>
        </p:spPr>
        <p:txBody>
          <a:bodyPr/>
          <a:lstStyle/>
          <a:p>
            <a:pPr algn="r"/>
            <a:r>
              <a:rPr lang="uk-UA" sz="2400" b="1" dirty="0" smtClean="0"/>
              <a:t>Продовження</a:t>
            </a:r>
            <a:endParaRPr lang="ru-RU" sz="24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28368811"/>
              </p:ext>
            </p:extLst>
          </p:nvPr>
        </p:nvGraphicFramePr>
        <p:xfrm>
          <a:off x="515389" y="914401"/>
          <a:ext cx="11371810" cy="5735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98"/>
                <a:gridCol w="5264933"/>
                <a:gridCol w="1995055"/>
                <a:gridCol w="3674224"/>
              </a:tblGrid>
              <a:tr h="568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з/п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Рекомендації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Стан врахування рекомендацій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Отриманий ефект від впровадження </a:t>
                      </a:r>
                      <a:r>
                        <a:rPr lang="uk-UA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рекомендацій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84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Розробити порядок дотримання норм та вартості харчування 1 дітодня, доведених</a:t>
                      </a:r>
                      <a:r>
                        <a:rPr lang="uk-UA" sz="1400" i="1">
                          <a:effectLst/>
                          <a:latin typeface="Times New Roman"/>
                          <a:ea typeface="Calibri"/>
                          <a:cs typeface="Courier New"/>
                        </a:rPr>
                        <a:t> </a:t>
                      </a:r>
                      <a:r>
                        <a:rPr lang="uk-UA" sz="12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hlinkClick r:id="rId2"/>
                        </a:rPr>
                        <a:t>Департаментом освіти і науки</a:t>
                      </a:r>
                      <a:r>
                        <a:rPr lang="uk-UA" sz="1200">
                          <a:effectLst/>
                          <a:latin typeface="Times New Roman"/>
                        </a:rPr>
                        <a:t> облдержадміністрації, з метою недопущення їх перевищення у подальшому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враховано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Видано наказ від </a:t>
                      </a:r>
                      <a:r>
                        <a:rPr lang="uk-UA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07.06.2019 </a:t>
                      </a: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№39 та розроблено маршрутний лист із закріпленням на кожному з етапів </a:t>
                      </a:r>
                      <a:r>
                        <a:rPr lang="uk-UA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відповідальних </a:t>
                      </a: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осіб, з визначенням їх </a:t>
                      </a:r>
                      <a:r>
                        <a:rPr lang="uk-UA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безносередніх</a:t>
                      </a: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дій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965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SzPts val="1400"/>
                        <a:buFont typeface="Times New Roman"/>
                        <a:buNone/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Оприбуткувати на баланс Центру лишки, виявлені під час вибіркової позапланової інвентаризації: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SzPts val="1400"/>
                        <a:buFont typeface="Times New Roman"/>
                        <a:buNone/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- медикаментів на загальну суму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******</a:t>
                      </a:r>
                      <a:r>
                        <a:rPr lang="uk-UA" sz="1200" b="1" i="1" dirty="0" err="1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грн</a:t>
                      </a:r>
                      <a:r>
                        <a:rPr lang="uk-UA" sz="1200" b="1" i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;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SzPts val="1400"/>
                        <a:buFont typeface="Times New Roman"/>
                        <a:buNone/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- малоцінних необоротних матеріальних активів на загальну суму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****** </a:t>
                      </a:r>
                      <a:r>
                        <a:rPr lang="uk-UA" sz="1200" b="1" i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грн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виконано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Оприбутковані на баланс лишки медикаментів на суму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******* </a:t>
                      </a:r>
                      <a:r>
                        <a:rPr lang="uk-UA" sz="1200" b="1" i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r>
                        <a:rPr lang="uk-UA" sz="1200" b="1" i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</a:t>
                      </a:r>
                      <a:r>
                        <a:rPr lang="uk-UA" sz="1200" b="1" i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МНМА на суму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****** </a:t>
                      </a:r>
                      <a:r>
                        <a:rPr lang="uk-UA" sz="1200" b="1" i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59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"/>
                          <a:ea typeface="Times New Roman"/>
                        </a:rPr>
                        <a:t>Визначити розпорядчим документом відповідальну особу за збереження лікарських засобів та графік проведення щоквартальної інвентаризації медикаментів з метою контролю за термінами придатності та визначення обсягу їх закупівлі в необхідній кількості 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виконано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Видано наказ від </a:t>
                      </a:r>
                      <a:r>
                        <a:rPr lang="uk-UA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08.06.2019 </a:t>
                      </a: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№39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Недопущення протермінування лікарських засобів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514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SzPts val="1400"/>
                        <a:buFont typeface="Times New Roman"/>
                        <a:buNone/>
                      </a:pPr>
                      <a:r>
                        <a:rPr lang="uk-UA" sz="12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Вжити 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заходи щодо дотримання норм чинного законодавства під час придбання, обліку та списання ПММ, визначити відповідальних осіб та передбачити їх обов’язки у посадових інструкціях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виконано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Видано наказ № 47 від </a:t>
                      </a:r>
                      <a:r>
                        <a:rPr lang="uk-UA" sz="12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06.07.2019 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176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Збільшити первісну вартість об’єктів основних засобів та інших необоротних матеріальних активів Центру на суму непрямих податків (ПДВ) у розмірі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******</a:t>
                      </a:r>
                      <a:r>
                        <a:rPr lang="uk-UA" sz="1200" b="1" i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грн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та суми зносу по цим об’єктам на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*****</a:t>
                      </a:r>
                      <a:r>
                        <a:rPr lang="uk-UA" sz="12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виконано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 бухгалтерському обліку збільшено первісну вартість  зазначених активів на суму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*****</a:t>
                      </a:r>
                      <a:r>
                        <a:rPr lang="uk-UA" sz="1200" b="1" i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грн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та суми зносу по цим об’єктам на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******грн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09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Збільшити первісну вартість об’єктів основних засобів Центру </a:t>
                      </a:r>
                      <a:r>
                        <a:rPr lang="uk-UA" sz="1200" spc="-5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</a:rPr>
                        <a:t>на суму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uk-UA" sz="1200" spc="-5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</a:rPr>
                        <a:t>непрямих податків, зокрема ПДВ та інші витрати, безпосередньо пов'язані з доведенням основних засобів до стану, у якому вони придатні для використання із запланованою метою у розмірі </a:t>
                      </a:r>
                      <a:r>
                        <a:rPr lang="uk-UA" sz="1200" b="1" i="1" u="sng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*******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</a:rPr>
                        <a:t>, 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</a:rPr>
                        <a:t>частково усунуто шляхом збільшення вартості на суму порушень</a:t>
                      </a:r>
                      <a:r>
                        <a:rPr lang="uk-UA" sz="14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</a:rPr>
                        <a:t>.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виконано 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 бухгалтерському обліку збільшено первісну вартість  основних засобів на суму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*****</a:t>
                      </a:r>
                      <a:r>
                        <a:rPr lang="uk-UA" sz="1200" b="1" i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грн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8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Збільшити вартість запасів Центру на суму непрямих податків (ПДВ) у розмірі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******</a:t>
                      </a:r>
                      <a:r>
                        <a:rPr lang="uk-UA" sz="1200" b="1" i="1" dirty="0" err="1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грн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виконано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 бухгалтерському обліку збільшено вартість запасів на суму </a:t>
                      </a:r>
                      <a:r>
                        <a:rPr lang="uk-UA" sz="1200" b="1" i="1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***** </a:t>
                      </a:r>
                      <a:r>
                        <a:rPr lang="uk-UA" sz="1200" b="1" i="1" dirty="0" err="1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грн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233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399011"/>
            <a:ext cx="11244349" cy="465513"/>
          </a:xfrm>
        </p:spPr>
        <p:txBody>
          <a:bodyPr/>
          <a:lstStyle/>
          <a:p>
            <a:pPr algn="r"/>
            <a:r>
              <a:rPr lang="uk-UA" sz="2400" b="1" dirty="0" smtClean="0"/>
              <a:t>Продовження</a:t>
            </a:r>
            <a:endParaRPr lang="ru-RU" sz="2400" b="1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650892569"/>
              </p:ext>
            </p:extLst>
          </p:nvPr>
        </p:nvGraphicFramePr>
        <p:xfrm>
          <a:off x="515389" y="914401"/>
          <a:ext cx="11371810" cy="55801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98"/>
                <a:gridCol w="5231682"/>
                <a:gridCol w="2959331"/>
                <a:gridCol w="2743199"/>
              </a:tblGrid>
              <a:tr h="5680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uk-UA" sz="14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з/п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Рекомендації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>
                          <a:effectLst/>
                          <a:latin typeface="+mn-lt"/>
                          <a:ea typeface="Calibri"/>
                          <a:cs typeface="Times New Roman"/>
                        </a:rPr>
                        <a:t>Стан врахування рекомендацій</a:t>
                      </a:r>
                      <a:endParaRPr lang="ru-RU" sz="14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4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Отриманий ефект від впровадження </a:t>
                      </a:r>
                      <a:r>
                        <a:rPr lang="uk-UA" sz="14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рекомендацій</a:t>
                      </a:r>
                      <a:endParaRPr lang="ru-RU" sz="1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94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Врахувати збільшення первісної вартості основних засобів та запасів у фінансовій та бюджетній звітності.  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Термін виконання до </a:t>
                      </a:r>
                      <a:r>
                        <a:rPr lang="uk-UA" sz="12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20.10.2019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095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Приведення фінансової звітності до відповідності бухгалтерського обліку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360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Провести економічне навчання з питань дотримання законодавства в частині: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встановлення надбавок та доплат працівникам Центру;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порядок групового обліку основних засобів та присвоєння інвентарних номерів;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порядок складання договорів підряду із врахуванням вимог ЦКУ(стаття 840) та Постанови КМУ від 01.08.2005 № 668.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виконано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Видано Наказ від </a:t>
                      </a:r>
                      <a:r>
                        <a:rPr lang="uk-UA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11.07.2019№</a:t>
                      </a: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Протокол від </a:t>
                      </a:r>
                      <a:r>
                        <a:rPr lang="uk-UA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01.08.2019 </a:t>
                      </a: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№ 11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Усунення фінансового ризику та недопущення зайвих витрат бюджетних коштів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597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Розробити форми Акту прийому-передачі  матеріалів з урахуванням вимог Закону № 996 і Положення № 88</a:t>
                      </a:r>
                      <a:r>
                        <a:rPr lang="uk-UA" sz="1100" dirty="0">
                          <a:solidFill>
                            <a:srgbClr val="0070C0"/>
                          </a:solidFill>
                          <a:effectLst/>
                          <a:latin typeface="HelveticaNeueCyr-Light"/>
                          <a:ea typeface="Calibri"/>
                          <a:cs typeface="Times New Roman"/>
                        </a:rPr>
                        <a:t> (лист Мінфіну від 15.01.15 р. № 31-11410-08-10/871)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та форми самостійно розроблених первинних документів рекомендуємо затвердити наказом по підприємству.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виконано 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Видано наказ від </a:t>
                      </a:r>
                      <a:r>
                        <a:rPr lang="uk-UA" sz="12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06.07.2019№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Усунення ризику втрати контролю за рухом матеріалів в процесі здійснення капітальних, поточних ремонтів 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8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При складанні Договорів з виконавцем технічного нагляду врахувати вимоги Постанови КМУ № 903 від 11.07.07, зокрема п.5 « Порядку здійснення </a:t>
                      </a:r>
                      <a:r>
                        <a:rPr lang="uk-UA" sz="1200" i="1" u="sng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технічного нагляду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 під час будівництва об'єкта архітектури». 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виконано.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Видано наказ від </a:t>
                      </a:r>
                      <a:r>
                        <a:rPr lang="uk-UA" sz="1200" dirty="0" smtClean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11.07.2019№</a:t>
                      </a:r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49 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sz="1200" dirty="0">
                          <a:solidFill>
                            <a:srgbClr val="0070C0"/>
                          </a:solidFill>
                          <a:effectLst/>
                          <a:latin typeface="Times New Roman"/>
                        </a:rPr>
                        <a:t>Усунення ризиків невідповідності виконаних      будівельно-монтажних      робіт.</a:t>
                      </a:r>
                      <a:endParaRPr lang="ru-RU" sz="1100" dirty="0">
                        <a:solidFill>
                          <a:srgbClr val="0070C0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8850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Підготувати пропозиції </a:t>
                      </a:r>
                      <a:r>
                        <a:rPr lang="uk-UA" sz="1200" dirty="0">
                          <a:effectLst/>
                          <a:latin typeface="Times New Roman"/>
                          <a:ea typeface="Times New Roman"/>
                        </a:rPr>
                        <a:t>щодо можливості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надання реабілітаційних послуг профілактично-оздоровчого направлення для дітей з вадами зору, які проживають у </a:t>
                      </a:r>
                      <a:r>
                        <a:rPr lang="uk-UA" sz="1200" dirty="0">
                          <a:effectLst/>
                          <a:latin typeface="Times New Roman"/>
                          <a:ea typeface="Times New Roman"/>
                        </a:rPr>
                        <a:t>Луганській області з числа жителів різних районів області (не менше 30%).</a:t>
                      </a: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Підготовлено примірне положення про пункт з надання консультативно-діагностичних та реабілітаційних послуг для дітей, які виховуються в умовах сім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’</a:t>
                      </a: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ї. Триває процедура доопрацювання.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Можливість для дітей з вадами зору, які проживають у різних районах області та не навчаються у закладі, отримувати консультаційно-діагностичні та реабілітаційні послуги.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91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  <a:latin typeface="Times New Roman"/>
                        </a:rPr>
                        <a:t>Розробити та затвердити Порядок про договірну роботу в установі, в якому передбачити обґрунтування потреби закупівлі товару чи наданні послуги та здійснення моніторингу цін з метою недопущення закупівель за цінами, які перевищують середньо ринкові. Визначити відповідальних осіб на яких покласти контроль за виконанням цього договору.</a:t>
                      </a: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Рекомендації виконано: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видано наказ від </a:t>
                      </a:r>
                      <a:r>
                        <a:rPr lang="uk-UA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20.08.2019№ </a:t>
                      </a: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69;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розроблено порядок укладання та обліку договорів.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  <a:latin typeface="Times New Roman CYR"/>
                          <a:ea typeface="Times New Roman"/>
                          <a:cs typeface="Times New Roman"/>
                        </a:rPr>
                        <a:t>Збільшення рівня економії бюджетних коштів та удосконалення системи внутрішнього контролю.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uk-UA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7086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иксел">
  <a:themeElements>
    <a:clrScheme name="1_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5_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73693</TotalTime>
  <Words>3058</Words>
  <Application>Microsoft Office PowerPoint</Application>
  <PresentationFormat>Произвольный</PresentationFormat>
  <Paragraphs>523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Тема Office</vt:lpstr>
      <vt:lpstr>1_Пиксел</vt:lpstr>
      <vt:lpstr>Пиксел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ЛУГАНСЬКА ОБЛАСНА ДЕРЖАВНА АДМІНІСТРАЦІЯ ЛУГАНСЬКА ОБЛАСНА ВІЙСЬКОВО-ЦИВІЛЬНА АДМІНІСТРАЦІЯ                   УПРАВЛІННЯ ВНУТРІШНЬОГО АУДИТУ</vt:lpstr>
      <vt:lpstr>Презентация PowerPoint</vt:lpstr>
      <vt:lpstr>  </vt:lpstr>
      <vt:lpstr> </vt:lpstr>
      <vt:lpstr> </vt:lpstr>
      <vt:lpstr>ОФОРМЛЕННЯ  РЕКОМЕНДАЦІЙ</vt:lpstr>
      <vt:lpstr>Приклад оформлення рекомендацій  за наслідками планового аудиту КЗ Департаменту освіти і науки</vt:lpstr>
      <vt:lpstr>Продовження</vt:lpstr>
      <vt:lpstr>Продовження</vt:lpstr>
      <vt:lpstr>Презентация PowerPoint</vt:lpstr>
      <vt:lpstr>МОНІТОРІНГ ВПРОВАДЖЕННЯ АУДИТОРСЬКИХ РЕКОМЕНДАЦІЙ</vt:lpstr>
      <vt:lpstr>Презентация PowerPoint</vt:lpstr>
      <vt:lpstr>ПРИКЛАДИ ВПРОВАДЖЕНИХ РЕКОМЕНДАЦІЙ Регіональної комплексної програми підтримки індивідуального житлового будівництва на селі та покращення умов життєзабезпечення сільського населення «Власний дім»</vt:lpstr>
      <vt:lpstr>ПРИКЛАДИ ВПРОВАДЖЕНИХ РЕКОМЕНДАЦІЙ</vt:lpstr>
      <vt:lpstr>Презентация PowerPoint</vt:lpstr>
      <vt:lpstr>Презентация PowerPoint</vt:lpstr>
      <vt:lpstr>Маршрутна карта етапів закупівлі</vt:lpstr>
      <vt:lpstr>Продовження маршрутна карта </vt:lpstr>
      <vt:lpstr>  Продовження маршрутна карта </vt:lpstr>
      <vt:lpstr>Продовження маршрутна карта</vt:lpstr>
      <vt:lpstr>Презентация PowerPoint</vt:lpstr>
      <vt:lpstr>Вжиті заходи за результатами наданих аудиторських рекомендацій</vt:lpstr>
      <vt:lpstr>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УВАЛО9</cp:lastModifiedBy>
  <cp:revision>331</cp:revision>
  <cp:lastPrinted>2019-05-24T11:42:39Z</cp:lastPrinted>
  <dcterms:created xsi:type="dcterms:W3CDTF">2018-02-05T21:08:58Z</dcterms:created>
  <dcterms:modified xsi:type="dcterms:W3CDTF">2019-12-12T14:38:38Z</dcterms:modified>
</cp:coreProperties>
</file>