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72" r:id="rId2"/>
    <p:sldId id="317" r:id="rId3"/>
    <p:sldId id="287" r:id="rId4"/>
    <p:sldId id="258" r:id="rId5"/>
    <p:sldId id="320" r:id="rId6"/>
    <p:sldId id="321" r:id="rId7"/>
    <p:sldId id="263" r:id="rId8"/>
    <p:sldId id="259" r:id="rId9"/>
    <p:sldId id="273" r:id="rId10"/>
    <p:sldId id="299" r:id="rId11"/>
    <p:sldId id="275" r:id="rId12"/>
    <p:sldId id="324" r:id="rId13"/>
    <p:sldId id="302" r:id="rId14"/>
    <p:sldId id="325" r:id="rId15"/>
    <p:sldId id="303" r:id="rId16"/>
    <p:sldId id="305" r:id="rId17"/>
    <p:sldId id="306" r:id="rId18"/>
    <p:sldId id="308" r:id="rId19"/>
    <p:sldId id="279" r:id="rId20"/>
    <p:sldId id="312" r:id="rId21"/>
    <p:sldId id="278" r:id="rId22"/>
    <p:sldId id="315" r:id="rId23"/>
    <p:sldId id="281" r:id="rId24"/>
    <p:sldId id="316" r:id="rId25"/>
    <p:sldId id="291" r:id="rId26"/>
  </p:sldIdLst>
  <p:sldSz cx="12192000" cy="6858000"/>
  <p:notesSz cx="6808788" cy="9940925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озділ за промовчанням" id="{99E3EE1F-0C63-496D-B33B-D2FC6EFCFDB4}">
          <p14:sldIdLst>
            <p14:sldId id="272"/>
            <p14:sldId id="317"/>
            <p14:sldId id="287"/>
            <p14:sldId id="258"/>
            <p14:sldId id="320"/>
            <p14:sldId id="321"/>
          </p14:sldIdLst>
        </p14:section>
        <p14:section name="Розділ без заголовка" id="{9337E2C1-84D2-4CD6-83AC-B5CDAC20AB24}">
          <p14:sldIdLst>
            <p14:sldId id="263"/>
            <p14:sldId id="259"/>
            <p14:sldId id="273"/>
            <p14:sldId id="299"/>
            <p14:sldId id="275"/>
            <p14:sldId id="324"/>
            <p14:sldId id="302"/>
            <p14:sldId id="325"/>
            <p14:sldId id="303"/>
            <p14:sldId id="305"/>
            <p14:sldId id="306"/>
            <p14:sldId id="308"/>
            <p14:sldId id="279"/>
            <p14:sldId id="312"/>
            <p14:sldId id="278"/>
            <p14:sldId id="315"/>
            <p14:sldId id="281"/>
            <p14:sldId id="316"/>
            <p14:sldId id="29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1203-C48A-4448-A2EC-AF3CE98D8541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44245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856038" y="944245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46C3E1-257E-4178-8EC2-7982808047F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45248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9AAEF-3786-48A4-8B2A-4B460C072BA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19E9F-9B53-45DB-A3A1-53BB075F7D3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825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0266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39413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07797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60216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F27538-C613-4A73-A2CE-2E3A38E29832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3418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B15CEE-FB56-4E73-BCAB-F9509906BE3B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967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B15CEE-FB56-4E73-BCAB-F9509906BE3B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63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8520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153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60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6929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1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3399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009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955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478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79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02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4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1990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/>
              <a:t>18.12.2019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0718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45389" y="1401036"/>
            <a:ext cx="11181148" cy="3869703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Актуальні питання </a:t>
            </a:r>
            <a:b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 та здійснення</a:t>
            </a:r>
            <a:b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5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в облдержадміністраціях</a:t>
            </a:r>
            <a:endParaRPr lang="uk-UA" sz="5000" b="1" spc="3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77" y="5391639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8777447" y="5270739"/>
            <a:ext cx="3036921" cy="13753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Департамент гармонізації ДВФК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Міністерства фінансів України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Буча, 2019</a:t>
            </a:r>
            <a:endParaRPr lang="uk-UA" sz="1600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71306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1"/>
          <p:cNvSpPr txBox="1">
            <a:spLocks/>
          </p:cNvSpPr>
          <p:nvPr/>
        </p:nvSpPr>
        <p:spPr>
          <a:xfrm>
            <a:off x="1152290" y="0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ВНУТРІШНЄ СЕРЕДОВИЩЕ (І)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кутник 2"/>
          <p:cNvSpPr/>
          <p:nvPr/>
        </p:nvSpPr>
        <p:spPr>
          <a:xfrm>
            <a:off x="4414127" y="1404492"/>
            <a:ext cx="37753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ru-RU" sz="3600" b="1" dirty="0" smtClean="0">
                <a:solidFill>
                  <a:srgbClr val="CC00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Визначення </a:t>
            </a:r>
            <a:r>
              <a:rPr lang="uk-UA" altLang="ru-RU" sz="3600" b="1" dirty="0">
                <a:solidFill>
                  <a:srgbClr val="CC003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цілей</a:t>
            </a:r>
            <a:endParaRPr lang="uk-UA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609053" y="2050824"/>
            <a:ext cx="9385540" cy="83726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uk-UA" altLang="ru-RU" sz="3000" dirty="0" smtClean="0">
                <a:solidFill>
                  <a:schemeClr val="tx1"/>
                </a:solidFill>
              </a:rPr>
              <a:t>Цілі мають бути </a:t>
            </a:r>
            <a:r>
              <a:rPr lang="uk-UA" altLang="ru-RU" sz="3000" b="1" u="sng" dirty="0" smtClean="0">
                <a:solidFill>
                  <a:schemeClr val="tx1"/>
                </a:solidFill>
              </a:rPr>
              <a:t>дієвими, орієнтовані </a:t>
            </a:r>
            <a:r>
              <a:rPr lang="uk-UA" altLang="ru-RU" sz="3000" b="1" u="sng" dirty="0">
                <a:solidFill>
                  <a:schemeClr val="tx1"/>
                </a:solidFill>
              </a:rPr>
              <a:t>на </a:t>
            </a:r>
            <a:r>
              <a:rPr lang="uk-UA" altLang="ru-RU" sz="3000" b="1" u="sng" dirty="0" smtClean="0">
                <a:solidFill>
                  <a:schemeClr val="tx1"/>
                </a:solidFill>
              </a:rPr>
              <a:t>результат</a:t>
            </a:r>
            <a:endParaRPr lang="en-GB" altLang="ru-RU" sz="3000" u="sng" dirty="0">
              <a:solidFill>
                <a:schemeClr val="tx1"/>
              </a:solidFill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993057" y="2984243"/>
            <a:ext cx="10874477" cy="1204299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20000"/>
              </a:spcBef>
            </a:pPr>
            <a:r>
              <a:rPr lang="uk-UA" altLang="ru-RU" sz="3000" dirty="0">
                <a:solidFill>
                  <a:schemeClr val="tx1"/>
                </a:solidFill>
              </a:rPr>
              <a:t>Визначення </a:t>
            </a:r>
            <a:r>
              <a:rPr lang="uk-UA" altLang="ru-RU" sz="3000" b="1" u="sng" dirty="0">
                <a:solidFill>
                  <a:schemeClr val="tx1"/>
                </a:solidFill>
              </a:rPr>
              <a:t>ефективних та вимірюваних </a:t>
            </a:r>
            <a:r>
              <a:rPr lang="uk-UA" altLang="ru-RU" sz="3000" dirty="0">
                <a:solidFill>
                  <a:schemeClr val="tx1"/>
                </a:solidFill>
              </a:rPr>
              <a:t>цілей, які передбачають відповідальність та підзвітність за їх досягнення</a:t>
            </a:r>
            <a:endParaRPr lang="uk-UA" sz="3000" dirty="0">
              <a:solidFill>
                <a:schemeClr val="tx1"/>
              </a:solidFill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789471" y="4570257"/>
            <a:ext cx="95766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uk-UA" altLang="ru-RU" sz="2400" b="1" u="sng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Цілі повинні бути чітко </a:t>
            </a:r>
            <a:r>
              <a:rPr lang="uk-UA" altLang="ru-RU" sz="2400" b="1" u="sng" dirty="0" smtClean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встановлені </a:t>
            </a:r>
            <a:r>
              <a:rPr lang="uk-UA" altLang="ru-RU" sz="2400" b="1" u="sng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та відповідати критеріям </a:t>
            </a:r>
            <a:r>
              <a:rPr lang="en-US" altLang="ru-RU" sz="2400" b="1" u="sng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SMART</a:t>
            </a:r>
            <a:r>
              <a:rPr lang="uk-UA" altLang="ru-RU" sz="2400" b="1" u="sng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:</a:t>
            </a:r>
          </a:p>
        </p:txBody>
      </p:sp>
      <p:sp>
        <p:nvSpPr>
          <p:cNvPr id="7" name="Прямокутник 6"/>
          <p:cNvSpPr/>
          <p:nvPr/>
        </p:nvSpPr>
        <p:spPr>
          <a:xfrm>
            <a:off x="3028333" y="5228971"/>
            <a:ext cx="752380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400"/>
              </a:spcBef>
              <a:buFont typeface="Arial" panose="020B0604020202020204" pitchFamily="34" charset="0"/>
              <a:buNone/>
            </a:pPr>
            <a:r>
              <a:rPr lang="uk-UA" altLang="ru-RU" sz="3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Конкретні – Вимірювані –</a:t>
            </a:r>
            <a:r>
              <a:rPr lang="en-GB" altLang="ru-RU" sz="3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uk-UA" altLang="ru-RU" sz="3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Досяжні </a:t>
            </a:r>
            <a:r>
              <a:rPr lang="uk-UA" altLang="ru-RU" sz="3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Реалістичні – </a:t>
            </a:r>
            <a:r>
              <a:rPr lang="uk-UA" altLang="ru-RU" sz="3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Визначені у часі</a:t>
            </a:r>
            <a:endParaRPr lang="en-US" altLang="ru-RU" sz="34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0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364134" y="1465989"/>
            <a:ext cx="114387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30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Ризики</a:t>
            </a:r>
            <a:r>
              <a:rPr lang="uk-UA" altLang="uk-UA" sz="3000" b="1" kern="0" dirty="0">
                <a:solidFill>
                  <a:srgbClr val="FF0000"/>
                </a:solidFill>
                <a:latin typeface="Verdana"/>
              </a:rPr>
              <a:t> </a:t>
            </a:r>
            <a:r>
              <a:rPr lang="uk-UA" altLang="uk-UA" sz="3000" kern="0" dirty="0">
                <a:solidFill>
                  <a:srgbClr val="FF0000"/>
                </a:solidFill>
                <a:latin typeface="Verdana"/>
              </a:rPr>
              <a:t>– </a:t>
            </a:r>
            <a:r>
              <a:rPr lang="uk-UA" altLang="uk-UA" sz="3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це </a:t>
            </a:r>
            <a:r>
              <a:rPr lang="uk-UA" altLang="uk-UA" sz="3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можливі події</a:t>
            </a:r>
            <a:r>
              <a:rPr lang="uk-UA" altLang="uk-UA" sz="3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, настання яких </a:t>
            </a:r>
            <a:r>
              <a:rPr lang="uk-UA" altLang="uk-UA" sz="30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вплине </a:t>
            </a:r>
            <a:r>
              <a:rPr lang="uk-UA" altLang="uk-UA" sz="3000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на успішність реалізації установою завдань, функцій та досягнення визначених установою цілей</a:t>
            </a:r>
          </a:p>
        </p:txBody>
      </p:sp>
      <p:sp>
        <p:nvSpPr>
          <p:cNvPr id="6" name="Місце для вмісту 1"/>
          <p:cNvSpPr txBox="1">
            <a:spLocks/>
          </p:cNvSpPr>
          <p:nvPr/>
        </p:nvSpPr>
        <p:spPr>
          <a:xfrm>
            <a:off x="286437" y="3693817"/>
            <a:ext cx="11516491" cy="189610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3000" b="1" kern="0" dirty="0" smtClean="0">
                <a:solidFill>
                  <a:srgbClr val="000000"/>
                </a:solidFill>
                <a:latin typeface="Verdana"/>
              </a:rPr>
              <a:t>Погляд</a:t>
            </a:r>
            <a:r>
              <a:rPr lang="ru-RU" altLang="uk-UA" sz="3000" b="1" kern="0" dirty="0" smtClean="0">
                <a:solidFill>
                  <a:srgbClr val="000000"/>
                </a:solidFill>
                <a:latin typeface="Verdana"/>
              </a:rPr>
              <a:t> на </a:t>
            </a:r>
            <a:r>
              <a:rPr lang="uk-UA" altLang="uk-UA" sz="3000" b="1" kern="0" dirty="0" smtClean="0">
                <a:solidFill>
                  <a:srgbClr val="000000"/>
                </a:solidFill>
                <a:latin typeface="Verdana"/>
              </a:rPr>
              <a:t>ризики</a:t>
            </a:r>
            <a:r>
              <a:rPr lang="ru-RU" altLang="uk-UA" sz="3000" b="1" kern="0" dirty="0" smtClean="0">
                <a:solidFill>
                  <a:srgbClr val="000000"/>
                </a:solidFill>
                <a:latin typeface="Verdana"/>
              </a:rPr>
              <a:t>: </a:t>
            </a:r>
            <a:r>
              <a:rPr lang="uk-UA" altLang="uk-UA" sz="3200" kern="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ризик – не лише загроза для установи, а й нові можливості, які позитивно можуть впливати на </a:t>
            </a:r>
            <a:r>
              <a:rPr lang="uk-UA" altLang="uk-UA" sz="3200" kern="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/>
              </a:rPr>
              <a:t>реалізацію завдань, функцій та досягнення визначених установою цілей</a:t>
            </a:r>
          </a:p>
          <a:p>
            <a:pPr marL="342900" indent="-342900"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Arial" panose="020B0604020202020204" pitchFamily="34" charset="0"/>
              <a:buNone/>
            </a:pPr>
            <a:endParaRPr lang="uk-UA" altLang="uk-UA" sz="3200" kern="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/>
            </a:endParaRP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7347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66948" y="0"/>
            <a:ext cx="11025052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892472"/>
              </p:ext>
            </p:extLst>
          </p:nvPr>
        </p:nvGraphicFramePr>
        <p:xfrm>
          <a:off x="776377" y="1493134"/>
          <a:ext cx="10682197" cy="48001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r:id="rId3" imgW="5867003" imgH="3011720" progId="">
                  <p:embed/>
                </p:oleObj>
              </mc:Choice>
              <mc:Fallback>
                <p:oleObj r:id="rId3" imgW="5867003" imgH="3011720" progId="">
                  <p:embed/>
                  <p:pic>
                    <p:nvPicPr>
                      <p:cNvPr id="7172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6377" y="1493134"/>
                        <a:ext cx="10682197" cy="48001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914400" y="3381555"/>
            <a:ext cx="1958196" cy="983411"/>
          </a:xfrm>
          <a:prstGeom prst="rect">
            <a:avLst/>
          </a:prstGeom>
          <a:solidFill>
            <a:srgbClr val="F4F6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Комунікація і консультації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761117" y="1820174"/>
            <a:ext cx="3218418" cy="547127"/>
          </a:xfrm>
          <a:prstGeom prst="rect">
            <a:avLst/>
          </a:prstGeom>
          <a:solidFill>
            <a:srgbClr val="F4F6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Аналіз середовища щодо сфери діяльності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493699" y="2873251"/>
            <a:ext cx="3355675" cy="180918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Ідентифікація ризиків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Оцінка ризиків</a:t>
            </a:r>
          </a:p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Визначення способів реагування</a:t>
            </a: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3597216" y="5188382"/>
            <a:ext cx="3528203" cy="799618"/>
          </a:xfrm>
          <a:prstGeom prst="rect">
            <a:avLst/>
          </a:prstGeom>
          <a:solidFill>
            <a:srgbClr val="F4F6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Документування управління ризиками</a:t>
            </a: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9307903" y="3025214"/>
            <a:ext cx="1940942" cy="712682"/>
          </a:xfrm>
          <a:prstGeom prst="rect">
            <a:avLst/>
          </a:prstGeom>
          <a:solidFill>
            <a:srgbClr val="F4F6F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uk-UA" altLang="en-US" sz="1800" b="1" dirty="0">
                <a:solidFill>
                  <a:srgbClr val="000000"/>
                </a:solidFill>
              </a:rPr>
              <a:t>Моніторинг та аналіз</a:t>
            </a:r>
          </a:p>
        </p:txBody>
      </p:sp>
    </p:spTree>
    <p:extLst>
      <p:ext uri="{BB962C8B-B14F-4D97-AF65-F5344CB8AC3E}">
        <p14:creationId xmlns:p14="http://schemas.microsoft.com/office/powerpoint/2010/main" val="135168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66948" y="0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67103" y="1285336"/>
            <a:ext cx="11107182" cy="2255733"/>
          </a:xfrm>
        </p:spPr>
        <p:txBody>
          <a:bodyPr>
            <a:normAutofit lnSpcReduction="10000"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3600" b="1" kern="0" dirty="0" smtClean="0">
                <a:solidFill>
                  <a:srgbClr val="FF0000"/>
                </a:solidFill>
                <a:latin typeface="Times New Roman" pitchFamily="18" charset="0"/>
              </a:rPr>
              <a:t>Ідентифікація </a:t>
            </a:r>
            <a:r>
              <a:rPr lang="uk-UA" altLang="uk-UA" sz="3600" b="1" kern="0" dirty="0">
                <a:solidFill>
                  <a:srgbClr val="FF0000"/>
                </a:solidFill>
                <a:latin typeface="Times New Roman" pitchFamily="18" charset="0"/>
              </a:rPr>
              <a:t>ризиків неможлива</a:t>
            </a:r>
            <a:r>
              <a:rPr lang="uk-UA" altLang="uk-UA" sz="3600" b="1" kern="0" dirty="0">
                <a:solidFill>
                  <a:srgbClr val="3D3DB7"/>
                </a:solidFill>
                <a:latin typeface="Times New Roman" pitchFamily="18" charset="0"/>
              </a:rPr>
              <a:t> </a:t>
            </a:r>
            <a:r>
              <a:rPr lang="uk-UA" altLang="uk-UA" sz="3600" b="1" kern="0" dirty="0">
                <a:solidFill>
                  <a:srgbClr val="FF0000"/>
                </a:solidFill>
                <a:latin typeface="Times New Roman" pitchFamily="18" charset="0"/>
              </a:rPr>
              <a:t>без визначення </a:t>
            </a:r>
            <a:r>
              <a:rPr lang="uk-UA" altLang="uk-UA" sz="3600" b="1" kern="0" dirty="0" smtClean="0">
                <a:solidFill>
                  <a:srgbClr val="FF0000"/>
                </a:solidFill>
                <a:latin typeface="Times New Roman" pitchFamily="18" charset="0"/>
              </a:rPr>
              <a:t>стратегічних та операційних цілей</a:t>
            </a:r>
            <a:r>
              <a:rPr lang="uk-UA" altLang="uk-UA" sz="3600" b="1" kern="0" dirty="0">
                <a:solidFill>
                  <a:srgbClr val="FF0000"/>
                </a:solidFill>
                <a:latin typeface="Times New Roman" pitchFamily="18" charset="0"/>
              </a:rPr>
              <a:t>!!!</a:t>
            </a:r>
            <a:endParaRPr lang="uk-UA" altLang="uk-UA" sz="3600" b="1" kern="0" dirty="0">
              <a:solidFill>
                <a:srgbClr val="FF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b="1" kern="0" dirty="0">
              <a:solidFill>
                <a:srgbClr val="00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2400" b="1" kern="0" dirty="0">
                <a:solidFill>
                  <a:srgbClr val="000000"/>
                </a:solidFill>
                <a:latin typeface="Verdana"/>
              </a:rPr>
              <a:t>Ідентифікація ризиків</a:t>
            </a:r>
            <a:r>
              <a:rPr lang="uk-UA" altLang="uk-UA" sz="2400" kern="0" dirty="0">
                <a:solidFill>
                  <a:srgbClr val="000000"/>
                </a:solidFill>
                <a:latin typeface="Verdana"/>
              </a:rPr>
              <a:t> – </a:t>
            </a:r>
            <a:r>
              <a:rPr lang="uk-UA" altLang="uk-UA" sz="2400" kern="0" dirty="0" smtClean="0">
                <a:solidFill>
                  <a:srgbClr val="000000"/>
                </a:solidFill>
                <a:latin typeface="Verdana"/>
              </a:rPr>
              <a:t>визначення ймовірних подій, які впливають/вплинуть на здатність установи виконувати завдання і функції та досягнення цілей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 smtClean="0">
              <a:solidFill>
                <a:srgbClr val="00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>
              <a:solidFill>
                <a:srgbClr val="00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 smtClean="0">
              <a:solidFill>
                <a:srgbClr val="00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>
              <a:solidFill>
                <a:srgbClr val="000000"/>
              </a:solidFill>
              <a:latin typeface="Verdana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800" kern="0" dirty="0">
              <a:solidFill>
                <a:srgbClr val="000000"/>
              </a:solidFill>
              <a:latin typeface="Verdana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13</a:t>
            </a:fld>
            <a:endParaRPr lang="uk-UA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914" y="3541069"/>
            <a:ext cx="10677120" cy="3092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023231" y="5312525"/>
            <a:ext cx="1708030" cy="794977"/>
          </a:xfrm>
          <a:prstGeom prst="rect">
            <a:avLst/>
          </a:prstGeom>
          <a:solidFill>
            <a:srgbClr val="FFD685"/>
          </a:solidFill>
          <a:ln/>
          <a:effectLst>
            <a:softEdge rad="1016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 anchorCtr="1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uk-UA" altLang="en-US" sz="2200" b="1" dirty="0">
                <a:solidFill>
                  <a:srgbClr val="000000"/>
                </a:solidFill>
              </a:rPr>
              <a:t>Обережно, ями!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752042" y="3830675"/>
            <a:ext cx="6943384" cy="5678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uk-UA" altLang="en-US" sz="2800" b="1" dirty="0">
                <a:solidFill>
                  <a:srgbClr val="0000FF"/>
                </a:solidFill>
              </a:rPr>
              <a:t>Ідентифікація ризиків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613685" y="4398498"/>
            <a:ext cx="6857455" cy="1921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uk-UA" altLang="en-US" b="1" dirty="0">
                <a:solidFill>
                  <a:srgbClr val="0000FF"/>
                </a:solidFill>
              </a:rPr>
              <a:t> </a:t>
            </a:r>
            <a:r>
              <a:rPr lang="uk-UA" altLang="en-US" sz="2600" b="1" dirty="0">
                <a:solidFill>
                  <a:srgbClr val="0000FF"/>
                </a:solidFill>
              </a:rPr>
              <a:t>Що може </a:t>
            </a:r>
            <a:r>
              <a:rPr lang="uk-UA" altLang="en-US" sz="2600" b="1" dirty="0" smtClean="0">
                <a:solidFill>
                  <a:srgbClr val="0000FF"/>
                </a:solidFill>
              </a:rPr>
              <a:t>статися/відбутися не так?</a:t>
            </a:r>
            <a:endParaRPr lang="uk-UA" altLang="en-US" sz="2600" b="1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uk-UA" altLang="en-US" sz="2600" b="1" dirty="0">
                <a:solidFill>
                  <a:srgbClr val="0000FF"/>
                </a:solidFill>
              </a:rPr>
              <a:t> Що може </a:t>
            </a:r>
            <a:r>
              <a:rPr lang="uk-UA" altLang="en-US" sz="2600" b="1" dirty="0" smtClean="0">
                <a:solidFill>
                  <a:srgbClr val="0000FF"/>
                </a:solidFill>
              </a:rPr>
              <a:t>порушити нормальну діяльність?</a:t>
            </a:r>
            <a:endParaRPr lang="uk-UA" altLang="en-US" sz="2600" b="1" dirty="0">
              <a:solidFill>
                <a:srgbClr val="0000FF"/>
              </a:solidFill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uk-UA" altLang="en-US" sz="2600" b="1" dirty="0">
                <a:solidFill>
                  <a:srgbClr val="0000FF"/>
                </a:solidFill>
              </a:rPr>
              <a:t> Як і чому це може відбутися?</a:t>
            </a:r>
          </a:p>
        </p:txBody>
      </p:sp>
    </p:spTree>
    <p:extLst>
      <p:ext uri="{BB962C8B-B14F-4D97-AF65-F5344CB8AC3E}">
        <p14:creationId xmlns:p14="http://schemas.microsoft.com/office/powerpoint/2010/main" val="341941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1"/>
          <p:cNvSpPr>
            <a:spLocks noGrp="1"/>
          </p:cNvSpPr>
          <p:nvPr>
            <p:ph type="title"/>
          </p:nvPr>
        </p:nvSpPr>
        <p:spPr>
          <a:xfrm>
            <a:off x="1166948" y="0"/>
            <a:ext cx="11025052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595222" y="1306634"/>
            <a:ext cx="11291977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Під час ідентифікації ризиків слід уникати:</a:t>
            </a:r>
          </a:p>
          <a:p>
            <a:pPr algn="just"/>
            <a:r>
              <a:rPr lang="uk-UA" sz="2300" dirty="0" smtClean="0"/>
              <a:t>- </a:t>
            </a:r>
            <a:r>
              <a:rPr lang="uk-UA" sz="2300" b="1" dirty="0" smtClean="0"/>
              <a:t>включення наслідків, які можна прийняти за ризики</a:t>
            </a:r>
            <a:r>
              <a:rPr lang="uk-UA" sz="2300" dirty="0" smtClean="0"/>
              <a:t> (</a:t>
            </a:r>
            <a:r>
              <a:rPr lang="uk-UA" sz="2300" i="1" dirty="0" smtClean="0"/>
              <a:t>наприклад, “втрата майна/інформації” або “невиконання завдання”</a:t>
            </a:r>
            <a:r>
              <a:rPr lang="uk-UA" sz="2300" dirty="0" smtClean="0"/>
              <a:t>);</a:t>
            </a:r>
          </a:p>
          <a:p>
            <a:pPr algn="just"/>
            <a:r>
              <a:rPr lang="uk-UA" sz="2300" dirty="0" smtClean="0"/>
              <a:t>- </a:t>
            </a:r>
            <a:r>
              <a:rPr lang="uk-UA" sz="2300" b="1" dirty="0" smtClean="0"/>
              <a:t>включення ризиків, які не впливають на досягнення цілей</a:t>
            </a:r>
            <a:r>
              <a:rPr lang="uk-UA" sz="2300" dirty="0" smtClean="0"/>
              <a:t>;</a:t>
            </a:r>
          </a:p>
          <a:p>
            <a:pPr algn="just"/>
            <a:r>
              <a:rPr lang="uk-UA" sz="2300" dirty="0" smtClean="0"/>
              <a:t>- </a:t>
            </a:r>
            <a:r>
              <a:rPr lang="uk-UA" sz="2300" b="1" dirty="0" smtClean="0"/>
              <a:t>визначень, які є просто зворотним формулюванням цілей</a:t>
            </a:r>
            <a:r>
              <a:rPr lang="uk-UA" sz="2300" dirty="0" smtClean="0"/>
              <a:t> (</a:t>
            </a:r>
            <a:r>
              <a:rPr lang="uk-UA" sz="2300" i="1" dirty="0" smtClean="0"/>
              <a:t>наприклад: ціль – досягнення результативних показників, ризик – не </a:t>
            </a:r>
            <a:r>
              <a:rPr lang="uk-UA" sz="2300" i="1" dirty="0"/>
              <a:t>досягнення результативних показників</a:t>
            </a:r>
            <a:r>
              <a:rPr lang="uk-UA" sz="2300" dirty="0" smtClean="0"/>
              <a:t>).</a:t>
            </a:r>
            <a:endParaRPr lang="uk-UA" sz="2300" dirty="0"/>
          </a:p>
        </p:txBody>
      </p:sp>
      <p:sp>
        <p:nvSpPr>
          <p:cNvPr id="6" name="Місце для вмісту 1"/>
          <p:cNvSpPr>
            <a:spLocks noGrp="1"/>
          </p:cNvSpPr>
          <p:nvPr>
            <p:ph idx="1"/>
          </p:nvPr>
        </p:nvSpPr>
        <p:spPr>
          <a:xfrm>
            <a:off x="483079" y="4065798"/>
            <a:ext cx="11516264" cy="246439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uk-UA" altLang="uk-UA" sz="3700" kern="0" dirty="0" smtClean="0">
                <a:latin typeface="Arial"/>
                <a:ea typeface="+mj-ea"/>
                <a:cs typeface="+mj-cs"/>
              </a:rPr>
              <a:t>Ідентифікація ризиків має </a:t>
            </a:r>
            <a:r>
              <a:rPr lang="uk-UA" altLang="uk-UA" sz="3700" kern="0" dirty="0">
                <a:latin typeface="Arial"/>
                <a:ea typeface="+mj-ea"/>
                <a:cs typeface="+mj-cs"/>
              </a:rPr>
              <a:t>здійснюватися у чіткому </a:t>
            </a:r>
            <a:endParaRPr lang="uk-UA" altLang="uk-UA" sz="3700" kern="0" dirty="0" smtClean="0">
              <a:latin typeface="Arial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uk-UA" altLang="uk-UA" sz="3700" b="1" u="sng" kern="0" dirty="0" smtClean="0">
                <a:latin typeface="Arial"/>
                <a:ea typeface="+mj-ea"/>
                <a:cs typeface="+mj-cs"/>
              </a:rPr>
              <a:t>причинно-наслідковому</a:t>
            </a:r>
            <a:r>
              <a:rPr lang="uk-UA" altLang="uk-UA" sz="3700" u="sng" kern="0" dirty="0" smtClean="0">
                <a:latin typeface="Arial"/>
                <a:ea typeface="+mj-ea"/>
                <a:cs typeface="+mj-cs"/>
              </a:rPr>
              <a:t> </a:t>
            </a:r>
            <a:r>
              <a:rPr lang="uk-UA" altLang="uk-UA" sz="3700" b="1" u="sng" kern="0" dirty="0" smtClean="0">
                <a:latin typeface="Arial"/>
                <a:ea typeface="+mj-ea"/>
                <a:cs typeface="+mj-cs"/>
              </a:rPr>
              <a:t>зв’язку</a:t>
            </a:r>
          </a:p>
          <a:p>
            <a:pPr marL="0" indent="0" algn="ctr">
              <a:buNone/>
            </a:pPr>
            <a:r>
              <a:rPr lang="uk-UA" altLang="uk-UA" sz="2600" b="1" kern="0" dirty="0" smtClean="0">
                <a:latin typeface="Arial"/>
                <a:ea typeface="+mj-ea"/>
                <a:cs typeface="+mj-cs"/>
              </a:rPr>
              <a:t>твердження «Існує ризик пошкодження комп'ютерних мереж»</a:t>
            </a:r>
            <a:endParaRPr lang="uk-UA" altLang="uk-UA" sz="2600" b="1" kern="0" dirty="0">
              <a:latin typeface="Arial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uk-UA" sz="2100" kern="0" dirty="0">
                <a:latin typeface="Arial"/>
                <a:ea typeface="+mj-ea"/>
                <a:cs typeface="+mj-cs"/>
              </a:rPr>
              <a:t>або</a:t>
            </a:r>
          </a:p>
          <a:p>
            <a:pPr marL="0" indent="0" algn="ctr">
              <a:buNone/>
            </a:pPr>
            <a:r>
              <a:rPr lang="uk-UA" sz="2600" b="1" kern="0" dirty="0" smtClean="0">
                <a:latin typeface="Arial"/>
                <a:ea typeface="+mj-ea"/>
                <a:cs typeface="+mj-cs"/>
              </a:rPr>
              <a:t>твердження «Через </a:t>
            </a:r>
            <a:r>
              <a:rPr lang="uk-UA" sz="2600" b="1" kern="0" dirty="0">
                <a:latin typeface="Arial"/>
                <a:ea typeface="+mj-ea"/>
                <a:cs typeface="+mj-cs"/>
              </a:rPr>
              <a:t>пошкодження комп'ютерних мереж в нашій установі можуть бути втрачені бази даних, що негативно впливає на досягнення установою цілей</a:t>
            </a:r>
            <a:r>
              <a:rPr lang="uk-UA" sz="2600" b="1" kern="0" dirty="0" smtClean="0">
                <a:latin typeface="Arial"/>
                <a:ea typeface="+mj-ea"/>
                <a:cs typeface="+mj-cs"/>
              </a:rPr>
              <a:t>»</a:t>
            </a: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lang="uk-UA" altLang="uk-UA" sz="3000" kern="0" dirty="0" smtClean="0">
              <a:solidFill>
                <a:srgbClr val="000000"/>
              </a:solidFill>
              <a:latin typeface="Verdana"/>
            </a:endParaRPr>
          </a:p>
          <a:p>
            <a:pPr marL="342900" lvl="0" indent="-342900" algn="ctr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uk-UA" altLang="uk-UA" sz="3000" kern="0" dirty="0" smtClean="0">
                <a:solidFill>
                  <a:srgbClr val="000000"/>
                </a:solidFill>
                <a:latin typeface="Verdana"/>
              </a:rPr>
              <a:t>Основним </a:t>
            </a:r>
            <a:r>
              <a:rPr lang="uk-UA" altLang="uk-UA" sz="3000" kern="0" dirty="0">
                <a:solidFill>
                  <a:srgbClr val="000000"/>
                </a:solidFill>
                <a:latin typeface="Verdana"/>
              </a:rPr>
              <a:t>повідомленням є – </a:t>
            </a:r>
            <a:r>
              <a:rPr lang="uk-UA" altLang="uk-UA" sz="3000" b="1" kern="0" dirty="0" smtClean="0">
                <a:solidFill>
                  <a:srgbClr val="000000"/>
                </a:solidFill>
                <a:latin typeface="Verdana"/>
              </a:rPr>
              <a:t>усуньте </a:t>
            </a:r>
            <a:r>
              <a:rPr lang="uk-UA" altLang="uk-UA" sz="3000" b="1" kern="0" dirty="0">
                <a:solidFill>
                  <a:srgbClr val="000000"/>
                </a:solidFill>
                <a:latin typeface="Verdana"/>
              </a:rPr>
              <a:t>подію, що </a:t>
            </a:r>
            <a:r>
              <a:rPr lang="uk-UA" altLang="uk-UA" sz="3000" b="1" kern="0" dirty="0" smtClean="0">
                <a:solidFill>
                  <a:srgbClr val="000000"/>
                </a:solidFill>
                <a:latin typeface="Verdana"/>
              </a:rPr>
              <a:t>призводить </a:t>
            </a:r>
            <a:r>
              <a:rPr lang="uk-UA" altLang="uk-UA" sz="3000" b="1" kern="0" dirty="0">
                <a:solidFill>
                  <a:srgbClr val="000000"/>
                </a:solidFill>
                <a:latin typeface="Verdana"/>
              </a:rPr>
              <a:t>до цієї проблеми!</a:t>
            </a:r>
            <a:r>
              <a:rPr lang="ru-RU" altLang="uk-UA" sz="3000" b="1" kern="0" dirty="0">
                <a:solidFill>
                  <a:srgbClr val="000000"/>
                </a:solidFill>
                <a:latin typeface="Verdana"/>
              </a:rPr>
              <a:t>!!</a:t>
            </a:r>
          </a:p>
          <a:p>
            <a:pPr marL="0" indent="0" algn="ctr">
              <a:buNone/>
            </a:pPr>
            <a:endParaRPr lang="uk-UA" sz="2500" b="1" kern="0" dirty="0"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937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(ІІ)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15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38200" y="1273630"/>
            <a:ext cx="10985938" cy="49033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altLang="uk-UA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Оцінка</a:t>
            </a:r>
            <a:r>
              <a:rPr lang="uk-UA" altLang="uk-UA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uk-UA" sz="2600" b="1" i="1" dirty="0">
                <a:latin typeface="Arial" panose="020B0604020202020204" pitchFamily="34" charset="0"/>
                <a:cs typeface="Arial" panose="020B0604020202020204" pitchFamily="34" charset="0"/>
              </a:rPr>
              <a:t>ризиків</a:t>
            </a:r>
            <a:r>
              <a:rPr lang="uk-UA" altLang="uk-UA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altLang="uk-UA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</a:t>
            </a:r>
            <a:r>
              <a:rPr lang="uk-UA" altLang="uk-UA" sz="2600" dirty="0">
                <a:latin typeface="Arial" panose="020B0604020202020204" pitchFamily="34" charset="0"/>
                <a:cs typeface="Arial" panose="020B0604020202020204" pitchFamily="34" charset="0"/>
              </a:rPr>
              <a:t>здійснюватися за критеріями ймовірності виникнення ідентифікованих ризиків та суттєвості їх впливу на здатність установи виконувати визначені актами законодавства завдання і функції для досягнення нею мети та стратегічних </a:t>
            </a:r>
            <a:r>
              <a:rPr lang="uk-UA" altLang="uk-UA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цілей</a:t>
            </a:r>
          </a:p>
          <a:p>
            <a:pPr algn="ctr">
              <a:buNone/>
            </a:pPr>
            <a:endParaRPr lang="en-US" altLang="uk-UA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uk-UA" altLang="uk-UA" dirty="0" smtClean="0">
                <a:latin typeface="Arial" panose="020B0604020202020204" pitchFamily="34" charset="0"/>
                <a:cs typeface="Arial" panose="020B0604020202020204" pitchFamily="34" charset="0"/>
              </a:rPr>
              <a:t>Оцінка ризиків здійснюється </a:t>
            </a:r>
            <a:r>
              <a:rPr lang="uk-UA" altLang="uk-UA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 критеріями: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endParaRPr lang="uk-UA" altLang="uk-UA" sz="2600" b="1" i="1" u="sng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r>
              <a:rPr lang="uk-UA" altLang="uk-UA" sz="2600" b="1" i="1" u="sng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ймовірності</a:t>
            </a:r>
            <a:r>
              <a:rPr lang="uk-UA" altLang="uk-UA" sz="26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що</a:t>
            </a:r>
            <a:r>
              <a:rPr lang="uk-UA" altLang="uk-UA" sz="2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означає вірогідність, можливість виникнення того чи іншого ризику у певний проміжок </a:t>
            </a:r>
            <a:r>
              <a:rPr lang="uk-UA" altLang="uk-UA" sz="2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часу;</a:t>
            </a:r>
            <a:endParaRPr lang="uk-UA" altLang="uk-UA" sz="26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endParaRPr lang="uk-UA" altLang="uk-UA" sz="26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 typeface="Wingdings" panose="05000000000000000000" pitchFamily="2" charset="2"/>
              <a:buChar char="ü"/>
            </a:pPr>
            <a:r>
              <a:rPr lang="uk-UA" altLang="uk-UA" sz="2600" b="1" i="1" u="sng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впливу</a:t>
            </a:r>
            <a:r>
              <a:rPr lang="uk-UA" altLang="uk-UA" sz="26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який</a:t>
            </a:r>
            <a:r>
              <a:rPr lang="uk-UA" altLang="uk-UA" sz="2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представляє собою </a:t>
            </a:r>
            <a:r>
              <a:rPr lang="uk-UA" altLang="uk-UA" sz="2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суттєвість, </a:t>
            </a:r>
            <a:r>
              <a:rPr lang="uk-UA" altLang="uk-UA" sz="2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із якою </a:t>
            </a:r>
            <a:r>
              <a:rPr lang="uk-UA" altLang="uk-UA" sz="2600" kern="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ризик </a:t>
            </a:r>
            <a:r>
              <a:rPr lang="uk-UA" altLang="uk-UA" sz="2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може вплинути на спроможність установи досягати поставлені цілі</a:t>
            </a:r>
          </a:p>
          <a:p>
            <a:pPr algn="ctr">
              <a:buNone/>
            </a:pPr>
            <a:endParaRPr lang="uk-UA" altLang="uk-UA" sz="3600" dirty="0" smtClean="0"/>
          </a:p>
          <a:p>
            <a:pPr algn="ctr">
              <a:buNone/>
            </a:pPr>
            <a:endParaRPr lang="uk-UA" altLang="uk-UA" sz="3600" dirty="0"/>
          </a:p>
          <a:p>
            <a:pPr marL="0" indent="0" algn="ctr">
              <a:buNone/>
            </a:pPr>
            <a:endParaRPr lang="uk-UA" sz="3600" kern="0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81044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РИЗИКАМИ (ІІ</a:t>
            </a:r>
            <a:r>
              <a:rPr lang="uk-UA" sz="2400" b="1" dirty="0" smtClean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16</a:t>
            </a:fld>
            <a:endParaRPr lang="uk-UA"/>
          </a:p>
        </p:txBody>
      </p:sp>
      <p:sp>
        <p:nvSpPr>
          <p:cNvPr id="2" name="Місце для вмісту 1"/>
          <p:cNvSpPr>
            <a:spLocks noGrp="1"/>
          </p:cNvSpPr>
          <p:nvPr>
            <p:ph idx="1"/>
          </p:nvPr>
        </p:nvSpPr>
        <p:spPr>
          <a:xfrm>
            <a:off x="808413" y="1324303"/>
            <a:ext cx="10907111" cy="39511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Чотири способи реагування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ризики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alt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uk-UA" sz="3600" kern="0" dirty="0">
              <a:latin typeface="Verdana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097942" y="5402316"/>
            <a:ext cx="10910125" cy="892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</a:pPr>
            <a:r>
              <a:rPr lang="uk-UA" altLang="zh-CN" sz="2200" i="1" dirty="0" smtClean="0">
                <a:latin typeface="Times New Roman" pitchFamily="18" charset="0"/>
              </a:rPr>
              <a:t>Залишкові </a:t>
            </a:r>
            <a:r>
              <a:rPr lang="uk-UA" altLang="zh-CN" sz="2200" i="1" dirty="0">
                <a:latin typeface="Times New Roman" pitchFamily="18" charset="0"/>
              </a:rPr>
              <a:t>ризики – це ризики, які залишаються після вжитих керівництвом установи заходів щодо зменшення впливу ризиків та ймовірності настання негативних подій, у тому числі після здійснення заходів контролю щодо ризиків</a:t>
            </a:r>
            <a:endParaRPr lang="uk-UA" altLang="zh-CN" sz="2200" i="1" dirty="0" smtClean="0">
              <a:latin typeface="Times New Roman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90113" y="1852614"/>
            <a:ext cx="11317955" cy="3549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Прийняття</a:t>
            </a:r>
            <a:r>
              <a:rPr lang="uk-UA" altLang="zh-CN" sz="2600" b="1" dirty="0" smtClean="0">
                <a:latin typeface="Times New Roman" pitchFamily="18" charset="0"/>
              </a:rPr>
              <a:t>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жодних дій відносно ризику не здійснюється</a:t>
            </a:r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Зменшення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означає вжиття заходів, які сприяють зменшенню або повне усунення ймовірності виникнення ризиків та/або їх впливу</a:t>
            </a:r>
            <a:r>
              <a:rPr lang="ru-RU" altLang="zh-CN" sz="2600" dirty="0" smtClean="0"/>
              <a:t> </a:t>
            </a:r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Розділення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(передача) – означає зменшення ймовірності або впливу ризику шляхом поділу цього ризику із іншими зацікавленими сторонами, або перенесення частини ризику</a:t>
            </a:r>
            <a:r>
              <a:rPr lang="ru-RU" altLang="zh-CN" sz="2600" dirty="0" smtClean="0"/>
              <a:t> </a:t>
            </a:r>
          </a:p>
          <a:p>
            <a:pPr algn="just"/>
            <a:r>
              <a:rPr lang="uk-UA" altLang="zh-CN" sz="2600" b="1" dirty="0" smtClean="0">
                <a:solidFill>
                  <a:srgbClr val="3D3DB7"/>
                </a:solidFill>
                <a:latin typeface="Times New Roman" pitchFamily="18" charset="0"/>
              </a:rPr>
              <a:t>Уникнення</a:t>
            </a:r>
            <a:r>
              <a:rPr lang="uk-UA" altLang="zh-CN" sz="2600" b="1" dirty="0" smtClean="0">
                <a:latin typeface="Times New Roman" pitchFamily="18" charset="0"/>
              </a:rPr>
              <a:t> </a:t>
            </a:r>
            <a:r>
              <a:rPr lang="uk-UA" altLang="zh-CN" sz="2600" dirty="0" smtClean="0">
                <a:solidFill>
                  <a:srgbClr val="000000"/>
                </a:solidFill>
                <a:latin typeface="Times New Roman" pitchFamily="18" charset="0"/>
              </a:rPr>
              <a:t>– </a:t>
            </a:r>
            <a:r>
              <a:rPr lang="uk-UA" altLang="uk-UA" sz="2600" dirty="0" smtClean="0">
                <a:solidFill>
                  <a:srgbClr val="000000"/>
                </a:solidFill>
                <a:latin typeface="Times New Roman" pitchFamily="18" charset="0"/>
              </a:rPr>
              <a:t>означає призупинення (припинення) діяльності (функції, процесу, операції), що призводить до підвищення ризику</a:t>
            </a:r>
            <a:endParaRPr lang="ru-RU" altLang="uk-UA" sz="2600" dirty="0" smtClean="0"/>
          </a:p>
        </p:txBody>
      </p:sp>
    </p:spTree>
    <p:extLst>
      <p:ext uri="{BB962C8B-B14F-4D97-AF65-F5344CB8AC3E}">
        <p14:creationId xmlns:p14="http://schemas.microsoft.com/office/powerpoint/2010/main" val="161632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КОНТРОЛЮ (ІІІ)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solidFill>
                <a:srgbClr val="E7E6E6">
                  <a:lumMod val="2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17</a:t>
            </a:fld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1195626" y="1253572"/>
            <a:ext cx="10518153" cy="497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just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zh-CN" sz="3800" b="1" i="0" u="sng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anose="02020603050405020304" pitchFamily="18" charset="0"/>
            </a:endParaRPr>
          </a:p>
          <a:p>
            <a:pPr marR="0" lvl="0" algn="just" defTabSz="91440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zh-CN" sz="3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сукупність</a:t>
            </a:r>
            <a:r>
              <a:rPr kumimoji="0" lang="uk-UA" altLang="zh-CN" sz="32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запроваджених в установі</a:t>
            </a:r>
            <a:r>
              <a:rPr kumimoji="0" lang="uk-UA" altLang="zh-CN" sz="32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uk-UA" altLang="zh-CN" sz="3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управлінських дій</a:t>
            </a:r>
            <a:r>
              <a:rPr kumimoji="0" lang="uk-UA" altLang="zh-CN" sz="4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kumimoji="0" lang="uk-UA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anose="02020603050405020304" pitchFamily="18" charset="0"/>
              </a:rPr>
              <a:t> які здійснюються керівництвом усіх рівнів та працівниками для впливу на ризики з метою досягнення мети, завдань та цілей установи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uk-UA" altLang="uk-UA" sz="2800" b="1" i="1" u="none" strike="noStrike" kern="0" cap="none" spc="0" normalizeH="0" baseline="0" noProof="0" dirty="0" smtClean="0">
              <a:ln>
                <a:noFill/>
              </a:ln>
              <a:solidFill>
                <a:srgbClr val="3D3DB7"/>
              </a:solidFill>
              <a:effectLst/>
              <a:uLnTx/>
              <a:uFillTx/>
              <a:latin typeface="Times New Roman" pitchFamily="18" charset="0"/>
            </a:endParaRP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Заходи контролю здійснюються 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на всіх рівнях діяльності установи та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щодо усіх функцій і завдань</a:t>
            </a:r>
          </a:p>
          <a:p>
            <a:pPr marL="342900" marR="0" lvl="0" indent="-342900" algn="ctr" defTabSz="914400" eaLnBrk="0" fontAlgn="base" latin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3000" b="1" i="1" u="none" strike="noStrike" kern="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itchFamily="18" charset="0"/>
              </a:rPr>
              <a:t>та включають відповідні правила і процедури</a:t>
            </a:r>
            <a:endParaRPr kumimoji="0" lang="ru-RU" altLang="zh-CN" sz="3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08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КОНТРОЛЮ (ІІІ)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Прямокутник 6"/>
          <p:cNvSpPr/>
          <p:nvPr/>
        </p:nvSpPr>
        <p:spPr>
          <a:xfrm>
            <a:off x="1053737" y="1296580"/>
            <a:ext cx="108965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Для того, щоб бути ефективними, заходи контролю </a:t>
            </a:r>
            <a:endParaRPr lang="uk-UA" altLang="uk-UA" sz="3000" b="1" i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000" b="1" i="1" u="sng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повинні </a:t>
            </a:r>
            <a:r>
              <a:rPr lang="uk-UA" altLang="uk-UA" sz="3000" b="1" i="1" u="sng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бути:</a:t>
            </a:r>
            <a:endParaRPr lang="en-US" altLang="uk-UA" sz="3000" b="1" i="1" u="sng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кутник 4"/>
          <p:cNvSpPr/>
          <p:nvPr/>
        </p:nvSpPr>
        <p:spPr>
          <a:xfrm>
            <a:off x="476030" y="2404576"/>
            <a:ext cx="768455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Доцільними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uk-UA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Послідовними 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періодичними;</a:t>
            </a:r>
            <a:endParaRPr lang="ru-RU" altLang="uk-UA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Економними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uk-UA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Повними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обґрунтованими</a:t>
            </a: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безпосередньо </a:t>
            </a: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стосуватись</a:t>
            </a:r>
          </a:p>
          <a:p>
            <a:pPr lvl="0" algn="just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altLang="uk-UA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цілей </a:t>
            </a:r>
            <a:r>
              <a:rPr lang="uk-UA" altLang="uk-UA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 установи</a:t>
            </a:r>
            <a:endParaRPr lang="uk-UA" altLang="uk-UA" sz="3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1" descr="Картинки по запросу картинки рис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944" y="2404576"/>
            <a:ext cx="5574552" cy="328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88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17754" y="1484670"/>
            <a:ext cx="11071123" cy="4973279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Інформаційний та комунікаційний обмін в установі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b="1" dirty="0" smtClean="0">
                <a:latin typeface="Times New Roman" panose="02020603050405020304" pitchFamily="18" charset="0"/>
              </a:rPr>
              <a:t>-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створення </a:t>
            </a:r>
            <a:r>
              <a:rPr lang="uk-UA" altLang="uk-UA" sz="4400" dirty="0">
                <a:latin typeface="Times New Roman" panose="02020603050405020304" pitchFamily="18" charset="0"/>
              </a:rPr>
              <a:t>інформації, здійснення її збору, документування, проведення аналізу, передача інформації та користування нею керівництвом і працівниками установи для виконання і оцінювання результатів виконання завдань та функцій</a:t>
            </a:r>
            <a:endParaRPr lang="uk-UA" altLang="uk-UA" sz="4400" dirty="0" smtClean="0">
              <a:latin typeface="Times New Roman" panose="02020603050405020304" pitchFamily="18" charset="0"/>
            </a:endParaRPr>
          </a:p>
          <a:p>
            <a:pPr marL="0" indent="0" algn="just">
              <a:spcBef>
                <a:spcPct val="0"/>
              </a:spcBef>
              <a:spcAft>
                <a:spcPts val="750"/>
              </a:spcAft>
              <a:buNone/>
            </a:pPr>
            <a:endParaRPr lang="uk-UA" altLang="uk-UA" sz="4400" b="1" dirty="0" smtClean="0"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dirty="0" smtClean="0">
                <a:latin typeface="Times New Roman" panose="02020603050405020304" pitchFamily="18" charset="0"/>
              </a:rPr>
              <a:t>Ефективна </a:t>
            </a:r>
            <a:r>
              <a:rPr lang="uk-UA" altLang="uk-UA" sz="4400" dirty="0">
                <a:latin typeface="Times New Roman" panose="02020603050405020304" pitchFamily="18" charset="0"/>
              </a:rPr>
              <a:t>система інформаційного та комунікаційного обміну передбачає надання </a:t>
            </a:r>
            <a:r>
              <a:rPr lang="uk-UA" altLang="uk-UA" sz="4400" b="1" u="sng" dirty="0">
                <a:latin typeface="Times New Roman" panose="02020603050405020304" pitchFamily="18" charset="0"/>
              </a:rPr>
              <a:t>повної, своєчасної та достовірної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dirty="0">
                <a:latin typeface="Times New Roman" panose="02020603050405020304" pitchFamily="18" charset="0"/>
              </a:rPr>
              <a:t>інформації: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керівництву усіх рівнів</a:t>
            </a:r>
            <a:r>
              <a:rPr lang="uk-UA" altLang="uk-UA" sz="4400" b="1" dirty="0">
                <a:latin typeface="Times New Roman" panose="02020603050405020304" pitchFamily="18" charset="0"/>
              </a:rPr>
              <a:t> </a:t>
            </a:r>
            <a:r>
              <a:rPr lang="uk-UA" altLang="uk-UA" sz="4400" dirty="0">
                <a:latin typeface="Times New Roman" panose="02020603050405020304" pitchFamily="18" charset="0"/>
              </a:rPr>
              <a:t>– щодо виконання завдань і функцій, ідентифікації та оцінки ризиків, стану реалізації контролю та моніторингу, впровадження їх результатів, впровадження рекомендацій за результатами внутрішніх аудитів та обов'язкових вимог за результатами контрольних заходів зовнішніх контролюючих органів;</a:t>
            </a:r>
          </a:p>
          <a:p>
            <a:pPr marL="0" indent="0" algn="just">
              <a:lnSpc>
                <a:spcPct val="120000"/>
              </a:lnSpc>
              <a:spcBef>
                <a:spcPct val="0"/>
              </a:spcBef>
              <a:spcAft>
                <a:spcPts val="750"/>
              </a:spcAft>
              <a:buNone/>
            </a:pPr>
            <a:r>
              <a:rPr lang="uk-UA" altLang="uk-UA" sz="4400" b="1" u="sng" dirty="0">
                <a:latin typeface="Times New Roman" panose="02020603050405020304" pitchFamily="18" charset="0"/>
              </a:rPr>
              <a:t>працівникам</a:t>
            </a:r>
            <a:r>
              <a:rPr lang="uk-UA" altLang="uk-UA" sz="4400" dirty="0">
                <a:latin typeface="Times New Roman" panose="02020603050405020304" pitchFamily="18" charset="0"/>
              </a:rPr>
              <a:t> – для забезпечення належної реалізації ними завдань та функцій, покладених на структурні підрозділи</a:t>
            </a:r>
          </a:p>
          <a:p>
            <a:pPr marL="0" indent="0" algn="just">
              <a:spcBef>
                <a:spcPct val="0"/>
              </a:spcBef>
              <a:spcAft>
                <a:spcPts val="750"/>
              </a:spcAft>
              <a:buNone/>
            </a:pPr>
            <a:endParaRPr lang="uk-UA" altLang="uk-UA" dirty="0">
              <a:solidFill>
                <a:srgbClr val="3D3DB7"/>
              </a:solidFill>
              <a:latin typeface="Times New Roman" panose="02020603050405020304" pitchFamily="18" charset="0"/>
            </a:endParaRPr>
          </a:p>
          <a:p>
            <a:pPr marL="0" indent="0">
              <a:spcBef>
                <a:spcPct val="0"/>
              </a:spcBef>
              <a:spcAft>
                <a:spcPts val="750"/>
              </a:spcAft>
              <a:buNone/>
            </a:pPr>
            <a:endParaRPr lang="ru-RU" altLang="uk-UA" sz="2400" b="1" dirty="0">
              <a:solidFill>
                <a:srgbClr val="3D3DB7"/>
              </a:solidFill>
              <a:latin typeface="Times New Roman" panose="02020603050405020304" pitchFamily="18" charset="0"/>
            </a:endParaRP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</a:p>
          <a:p>
            <a:pPr marL="0" marR="0" lvl="0" indent="0" algn="ctr" fontAlgn="auto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ТА КОМУНІКАЦІЯ (І</a:t>
            </a:r>
            <a:r>
              <a:rPr lang="en-US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398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8697" y="1"/>
            <a:ext cx="10752083" cy="1120876"/>
          </a:xfrm>
          <a:gradFill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НОРМАТИНО-ПРАВОВІ АСПЕКТИ</a:t>
            </a:r>
            <a:br>
              <a:rPr lang="uk-UA" sz="3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контролю</a:t>
            </a:r>
            <a:endParaRPr lang="uk-UA" sz="3000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80104" y="1396180"/>
            <a:ext cx="11493910" cy="517176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3600" b="1" dirty="0" smtClean="0"/>
              <a:t>УГОДА ПРО АСОЦІАЦІЮ </a:t>
            </a:r>
            <a:br>
              <a:rPr lang="uk-UA" sz="3600" b="1" dirty="0" smtClean="0"/>
            </a:br>
            <a:r>
              <a:rPr lang="uk-UA" sz="3000" b="1" dirty="0" smtClean="0"/>
              <a:t>між Україною, з однієї сторони та Європейським Союзом </a:t>
            </a:r>
          </a:p>
          <a:p>
            <a:pPr marL="0" indent="0" algn="ctr">
              <a:buNone/>
            </a:pPr>
            <a:r>
              <a:rPr lang="uk-UA" sz="2200" dirty="0" smtClean="0"/>
              <a:t>(ратифікована законом 16.09.2014)</a:t>
            </a:r>
          </a:p>
          <a:p>
            <a:pPr marL="0" indent="0" algn="just">
              <a:buNone/>
            </a:pPr>
            <a:r>
              <a:rPr lang="uk-UA" sz="3000" b="1" u="sng" dirty="0"/>
              <a:t>стаття </a:t>
            </a:r>
            <a:r>
              <a:rPr lang="uk-UA" sz="3000" b="1" u="sng" dirty="0" smtClean="0"/>
              <a:t>346:</a:t>
            </a:r>
            <a:r>
              <a:rPr lang="uk-UA" sz="3000" b="1" dirty="0" smtClean="0"/>
              <a:t> </a:t>
            </a:r>
            <a:r>
              <a:rPr lang="uk-UA" sz="2400" dirty="0" smtClean="0"/>
              <a:t>співробітництво </a:t>
            </a:r>
            <a:r>
              <a:rPr lang="uk-UA" sz="2400" dirty="0"/>
              <a:t>в галузі управління державними фінансами спрямовується на забезпечення розвитку бюджетної політики і надійних систем внутрішнього контролю та зовнішнього аудиту, що базуються на міжнародних стандартах, а також відповідають основоположним принципам підзвітності, прозорості, економності, ефективності та </a:t>
            </a:r>
            <a:r>
              <a:rPr lang="uk-UA" sz="2400" dirty="0" smtClean="0"/>
              <a:t>результативності</a:t>
            </a:r>
          </a:p>
          <a:p>
            <a:pPr marL="0" indent="0" algn="just">
              <a:buNone/>
            </a:pPr>
            <a:endParaRPr lang="uk-UA" sz="2200" b="1" u="sng" dirty="0" smtClean="0"/>
          </a:p>
          <a:p>
            <a:pPr marL="0" indent="0" algn="just">
              <a:buNone/>
            </a:pPr>
            <a:r>
              <a:rPr lang="uk-UA" sz="3000" b="1" u="sng" dirty="0" smtClean="0"/>
              <a:t>стаття 347 (частина 3):</a:t>
            </a:r>
            <a:r>
              <a:rPr lang="uk-UA" sz="3000" b="1" dirty="0" smtClean="0"/>
              <a:t> </a:t>
            </a:r>
            <a:r>
              <a:rPr lang="uk-UA" sz="2200" dirty="0" smtClean="0"/>
              <a:t>сторони</a:t>
            </a:r>
            <a:r>
              <a:rPr lang="ru-RU" sz="2200" dirty="0" smtClean="0"/>
              <a:t> </a:t>
            </a:r>
            <a:r>
              <a:rPr lang="uk-UA" sz="2200" dirty="0" smtClean="0"/>
              <a:t>обмінюються</a:t>
            </a:r>
            <a:r>
              <a:rPr lang="ru-RU" sz="2200" dirty="0" smtClean="0"/>
              <a:t> </a:t>
            </a:r>
            <a:r>
              <a:rPr lang="uk-UA" sz="2200" dirty="0" smtClean="0"/>
              <a:t>інформацією</a:t>
            </a:r>
            <a:r>
              <a:rPr lang="ru-RU" sz="2200" dirty="0" smtClean="0"/>
              <a:t>, </a:t>
            </a:r>
            <a:r>
              <a:rPr lang="uk-UA" sz="2200" dirty="0" smtClean="0"/>
              <a:t>досвідом</a:t>
            </a:r>
            <a:r>
              <a:rPr lang="ru-RU" sz="2200" dirty="0" smtClean="0"/>
              <a:t>, </a:t>
            </a:r>
            <a:r>
              <a:rPr lang="uk-UA" sz="2200" dirty="0" smtClean="0"/>
              <a:t>найкращою</a:t>
            </a:r>
            <a:r>
              <a:rPr lang="ru-RU" sz="2200" dirty="0" smtClean="0"/>
              <a:t> </a:t>
            </a:r>
            <a:r>
              <a:rPr lang="ru-RU" sz="2200" dirty="0"/>
              <a:t>практикою та </a:t>
            </a:r>
            <a:r>
              <a:rPr lang="uk-UA" sz="2200" dirty="0" smtClean="0"/>
              <a:t>здійснюють</a:t>
            </a:r>
            <a:r>
              <a:rPr lang="ru-RU" sz="2200" dirty="0" smtClean="0"/>
              <a:t> </a:t>
            </a:r>
            <a:r>
              <a:rPr lang="uk-UA" sz="2200" dirty="0" smtClean="0"/>
              <a:t>інші</a:t>
            </a:r>
            <a:r>
              <a:rPr lang="ru-RU" sz="2200" dirty="0" smtClean="0"/>
              <a:t> </a:t>
            </a:r>
            <a:r>
              <a:rPr lang="ru-RU" sz="2200" dirty="0"/>
              <a:t>заходи, </a:t>
            </a:r>
            <a:r>
              <a:rPr lang="uk-UA" sz="2200" dirty="0" smtClean="0"/>
              <a:t>зокрема</a:t>
            </a:r>
            <a:r>
              <a:rPr lang="ru-RU" sz="2200" dirty="0" smtClean="0"/>
              <a:t>, у</a:t>
            </a:r>
            <a:r>
              <a:rPr lang="uk-UA" sz="2200" dirty="0" smtClean="0"/>
              <a:t> </a:t>
            </a:r>
            <a:r>
              <a:rPr lang="uk-UA" sz="2200" dirty="0"/>
              <a:t>галузі державного внутрішнього фінансового </a:t>
            </a:r>
            <a:r>
              <a:rPr lang="uk-UA" sz="2200" dirty="0" smtClean="0"/>
              <a:t>контролю, а саме:</a:t>
            </a:r>
            <a:endParaRPr lang="uk-UA" sz="2200" dirty="0"/>
          </a:p>
          <a:p>
            <a:pPr marL="0" indent="0" algn="just">
              <a:buNone/>
            </a:pPr>
            <a:r>
              <a:rPr lang="uk-UA" sz="2600" dirty="0"/>
              <a:t>подальшого розвитку </a:t>
            </a:r>
            <a:r>
              <a:rPr lang="uk-UA" sz="2600" u="sng" dirty="0"/>
              <a:t>системи державного внутрішнього фінансового контролю </a:t>
            </a:r>
            <a:r>
              <a:rPr lang="uk-UA" sz="2600" dirty="0"/>
              <a:t>шляхом гармонізації з міжнародно визнаними стандартами (Інститут внутрішніх аудиторів (</a:t>
            </a:r>
            <a:r>
              <a:rPr lang="en-US" sz="2600" dirty="0"/>
              <a:t>IIA), </a:t>
            </a:r>
            <a:r>
              <a:rPr lang="uk-UA" sz="2600" dirty="0"/>
              <a:t>Міжнародна федерація бухгалтерів (</a:t>
            </a:r>
            <a:r>
              <a:rPr lang="en-US" sz="2600" dirty="0"/>
              <a:t>IFAC), </a:t>
            </a:r>
            <a:r>
              <a:rPr lang="en-US" sz="2600" dirty="0" smtClean="0"/>
              <a:t>INTOSAI</a:t>
            </a:r>
            <a:r>
              <a:rPr lang="uk-UA" sz="2600" dirty="0" smtClean="0"/>
              <a:t> </a:t>
            </a:r>
            <a:r>
              <a:rPr lang="uk-UA" sz="2200" dirty="0" smtClean="0"/>
              <a:t>(міжнародна </a:t>
            </a:r>
            <a:r>
              <a:rPr lang="uk-UA" sz="2200" dirty="0"/>
              <a:t>організація вищих органів контролю державних </a:t>
            </a:r>
            <a:r>
              <a:rPr lang="uk-UA" sz="2200" dirty="0" smtClean="0"/>
              <a:t>фінансів</a:t>
            </a:r>
            <a:r>
              <a:rPr lang="uk-UA" dirty="0" smtClean="0"/>
              <a:t>)</a:t>
            </a:r>
            <a:r>
              <a:rPr lang="en-US" sz="2600" dirty="0" smtClean="0"/>
              <a:t> </a:t>
            </a:r>
            <a:r>
              <a:rPr lang="uk-UA" sz="2600" dirty="0"/>
              <a:t>та </a:t>
            </a:r>
            <a:r>
              <a:rPr lang="uk-UA" sz="2600" dirty="0" err="1"/>
              <a:t>методологіями</a:t>
            </a:r>
            <a:r>
              <a:rPr lang="uk-UA" sz="2600" dirty="0"/>
              <a:t>, а також найкращою практикою ЄС щодо внутрішнього контролю та внутрішнього аудиту в державних </a:t>
            </a:r>
            <a:r>
              <a:rPr lang="uk-UA" sz="2600" dirty="0" smtClean="0"/>
              <a:t>органах</a:t>
            </a:r>
            <a:endParaRPr lang="uk-UA" sz="2600" dirty="0"/>
          </a:p>
          <a:p>
            <a:pPr marL="0" indent="0" algn="ctr">
              <a:buNone/>
            </a:pPr>
            <a:endParaRPr lang="uk-UA" sz="3000" dirty="0"/>
          </a:p>
        </p:txBody>
      </p:sp>
    </p:spTree>
    <p:extLst>
      <p:ext uri="{BB962C8B-B14F-4D97-AF65-F5344CB8AC3E}">
        <p14:creationId xmlns:p14="http://schemas.microsoft.com/office/powerpoint/2010/main" val="755716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ТА КОМУНІКАЦІЯ (І</a:t>
            </a:r>
            <a:r>
              <a:rPr lang="en-US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20</a:t>
            </a:fld>
            <a:endParaRPr lang="uk-UA"/>
          </a:p>
        </p:txBody>
      </p:sp>
      <p:sp>
        <p:nvSpPr>
          <p:cNvPr id="5" name="Прямокутник 4"/>
          <p:cNvSpPr/>
          <p:nvPr/>
        </p:nvSpPr>
        <p:spPr>
          <a:xfrm>
            <a:off x="583324" y="1379571"/>
            <a:ext cx="11331803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uk-UA" altLang="uk-UA" sz="3800" u="sng" dirty="0" smtClean="0">
                <a:solidFill>
                  <a:srgbClr val="CC00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повинна бути:</a:t>
            </a: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Доцільною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наявна необхідна інформація?); 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Своєчасною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вона тоді, коли необхідна?);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Актуальною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це остання інформація?);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Чіткою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є вона вірною?);</a:t>
            </a:r>
            <a:endParaRPr lang="nl-NL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Доступною </a:t>
            </a:r>
            <a:r>
              <a:rPr lang="uk-UA" altLang="uk-UA" sz="3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(чи можуть відповідні учасники процесу її легко отримати</a:t>
            </a:r>
            <a:r>
              <a:rPr lang="uk-UA" altLang="uk-UA" sz="3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endParaRPr lang="uk-UA" altLang="uk-UA" sz="3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91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4750" y="1354667"/>
            <a:ext cx="10975120" cy="5248355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uk-UA" altLang="uk-UA" sz="2400" b="1" dirty="0" smtClean="0">
                <a:latin typeface="Times New Roman" panose="02020603050405020304" pitchFamily="18" charset="0"/>
              </a:rPr>
              <a:t>Моніторинг -</a:t>
            </a:r>
          </a:p>
          <a:p>
            <a:pPr algn="ctr">
              <a:spcBef>
                <a:spcPct val="0"/>
              </a:spcBef>
              <a:buNone/>
            </a:pPr>
            <a:r>
              <a:rPr lang="uk-UA" altLang="uk-UA" sz="2400" dirty="0" smtClean="0">
                <a:latin typeface="Times New Roman" panose="02020603050405020304" pitchFamily="18" charset="0"/>
              </a:rPr>
              <a:t>відстеження стану організації та функціонування системи внутрішнього контролю в цілому та / або окремих його</a:t>
            </a:r>
            <a:r>
              <a:rPr lang="ru-RU" altLang="uk-UA" sz="2400" dirty="0" smtClean="0">
                <a:latin typeface="Times New Roman" panose="02020603050405020304" pitchFamily="18" charset="0"/>
              </a:rPr>
              <a:t> </a:t>
            </a:r>
            <a:r>
              <a:rPr lang="uk-UA" altLang="uk-UA" sz="2400" dirty="0" smtClean="0">
                <a:latin typeface="Times New Roman" panose="02020603050405020304" pitchFamily="18" charset="0"/>
              </a:rPr>
              <a:t>елементів</a:t>
            </a:r>
            <a:endParaRPr lang="uk-UA" altLang="uk-UA" sz="4200" b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 smtClean="0">
              <a:latin typeface="Times New Roman" panose="02020603050405020304" pitchFamily="18" charset="0"/>
            </a:endParaRPr>
          </a:p>
          <a:p>
            <a:pPr marL="0" indent="0" algn="r">
              <a:lnSpc>
                <a:spcPct val="70000"/>
              </a:lnSpc>
              <a:buNone/>
            </a:pPr>
            <a:endParaRPr lang="uk-UA" altLang="zh-CN" sz="1800" i="1" dirty="0">
              <a:latin typeface="Times New Roman" panose="02020603050405020304" pitchFamily="18" charset="0"/>
            </a:endParaRPr>
          </a:p>
          <a:p>
            <a:pPr marL="0" indent="0" algn="ctr">
              <a:lnSpc>
                <a:spcPct val="70000"/>
              </a:lnSpc>
              <a:buNone/>
            </a:pPr>
            <a:r>
              <a:rPr lang="uk-UA" altLang="zh-CN" sz="2200" dirty="0" smtClean="0">
                <a:latin typeface="Times New Roman" panose="02020603050405020304" pitchFamily="18" charset="0"/>
              </a:rPr>
              <a:t>Інформування керівництва установи щодо недоліків у системі внутрішнього контролю, виявлених за результатами здійснення моніторингу</a:t>
            </a:r>
          </a:p>
        </p:txBody>
      </p:sp>
      <p:sp>
        <p:nvSpPr>
          <p:cNvPr id="5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Tx/>
              <a:buNone/>
              <a:tabLst/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 (</a:t>
            </a:r>
            <a:r>
              <a:rPr lang="en-US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46407" y="2595318"/>
            <a:ext cx="5638801" cy="576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altLang="uk-UA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D3DB7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Моніторинг полягає у здійсненні:</a:t>
            </a:r>
            <a:endParaRPr kumimoji="0" lang="ru-RU" altLang="uk-UA" sz="2800" b="1" i="0" u="none" strike="noStrike" kern="1200" cap="none" spc="0" normalizeH="0" baseline="0" noProof="0" dirty="0">
              <a:ln>
                <a:noFill/>
              </a:ln>
              <a:solidFill>
                <a:srgbClr val="3D3DB7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139458" y="3241918"/>
            <a:ext cx="5172852" cy="3361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buNone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постійного моніторингу</a:t>
            </a:r>
            <a:r>
              <a:rPr kumimoji="0" lang="uk-UA" alt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</a:rPr>
              <a:t>під час поточної діяльності установи (управлінські та наглядові заходи керівників та працівників установи під час виконання ними своїх обов’язків для визначення та коригування відхилень)</a:t>
            </a:r>
            <a:endParaRPr kumimoji="0" lang="ru-RU" altLang="uk-UA" sz="2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6762776" y="3241918"/>
            <a:ext cx="4940047" cy="3431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spcBef>
                <a:spcPct val="0"/>
              </a:spcBef>
              <a:buNone/>
            </a:pPr>
            <a:r>
              <a:rPr kumimoji="0" lang="uk-UA" altLang="uk-UA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періодичних оцінок</a:t>
            </a:r>
            <a:r>
              <a:rPr kumimoji="0" lang="uk-UA" alt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,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 передбачають виконання окремих завдань та функцій (зокрема працівниками, які не несуть відповідальності за їх виконання, </a:t>
            </a:r>
            <a:r>
              <a:rPr lang="uk-UA" alt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та/або </a:t>
            </a:r>
            <a:r>
              <a:rPr lang="uk-UA" altLang="uk-UA" sz="2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підрозділом внутрішнього аудиту установи) для проведення аналізу результативності системи внутрішнього </a:t>
            </a:r>
            <a:r>
              <a:rPr lang="uk-UA" altLang="uk-UA" sz="2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endParaRPr kumimoji="0" lang="ru-RU" altLang="uk-UA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29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ВНУТРІШНЬОГО КОНТРОЛЮ – </a:t>
            </a:r>
            <a:b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МОНІТОРИНГ (</a:t>
            </a:r>
            <a:r>
              <a:rPr lang="en-US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uk-UA" sz="2400" b="1" dirty="0">
                <a:solidFill>
                  <a:srgbClr val="E7E6E6">
                    <a:lumMod val="2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22</a:t>
            </a:fld>
            <a:endParaRPr lang="uk-UA"/>
          </a:p>
        </p:txBody>
      </p:sp>
      <p:grpSp>
        <p:nvGrpSpPr>
          <p:cNvPr id="7" name="Group 64"/>
          <p:cNvGrpSpPr>
            <a:grpSpLocks noChangeAspect="1"/>
          </p:cNvGrpSpPr>
          <p:nvPr/>
        </p:nvGrpSpPr>
        <p:grpSpPr bwMode="auto">
          <a:xfrm>
            <a:off x="744690" y="895878"/>
            <a:ext cx="10352033" cy="5356500"/>
            <a:chOff x="2276" y="8139"/>
            <a:chExt cx="9089" cy="3222"/>
          </a:xfrm>
        </p:grpSpPr>
        <p:sp>
          <p:nvSpPr>
            <p:cNvPr id="8" name="AutoShape 65"/>
            <p:cNvSpPr>
              <a:spLocks noChangeAspect="1" noChangeArrowheads="1"/>
            </p:cNvSpPr>
            <p:nvPr/>
          </p:nvSpPr>
          <p:spPr bwMode="auto">
            <a:xfrm>
              <a:off x="2276" y="8139"/>
              <a:ext cx="9089" cy="3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uk-UA"/>
            </a:p>
          </p:txBody>
        </p:sp>
        <p:sp>
          <p:nvSpPr>
            <p:cNvPr id="9" name="Прямоугольник 3"/>
            <p:cNvSpPr>
              <a:spLocks noChangeArrowheads="1"/>
            </p:cNvSpPr>
            <p:nvPr/>
          </p:nvSpPr>
          <p:spPr bwMode="auto">
            <a:xfrm>
              <a:off x="2276" y="10811"/>
              <a:ext cx="5824" cy="530"/>
            </a:xfrm>
            <a:prstGeom prst="rect">
              <a:avLst/>
            </a:prstGeom>
            <a:solidFill>
              <a:srgbClr val="E46C0A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4066" tIns="37033" rIns="74066" bIns="370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uk-UA" altLang="uk-UA" sz="2400" dirty="0" smtClean="0">
                  <a:solidFill>
                    <a:srgbClr val="FFFFFF"/>
                  </a:solidFill>
                  <a:latin typeface="Times New Roman" pitchFamily="18" charset="0"/>
                </a:rPr>
                <a:t>1</a:t>
              </a:r>
              <a:r>
                <a:rPr lang="uk-UA" altLang="uk-UA" sz="2400" dirty="0">
                  <a:solidFill>
                    <a:srgbClr val="FFFFFF"/>
                  </a:solidFill>
                  <a:latin typeface="Times New Roman" pitchFamily="18" charset="0"/>
                </a:rPr>
                <a:t>) Пріоритизація ризиків залежно від цілей</a:t>
              </a:r>
              <a:endParaRPr lang="en-US" altLang="uk-UA" sz="2400" dirty="0"/>
            </a:p>
          </p:txBody>
        </p:sp>
        <p:sp>
          <p:nvSpPr>
            <p:cNvPr id="10" name="Прямоугольник 4"/>
            <p:cNvSpPr>
              <a:spLocks noChangeArrowheads="1"/>
            </p:cNvSpPr>
            <p:nvPr/>
          </p:nvSpPr>
          <p:spPr bwMode="auto">
            <a:xfrm>
              <a:off x="3247" y="10150"/>
              <a:ext cx="5824" cy="661"/>
            </a:xfrm>
            <a:prstGeom prst="rect">
              <a:avLst/>
            </a:prstGeom>
            <a:solidFill>
              <a:srgbClr val="4F81BD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4066" tIns="37033" rIns="74066" bIns="370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uk-UA" altLang="uk-UA" sz="2400" dirty="0">
                  <a:solidFill>
                    <a:srgbClr val="FFFFFF"/>
                  </a:solidFill>
                  <a:latin typeface="Times New Roman" pitchFamily="18" charset="0"/>
                </a:rPr>
                <a:t>2) Визначення “ключових” заходів контролю, які стосуються цих пріоритетних ризиків </a:t>
              </a:r>
              <a:endParaRPr lang="en-US" altLang="uk-UA" sz="2400" dirty="0"/>
            </a:p>
          </p:txBody>
        </p:sp>
        <p:sp>
          <p:nvSpPr>
            <p:cNvPr id="11" name="Прямоугольник 5"/>
            <p:cNvSpPr>
              <a:spLocks noChangeArrowheads="1"/>
            </p:cNvSpPr>
            <p:nvPr/>
          </p:nvSpPr>
          <p:spPr bwMode="auto">
            <a:xfrm>
              <a:off x="4306" y="9381"/>
              <a:ext cx="5824" cy="769"/>
            </a:xfrm>
            <a:prstGeom prst="rect">
              <a:avLst/>
            </a:prstGeom>
            <a:solidFill>
              <a:srgbClr val="1F497D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4066" tIns="37033" rIns="74066" bIns="370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uk-UA" altLang="uk-UA" sz="2400" dirty="0">
                  <a:solidFill>
                    <a:srgbClr val="FFFFFF"/>
                  </a:solidFill>
                  <a:latin typeface="Times New Roman" pitchFamily="18" charset="0"/>
                </a:rPr>
                <a:t>3) Визначення інформації, що підтверджує ефективність реалізації заходів контролю</a:t>
              </a:r>
              <a:endParaRPr lang="en-US" altLang="uk-UA" sz="2400" dirty="0"/>
            </a:p>
          </p:txBody>
        </p:sp>
        <p:sp>
          <p:nvSpPr>
            <p:cNvPr id="13" name="Прямоугольник 6"/>
            <p:cNvSpPr>
              <a:spLocks noChangeArrowheads="1"/>
            </p:cNvSpPr>
            <p:nvPr/>
          </p:nvSpPr>
          <p:spPr bwMode="auto">
            <a:xfrm>
              <a:off x="5541" y="8706"/>
              <a:ext cx="5824" cy="660"/>
            </a:xfrm>
            <a:prstGeom prst="rect">
              <a:avLst/>
            </a:prstGeom>
            <a:solidFill>
              <a:srgbClr val="FFFF00"/>
            </a:solidFill>
            <a:ln w="2540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74066" tIns="37033" rIns="74066" bIns="37033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/>
              <a:r>
                <a:rPr lang="uk-UA" altLang="uk-UA" sz="2400" dirty="0">
                  <a:solidFill>
                    <a:srgbClr val="000000"/>
                  </a:solidFill>
                  <a:latin typeface="Times New Roman" pitchFamily="18" charset="0"/>
                </a:rPr>
                <a:t>4) Розробка та впровадження процедур </a:t>
              </a:r>
              <a:r>
                <a:rPr lang="uk-UA" altLang="uk-UA" sz="2400" dirty="0" smtClean="0">
                  <a:solidFill>
                    <a:srgbClr val="000000"/>
                  </a:solidFill>
                  <a:latin typeface="Times New Roman" pitchFamily="18" charset="0"/>
                </a:rPr>
                <a:t>моніторингу</a:t>
              </a:r>
              <a:endParaRPr lang="uk-UA" altLang="uk-UA" sz="24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2" name="Вигнута донизу стрілка 1"/>
          <p:cNvSpPr/>
          <p:nvPr/>
        </p:nvSpPr>
        <p:spPr>
          <a:xfrm rot="19483612">
            <a:off x="7480176" y="5135103"/>
            <a:ext cx="2071634" cy="8938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4" name="Вигнута донизу стрілка 13"/>
          <p:cNvSpPr/>
          <p:nvPr/>
        </p:nvSpPr>
        <p:spPr>
          <a:xfrm rot="19483612">
            <a:off x="8931470" y="3766977"/>
            <a:ext cx="2071634" cy="9442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15" name="Вигнута донизу стрілка 14"/>
          <p:cNvSpPr/>
          <p:nvPr/>
        </p:nvSpPr>
        <p:spPr>
          <a:xfrm rot="19483612">
            <a:off x="10267543" y="2482727"/>
            <a:ext cx="2071634" cy="85448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4" name="Прямокутник 3"/>
          <p:cNvSpPr/>
          <p:nvPr/>
        </p:nvSpPr>
        <p:spPr>
          <a:xfrm>
            <a:off x="1158240" y="1281858"/>
            <a:ext cx="10870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Кроки для запровадження ефективної системи моніторингу в </a:t>
            </a:r>
            <a:r>
              <a:rPr lang="uk-UA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установі</a:t>
            </a:r>
            <a:endParaRPr lang="uk-UA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27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C5D663-84F4-46BE-95C8-A990D879E497}" type="slidenum">
              <a:rPr kumimoji="0" lang="uk-U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uk-UA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Прямокутник 15"/>
          <p:cNvSpPr/>
          <p:nvPr/>
        </p:nvSpPr>
        <p:spPr>
          <a:xfrm>
            <a:off x="614855" y="1343525"/>
            <a:ext cx="11200716" cy="531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структура установи,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правові підстави її діяльності, внутрішні нормативно-правові акти; </a:t>
            </a: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мета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 основні стратегічні і операційні цілі </a:t>
            </a: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установи; </a:t>
            </a:r>
            <a:endParaRPr kumimoji="0" lang="uk-UA" altLang="uk-UA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стратегічний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 діяльності </a:t>
            </a: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установи (на 3 роки); </a:t>
            </a:r>
            <a:endParaRPr kumimoji="0" lang="uk-UA" altLang="uk-UA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для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кожної діяльності/функції </a:t>
            </a: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перелік процесів їх опис, блок-схеми; </a:t>
            </a:r>
            <a:endParaRPr kumimoji="0" lang="uk-UA" altLang="uk-UA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визначені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ризики, їх </a:t>
            </a: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оцінка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 запропоновані способи управління ними;</a:t>
            </a: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опис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заходів контролю та відповідальних за кожен захід осіб;</a:t>
            </a: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ризики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що залишилися після запровадження заходів контролю;</a:t>
            </a: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опис </a:t>
            </a:r>
            <a:r>
              <a:rPr kumimoji="0" lang="uk-UA" altLang="uk-UA" sz="2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системи відслідковування результатів реалізації </a:t>
            </a:r>
            <a:r>
              <a:rPr kumimoji="0" lang="uk-UA" alt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заходів контролю</a:t>
            </a:r>
            <a:endParaRPr kumimoji="0" lang="en-US" altLang="uk-UA" sz="2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1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uk-UA" sz="3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Tx/>
              <a:buNone/>
              <a:tabLst/>
              <a:defRPr/>
            </a:pPr>
            <a:endParaRPr kumimoji="0" lang="uk-UA" altLang="uk-UA" sz="3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ПРОЦЕС ДОКУМЕНТУВАННЯ ВНУТРІШНЬОГО КОНТРОЛЮ В УСТАНОВІ</a:t>
            </a: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265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0831" y="80454"/>
            <a:ext cx="10757140" cy="1023728"/>
          </a:xfrm>
          <a:gradFill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/>
            <a: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МЕТОДОЛОГІЧНІ АСПЕКТИ</a:t>
            </a: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</a:t>
            </a:r>
            <a:r>
              <a:rPr lang="uk-UA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endParaRPr lang="uk-UA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70936" y="1397479"/>
            <a:ext cx="11524890" cy="51585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https://mof.gov.ua/</a:t>
            </a:r>
            <a:r>
              <a:rPr lang="uk-UA" b="1" dirty="0">
                <a:solidFill>
                  <a:srgbClr val="FF0000"/>
                </a:solidFill>
              </a:rPr>
              <a:t>Діяльність/Розвиток </a:t>
            </a:r>
            <a:r>
              <a:rPr lang="uk-UA" b="1" dirty="0" smtClean="0">
                <a:solidFill>
                  <a:srgbClr val="FF0000"/>
                </a:solidFill>
              </a:rPr>
              <a:t>державного внутрішнього фінансового контролю:</a:t>
            </a:r>
          </a:p>
          <a:p>
            <a:pPr marL="0" indent="0" algn="ctr">
              <a:buNone/>
            </a:pPr>
            <a:r>
              <a:rPr lang="uk-UA" b="1" u="sng" dirty="0" smtClean="0"/>
              <a:t>наказ </a:t>
            </a:r>
            <a:r>
              <a:rPr lang="uk-UA" b="1" u="sng" dirty="0"/>
              <a:t>Мінфіну від 14.09.2012 № </a:t>
            </a:r>
            <a:r>
              <a:rPr lang="uk-UA" b="1" u="sng" dirty="0" smtClean="0"/>
              <a:t>995</a:t>
            </a:r>
          </a:p>
          <a:p>
            <a:pPr marL="0" indent="0" algn="ctr">
              <a:buNone/>
            </a:pPr>
            <a:r>
              <a:rPr lang="uk-UA" b="1" dirty="0" smtClean="0"/>
              <a:t>Методичні рекомендації з організації внутрішнього контролю розпорядниками бюджетних коштів у своїх закладах та у підвідомчих бюджетних установах</a:t>
            </a:r>
          </a:p>
          <a:p>
            <a:pPr marL="0" indent="0" algn="ctr">
              <a:buNone/>
            </a:pPr>
            <a:r>
              <a:rPr lang="uk-UA" b="1" dirty="0" smtClean="0">
                <a:solidFill>
                  <a:srgbClr val="FF0000"/>
                </a:solidFill>
              </a:rPr>
              <a:t>методичні посібники щодо ДВФК:</a:t>
            </a:r>
          </a:p>
          <a:p>
            <a:pPr marL="0" indent="0" algn="ctr">
              <a:buNone/>
            </a:pPr>
            <a:r>
              <a:rPr lang="uk-UA" b="1" u="sng" dirty="0" smtClean="0"/>
              <a:t>Посібник:</a:t>
            </a:r>
            <a:r>
              <a:rPr lang="uk-UA" b="1" dirty="0" smtClean="0"/>
              <a:t> Практичні вказівки щодо впровадження фінансового управління і контролю та посилення управлінської підзвітності (відповідальності) в органах державної влади України</a:t>
            </a:r>
          </a:p>
        </p:txBody>
      </p:sp>
    </p:spTree>
    <p:extLst>
      <p:ext uri="{BB962C8B-B14F-4D97-AF65-F5344CB8AC3E}">
        <p14:creationId xmlns:p14="http://schemas.microsoft.com/office/powerpoint/2010/main" val="68586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171922" y="1452437"/>
            <a:ext cx="10189068" cy="15355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8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кутник 5"/>
          <p:cNvSpPr/>
          <p:nvPr/>
        </p:nvSpPr>
        <p:spPr>
          <a:xfrm>
            <a:off x="8315864" y="5347749"/>
            <a:ext cx="36152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1531" hangingPunct="0"/>
            <a:r>
              <a:rPr lang="uk-UA" dirty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Департамент гармонізації ДВФК</a:t>
            </a:r>
          </a:p>
          <a:p>
            <a:pPr defTabSz="821531" hangingPunct="0"/>
            <a:r>
              <a:rPr lang="uk-UA" dirty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Міністерства фінансів України</a:t>
            </a:r>
          </a:p>
          <a:p>
            <a:pPr defTabSz="821531" hangingPunct="0"/>
            <a:endParaRPr lang="uk-UA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defTabSz="821531" hangingPunct="0"/>
            <a:r>
              <a:rPr lang="uk-UA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Буча, 2019</a:t>
            </a:r>
            <a:endParaRPr lang="uk-UA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</p:txBody>
      </p:sp>
      <p:pic>
        <p:nvPicPr>
          <p:cNvPr id="7" name="Picture 13" descr="reverse_mortgage_question_answ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239" y="3096883"/>
            <a:ext cx="4425350" cy="2605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33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Виноска зі стрілкою вправо 16"/>
          <p:cNvSpPr/>
          <p:nvPr/>
        </p:nvSpPr>
        <p:spPr>
          <a:xfrm>
            <a:off x="11995485" y="6151904"/>
            <a:ext cx="45719" cy="45719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290484" y="1"/>
            <a:ext cx="10750720" cy="1130710"/>
          </a:xfrm>
          <a:gradFill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НОРМАТИНО-ПРАВОВІ АСПЕКТИ</a:t>
            </a:r>
            <a:br>
              <a:rPr lang="uk-UA" sz="30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контролю</a:t>
            </a:r>
            <a:endParaRPr lang="uk-UA" sz="3000" dirty="0"/>
          </a:p>
        </p:txBody>
      </p:sp>
      <p:sp>
        <p:nvSpPr>
          <p:cNvPr id="5" name="Прямокутник 4"/>
          <p:cNvSpPr/>
          <p:nvPr/>
        </p:nvSpPr>
        <p:spPr>
          <a:xfrm>
            <a:off x="587540" y="3832150"/>
            <a:ext cx="1134756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Постанова Уряду від 28.12.2018 № 1062 </a:t>
            </a:r>
          </a:p>
        </p:txBody>
      </p:sp>
      <p:grpSp>
        <p:nvGrpSpPr>
          <p:cNvPr id="11" name="Групувати 10"/>
          <p:cNvGrpSpPr/>
          <p:nvPr/>
        </p:nvGrpSpPr>
        <p:grpSpPr>
          <a:xfrm>
            <a:off x="501769" y="4564195"/>
            <a:ext cx="11298011" cy="1633428"/>
            <a:chOff x="596893" y="4564195"/>
            <a:chExt cx="8103546" cy="1633428"/>
          </a:xfrm>
        </p:grpSpPr>
        <p:sp>
          <p:nvSpPr>
            <p:cNvPr id="12" name="Полілінія 11"/>
            <p:cNvSpPr/>
            <p:nvPr/>
          </p:nvSpPr>
          <p:spPr>
            <a:xfrm>
              <a:off x="596893" y="4564196"/>
              <a:ext cx="1960354" cy="1633427"/>
            </a:xfrm>
            <a:custGeom>
              <a:avLst/>
              <a:gdLst>
                <a:gd name="connsiteX0" fmla="*/ 0 w 3785616"/>
                <a:gd name="connsiteY0" fmla="*/ 272243 h 1633427"/>
                <a:gd name="connsiteX1" fmla="*/ 272243 w 3785616"/>
                <a:gd name="connsiteY1" fmla="*/ 0 h 1633427"/>
                <a:gd name="connsiteX2" fmla="*/ 3513373 w 3785616"/>
                <a:gd name="connsiteY2" fmla="*/ 0 h 1633427"/>
                <a:gd name="connsiteX3" fmla="*/ 3785616 w 3785616"/>
                <a:gd name="connsiteY3" fmla="*/ 272243 h 1633427"/>
                <a:gd name="connsiteX4" fmla="*/ 3785616 w 3785616"/>
                <a:gd name="connsiteY4" fmla="*/ 1361184 h 1633427"/>
                <a:gd name="connsiteX5" fmla="*/ 3513373 w 3785616"/>
                <a:gd name="connsiteY5" fmla="*/ 1633427 h 1633427"/>
                <a:gd name="connsiteX6" fmla="*/ 272243 w 3785616"/>
                <a:gd name="connsiteY6" fmla="*/ 1633427 h 1633427"/>
                <a:gd name="connsiteX7" fmla="*/ 0 w 3785616"/>
                <a:gd name="connsiteY7" fmla="*/ 1361184 h 1633427"/>
                <a:gd name="connsiteX8" fmla="*/ 0 w 3785616"/>
                <a:gd name="connsiteY8" fmla="*/ 272243 h 163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5616" h="1633427">
                  <a:moveTo>
                    <a:pt x="0" y="272243"/>
                  </a:moveTo>
                  <a:cubicBezTo>
                    <a:pt x="0" y="121887"/>
                    <a:pt x="121887" y="0"/>
                    <a:pt x="272243" y="0"/>
                  </a:cubicBezTo>
                  <a:lnTo>
                    <a:pt x="3513373" y="0"/>
                  </a:lnTo>
                  <a:cubicBezTo>
                    <a:pt x="3663729" y="0"/>
                    <a:pt x="3785616" y="121887"/>
                    <a:pt x="3785616" y="272243"/>
                  </a:cubicBezTo>
                  <a:lnTo>
                    <a:pt x="3785616" y="1361184"/>
                  </a:lnTo>
                  <a:cubicBezTo>
                    <a:pt x="3785616" y="1511540"/>
                    <a:pt x="3663729" y="1633427"/>
                    <a:pt x="3513373" y="1633427"/>
                  </a:cubicBezTo>
                  <a:lnTo>
                    <a:pt x="272243" y="1633427"/>
                  </a:lnTo>
                  <a:cubicBezTo>
                    <a:pt x="121887" y="1633427"/>
                    <a:pt x="0" y="1511540"/>
                    <a:pt x="0" y="1361184"/>
                  </a:cubicBezTo>
                  <a:lnTo>
                    <a:pt x="0" y="272243"/>
                  </a:lnTo>
                  <a:close/>
                </a:path>
              </a:pathLst>
            </a:cu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32137" tIns="155937" rIns="232137" bIns="155937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Вводяться терміни</a:t>
              </a:r>
              <a:endParaRPr lang="uk-UA" sz="2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Полілінія 13"/>
            <p:cNvSpPr/>
            <p:nvPr/>
          </p:nvSpPr>
          <p:spPr>
            <a:xfrm>
              <a:off x="2647443" y="4587505"/>
              <a:ext cx="2476238" cy="1586807"/>
            </a:xfrm>
            <a:custGeom>
              <a:avLst/>
              <a:gdLst>
                <a:gd name="connsiteX0" fmla="*/ 0 w 3781919"/>
                <a:gd name="connsiteY0" fmla="*/ 334326 h 2005913"/>
                <a:gd name="connsiteX1" fmla="*/ 334326 w 3781919"/>
                <a:gd name="connsiteY1" fmla="*/ 0 h 2005913"/>
                <a:gd name="connsiteX2" fmla="*/ 3447593 w 3781919"/>
                <a:gd name="connsiteY2" fmla="*/ 0 h 2005913"/>
                <a:gd name="connsiteX3" fmla="*/ 3781919 w 3781919"/>
                <a:gd name="connsiteY3" fmla="*/ 334326 h 2005913"/>
                <a:gd name="connsiteX4" fmla="*/ 3781919 w 3781919"/>
                <a:gd name="connsiteY4" fmla="*/ 1671587 h 2005913"/>
                <a:gd name="connsiteX5" fmla="*/ 3447593 w 3781919"/>
                <a:gd name="connsiteY5" fmla="*/ 2005913 h 2005913"/>
                <a:gd name="connsiteX6" fmla="*/ 334326 w 3781919"/>
                <a:gd name="connsiteY6" fmla="*/ 2005913 h 2005913"/>
                <a:gd name="connsiteX7" fmla="*/ 0 w 3781919"/>
                <a:gd name="connsiteY7" fmla="*/ 1671587 h 2005913"/>
                <a:gd name="connsiteX8" fmla="*/ 0 w 3781919"/>
                <a:gd name="connsiteY8" fmla="*/ 334326 h 200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1919" h="2005913">
                  <a:moveTo>
                    <a:pt x="0" y="334326"/>
                  </a:moveTo>
                  <a:cubicBezTo>
                    <a:pt x="0" y="149683"/>
                    <a:pt x="149683" y="0"/>
                    <a:pt x="334326" y="0"/>
                  </a:cubicBezTo>
                  <a:lnTo>
                    <a:pt x="3447593" y="0"/>
                  </a:lnTo>
                  <a:cubicBezTo>
                    <a:pt x="3632236" y="0"/>
                    <a:pt x="3781919" y="149683"/>
                    <a:pt x="3781919" y="334326"/>
                  </a:cubicBezTo>
                  <a:lnTo>
                    <a:pt x="3781919" y="1671587"/>
                  </a:lnTo>
                  <a:cubicBezTo>
                    <a:pt x="3781919" y="1856230"/>
                    <a:pt x="3632236" y="2005913"/>
                    <a:pt x="3447593" y="2005913"/>
                  </a:cubicBezTo>
                  <a:lnTo>
                    <a:pt x="334326" y="2005913"/>
                  </a:lnTo>
                  <a:cubicBezTo>
                    <a:pt x="149683" y="2005913"/>
                    <a:pt x="0" y="1856230"/>
                    <a:pt x="0" y="1671587"/>
                  </a:cubicBezTo>
                  <a:lnTo>
                    <a:pt x="0" y="334326"/>
                  </a:lnTo>
                  <a:close/>
                </a:path>
              </a:pathLst>
            </a:cu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50321" tIns="174121" rIns="250321" bIns="174121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Визначаються</a:t>
              </a:r>
            </a:p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uk-UA" sz="2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принципи та елементи ВК</a:t>
              </a:r>
              <a:endParaRPr lang="uk-UA" sz="2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Полілінія 15"/>
            <p:cNvSpPr/>
            <p:nvPr/>
          </p:nvSpPr>
          <p:spPr>
            <a:xfrm>
              <a:off x="5213877" y="4564195"/>
              <a:ext cx="3486562" cy="1586808"/>
            </a:xfrm>
            <a:custGeom>
              <a:avLst/>
              <a:gdLst>
                <a:gd name="connsiteX0" fmla="*/ 0 w 3785616"/>
                <a:gd name="connsiteY0" fmla="*/ 272243 h 1633427"/>
                <a:gd name="connsiteX1" fmla="*/ 272243 w 3785616"/>
                <a:gd name="connsiteY1" fmla="*/ 0 h 1633427"/>
                <a:gd name="connsiteX2" fmla="*/ 3513373 w 3785616"/>
                <a:gd name="connsiteY2" fmla="*/ 0 h 1633427"/>
                <a:gd name="connsiteX3" fmla="*/ 3785616 w 3785616"/>
                <a:gd name="connsiteY3" fmla="*/ 272243 h 1633427"/>
                <a:gd name="connsiteX4" fmla="*/ 3785616 w 3785616"/>
                <a:gd name="connsiteY4" fmla="*/ 1361184 h 1633427"/>
                <a:gd name="connsiteX5" fmla="*/ 3513373 w 3785616"/>
                <a:gd name="connsiteY5" fmla="*/ 1633427 h 1633427"/>
                <a:gd name="connsiteX6" fmla="*/ 272243 w 3785616"/>
                <a:gd name="connsiteY6" fmla="*/ 1633427 h 1633427"/>
                <a:gd name="connsiteX7" fmla="*/ 0 w 3785616"/>
                <a:gd name="connsiteY7" fmla="*/ 1361184 h 1633427"/>
                <a:gd name="connsiteX8" fmla="*/ 0 w 3785616"/>
                <a:gd name="connsiteY8" fmla="*/ 272243 h 1633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5616" h="1633427">
                  <a:moveTo>
                    <a:pt x="0" y="272243"/>
                  </a:moveTo>
                  <a:cubicBezTo>
                    <a:pt x="0" y="121887"/>
                    <a:pt x="121887" y="0"/>
                    <a:pt x="272243" y="0"/>
                  </a:cubicBezTo>
                  <a:lnTo>
                    <a:pt x="3513373" y="0"/>
                  </a:lnTo>
                  <a:cubicBezTo>
                    <a:pt x="3663729" y="0"/>
                    <a:pt x="3785616" y="121887"/>
                    <a:pt x="3785616" y="272243"/>
                  </a:cubicBezTo>
                  <a:lnTo>
                    <a:pt x="3785616" y="1361184"/>
                  </a:lnTo>
                  <a:cubicBezTo>
                    <a:pt x="3785616" y="1511540"/>
                    <a:pt x="3663729" y="1633427"/>
                    <a:pt x="3513373" y="1633427"/>
                  </a:cubicBezTo>
                  <a:lnTo>
                    <a:pt x="272243" y="1633427"/>
                  </a:lnTo>
                  <a:cubicBezTo>
                    <a:pt x="121887" y="1633427"/>
                    <a:pt x="0" y="1511540"/>
                    <a:pt x="0" y="1361184"/>
                  </a:cubicBezTo>
                  <a:lnTo>
                    <a:pt x="0" y="272243"/>
                  </a:lnTo>
                  <a:close/>
                </a:path>
              </a:pathLst>
            </a:cu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232137" tIns="155937" rIns="232137" bIns="155937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Визначається нормативна основа організації та здійснення </a:t>
              </a:r>
              <a:r>
                <a:rPr lang="uk-UA" sz="26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ВК</a:t>
              </a:r>
              <a:endParaRPr lang="uk-UA" sz="2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8" name="Округлений прямокутник 17"/>
          <p:cNvSpPr/>
          <p:nvPr/>
        </p:nvSpPr>
        <p:spPr>
          <a:xfrm>
            <a:off x="336431" y="1380227"/>
            <a:ext cx="11598670" cy="2001327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2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Стаття 26 </a:t>
            </a:r>
            <a:r>
              <a:rPr lang="uk-UA" sz="2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Бюджетного кодексу </a:t>
            </a:r>
            <a:r>
              <a:rPr lang="uk-UA" sz="2200" b="1" dirty="0" smtClean="0">
                <a:solidFill>
                  <a:schemeClr val="tx1"/>
                </a:solidFill>
              </a:rPr>
              <a:t>внутрішнім контролем </a:t>
            </a:r>
            <a:r>
              <a:rPr lang="uk-UA" sz="2800" b="1" dirty="0">
                <a:solidFill>
                  <a:srgbClr val="FF0000"/>
                </a:solidFill>
              </a:rPr>
              <a:t>є комплекс заходів</a:t>
            </a:r>
            <a:r>
              <a:rPr lang="uk-UA" sz="2800" b="1" dirty="0">
                <a:solidFill>
                  <a:schemeClr val="tx1"/>
                </a:solidFill>
              </a:rPr>
              <a:t>, </a:t>
            </a:r>
            <a:r>
              <a:rPr lang="uk-UA" sz="2200" b="1" dirty="0">
                <a:solidFill>
                  <a:schemeClr val="tx1"/>
                </a:solidFill>
              </a:rPr>
              <a:t>що застосовуються керівником для забезпечення дотримання законності та ефективності використання бюджетних коштів, досягнення результатів відповідно до встановленої мети, завдань, планів і вимог щодо діяльності розпорядника бюджетних коштів і підприємств, установ та організацій, що належать до сфери його управління</a:t>
            </a:r>
          </a:p>
          <a:p>
            <a:pPr algn="ctr"/>
            <a:endParaRPr lang="uk-UA" sz="2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563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79562" y="1449238"/>
            <a:ext cx="11533518" cy="4977441"/>
          </a:xfrm>
        </p:spPr>
        <p:txBody>
          <a:bodyPr>
            <a:normAutofit fontScale="77500" lnSpcReduction="20000"/>
          </a:bodyPr>
          <a:lstStyle/>
          <a:p>
            <a:pPr marL="179388" lvl="1" indent="0" algn="ctr">
              <a:lnSpc>
                <a:spcPct val="120000"/>
              </a:lnSpc>
              <a:buNone/>
            </a:pPr>
            <a:r>
              <a:rPr lang="uk-UA" altLang="uk-UA" sz="4400" b="1" dirty="0" smtClean="0">
                <a:latin typeface="Times New Roman" panose="02020603050405020304" pitchFamily="18" charset="0"/>
              </a:rPr>
              <a:t>Внутрішній контроль (фінансове управління і контроль)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 - це не окрема подія чи обставина</a:t>
            </a:r>
          </a:p>
          <a:p>
            <a:pPr marL="179388" lvl="1" indent="0" algn="ctr">
              <a:lnSpc>
                <a:spcPct val="120000"/>
              </a:lnSpc>
              <a:buNone/>
            </a:pPr>
            <a:r>
              <a:rPr lang="uk-UA" altLang="uk-UA" sz="4400" dirty="0" smtClean="0">
                <a:latin typeface="Times New Roman" panose="02020603050405020304" pitchFamily="18" charset="0"/>
              </a:rPr>
              <a:t>ВК слід розуміти </a:t>
            </a:r>
            <a:r>
              <a:rPr lang="uk-UA" altLang="uk-UA" sz="4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як цілісний процес</a:t>
            </a:r>
            <a:r>
              <a:rPr lang="uk-UA" altLang="uk-UA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, </a:t>
            </a:r>
            <a:r>
              <a:rPr lang="uk-UA" altLang="uk-UA" sz="4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комплекс заходів, </a:t>
            </a:r>
            <a:r>
              <a:rPr lang="uk-UA" altLang="uk-UA" sz="4400" dirty="0" smtClean="0">
                <a:latin typeface="Times New Roman" panose="02020603050405020304" pitchFamily="18" charset="0"/>
              </a:rPr>
              <a:t>що здійснюється керівництвом і всіма працівниками установи </a:t>
            </a:r>
            <a:r>
              <a:rPr lang="uk-UA" altLang="uk-UA" sz="4400" b="1" i="1" dirty="0">
                <a:latin typeface="Times New Roman" panose="02020603050405020304" pitchFamily="18" charset="0"/>
              </a:rPr>
              <a:t>за</a:t>
            </a:r>
            <a:r>
              <a:rPr lang="uk-UA" sz="4400" b="1" i="1" dirty="0">
                <a:latin typeface="Times New Roman" panose="02020603050405020304" pitchFamily="18" charset="0"/>
              </a:rPr>
              <a:t>для забезпечення дотримання законності та ефективності використання бюджетних коштів, досягнення результатів </a:t>
            </a:r>
            <a:r>
              <a:rPr lang="uk-UA" sz="4400" b="1" i="1" u="sng" dirty="0">
                <a:latin typeface="Times New Roman" panose="02020603050405020304" pitchFamily="18" charset="0"/>
              </a:rPr>
              <a:t>відповідно до встановленої мети, завдань, планів і вимог щодо діяльності </a:t>
            </a:r>
            <a:endParaRPr lang="uk-UA" altLang="uk-UA" sz="4400" b="1" i="1" u="sng" dirty="0">
              <a:latin typeface="Times New Roman" panose="02020603050405020304" pitchFamily="18" charset="0"/>
            </a:endParaRPr>
          </a:p>
        </p:txBody>
      </p:sp>
      <p:sp>
        <p:nvSpPr>
          <p:cNvPr id="8" name="Заголовок 21"/>
          <p:cNvSpPr txBox="1">
            <a:spLocks/>
          </p:cNvSpPr>
          <p:nvPr/>
        </p:nvSpPr>
        <p:spPr>
          <a:xfrm>
            <a:off x="1282673" y="0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 ВНУТРІШНЬОГО КОНТРОЛЮ </a:t>
            </a:r>
            <a:endParaRPr lang="uk-UA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75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892960" y="1562725"/>
            <a:ext cx="7289713" cy="43088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uk-UA" altLang="uk-UA" sz="2200" b="1" dirty="0">
                <a:latin typeface="Times New Roman" pitchFamily="18" charset="0"/>
              </a:rPr>
              <a:t>Основні складові </a:t>
            </a:r>
            <a:r>
              <a:rPr lang="uk-UA" altLang="uk-UA" sz="2200" b="1" dirty="0" smtClean="0">
                <a:latin typeface="Times New Roman" pitchFamily="18" charset="0"/>
              </a:rPr>
              <a:t>організації </a:t>
            </a:r>
            <a:r>
              <a:rPr lang="uk-UA" altLang="uk-UA" sz="2200" b="1" dirty="0">
                <a:latin typeface="Times New Roman" pitchFamily="18" charset="0"/>
              </a:rPr>
              <a:t>внутрішнього контролю:</a:t>
            </a:r>
            <a:endParaRPr lang="uk-UA" sz="2200" dirty="0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560718" y="1920742"/>
            <a:ext cx="11010796" cy="554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Tx/>
              <a:buAutoNum type="arabicPeriod"/>
            </a:pPr>
            <a:endParaRPr lang="uk-UA" alt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endParaRPr lang="uk-UA" altLang="uk-UA" sz="20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endParaRPr lang="uk-UA" alt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endParaRPr lang="uk-UA" alt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endParaRPr lang="uk-UA" altLang="uk-UA" sz="2000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AutoNum type="arabicPeriod"/>
            </a:pPr>
            <a:endParaRPr lang="uk-UA" altLang="uk-UA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Tx/>
              <a:buNone/>
            </a:pPr>
            <a:r>
              <a:rPr lang="ru-RU" alt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alt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1178169" y="2064675"/>
            <a:ext cx="8354020" cy="100087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1. Видання </a:t>
            </a:r>
            <a:r>
              <a:rPr lang="uk-UA" altLang="uk-UA" sz="1600" b="1" dirty="0">
                <a:latin typeface="Times New Roman" pitchFamily="18" charset="0"/>
                <a:cs typeface="Times New Roman" pitchFamily="18" charset="0"/>
              </a:rPr>
              <a:t>керівниками установ </a:t>
            </a:r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внутрішніх </a:t>
            </a:r>
            <a:r>
              <a:rPr lang="uk-UA" altLang="uk-UA" sz="1600" b="1" dirty="0">
                <a:latin typeface="Times New Roman" pitchFamily="18" charset="0"/>
                <a:cs typeface="Times New Roman" pitchFamily="18" charset="0"/>
              </a:rPr>
              <a:t>документів, спрямованих на належне функціонування внутрішнього середовища, забезпечення здійснення управління ризиками, вжиття заходів контролю, налагодження комунікації та обміну інформацією в установі та здійснення моніторингу </a:t>
            </a:r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тощо</a:t>
            </a:r>
            <a:endParaRPr lang="uk-UA" alt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2379481" y="3245193"/>
            <a:ext cx="8714089" cy="122769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2. Виконання функцій та завдань керівниками структурних підрозділів та працівниками установи, визначених актами законодавства та внутрішніми документами, інформування керівництва про ризики, що виникають в ході виконання покладених на них завдань, вжиття відповідних заходів контролю та моніторингу, обміну інформацією тощо</a:t>
            </a:r>
            <a:endParaRPr lang="uk-UA" altLang="uk-UA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3949242" y="4695117"/>
            <a:ext cx="7868947" cy="114300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3. Оцінка </a:t>
            </a:r>
            <a:r>
              <a:rPr lang="uk-UA" altLang="uk-UA" sz="1600" b="1" dirty="0">
                <a:latin typeface="Times New Roman" pitchFamily="18" charset="0"/>
                <a:cs typeface="Times New Roman" pitchFamily="18" charset="0"/>
              </a:rPr>
              <a:t>функціонування системи внутрішнього контролю підрозділом внутрішнього аудиту з наданням керівнику установи об'єктивних і незалежних </a:t>
            </a:r>
            <a:r>
              <a:rPr lang="uk-UA" altLang="uk-UA" sz="1600" b="1" dirty="0" smtClean="0">
                <a:latin typeface="Times New Roman" pitchFamily="18" charset="0"/>
                <a:cs typeface="Times New Roman" pitchFamily="18" charset="0"/>
              </a:rPr>
              <a:t>рекомендацій щодо </a:t>
            </a:r>
            <a:r>
              <a:rPr lang="uk-UA" altLang="uk-UA" sz="1600" b="1" dirty="0">
                <a:latin typeface="Times New Roman" pitchFamily="18" charset="0"/>
                <a:cs typeface="Times New Roman" pitchFamily="18" charset="0"/>
              </a:rPr>
              <a:t>її удосконалення</a:t>
            </a:r>
            <a:endParaRPr lang="uk-UA" alt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8354" y="3748557"/>
            <a:ext cx="4701719" cy="2164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Заголовок 21"/>
          <p:cNvSpPr txBox="1">
            <a:spLocks/>
          </p:cNvSpPr>
          <p:nvPr/>
        </p:nvSpPr>
        <p:spPr>
          <a:xfrm>
            <a:off x="1178169" y="10090"/>
            <a:ext cx="10909327" cy="1145849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контролю</a:t>
            </a:r>
            <a:r>
              <a:rPr lang="uk-UA" sz="3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88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1"/>
          <p:cNvSpPr txBox="1">
            <a:spLocks noGrp="1"/>
          </p:cNvSpPr>
          <p:nvPr>
            <p:ph type="title"/>
          </p:nvPr>
        </p:nvSpPr>
        <p:spPr>
          <a:xfrm>
            <a:off x="1173192" y="0"/>
            <a:ext cx="11018808" cy="1199072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контролю</a:t>
            </a:r>
            <a:r>
              <a:rPr lang="uk-UA" sz="3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30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383" y="2467155"/>
            <a:ext cx="4690755" cy="4059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90282" y="1586252"/>
            <a:ext cx="2760757" cy="769441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Verdana" panose="020B0604030504040204" pitchFamily="34" charset="0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3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4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5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alt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Інструкція щодо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uk-UA" altLang="uk-UA" sz="2000" dirty="0"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і</a:t>
            </a:r>
            <a:r>
              <a:rPr lang="uk-UA" altLang="uk-UA" sz="2000" dirty="0" smtClean="0"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дентифікації </a:t>
            </a:r>
            <a:r>
              <a:rPr kumimoji="0" lang="uk-UA" alt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ризиків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441927" y="4678402"/>
            <a:ext cx="1963968" cy="1015663"/>
          </a:xfrm>
          <a:prstGeom prst="rect">
            <a:avLst/>
          </a:prstGeom>
          <a:solidFill>
            <a:srgbClr val="CCCC00"/>
          </a:solidFill>
          <a:ln>
            <a:noFill/>
          </a:ln>
          <a:effectLst>
            <a:glow rad="228600">
              <a:srgbClr val="33CC33">
                <a:alpha val="40000"/>
              </a:srgb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/>
          </a:scene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Verdana" panose="020B0604030504040204" pitchFamily="34" charset="0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3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4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Blip>
                <a:blip r:embed="rId5"/>
              </a:buBlip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altLang="uk-UA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Встановлення</a:t>
            </a:r>
            <a:r>
              <a:rPr kumimoji="0" lang="uk-UA" altLang="uk-UA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uLnTx/>
                <a:uFillTx/>
                <a:latin typeface="Times New Roman" panose="02020603050405020304" pitchFamily="18" charset="0"/>
                <a:ea typeface="Verdana"/>
                <a:cs typeface="Times New Roman" panose="02020603050405020304" pitchFamily="18" charset="0"/>
              </a:rPr>
              <a:t> додаткової звітності</a:t>
            </a:r>
            <a:endParaRPr kumimoji="0" lang="uk-UA" altLang="uk-UA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uLnTx/>
              <a:uFillTx/>
              <a:latin typeface="Times New Roman" panose="02020603050405020304" pitchFamily="18" charset="0"/>
              <a:ea typeface="Verdan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01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76250" y="1328469"/>
            <a:ext cx="11191875" cy="3321169"/>
          </a:xfrm>
        </p:spPr>
        <p:txBody>
          <a:bodyPr>
            <a:normAutofit fontScale="92500" lnSpcReduction="20000"/>
          </a:bodyPr>
          <a:lstStyle/>
          <a:p>
            <a:pPr marL="179388" lvl="1" indent="0" algn="ctr">
              <a:buNone/>
            </a:pPr>
            <a:r>
              <a:rPr lang="uk-UA" altLang="uk-UA" sz="4000" b="1" dirty="0" smtClean="0">
                <a:latin typeface="Times New Roman" panose="02020603050405020304" pitchFamily="18" charset="0"/>
              </a:rPr>
              <a:t>Для чого це необхідно</a:t>
            </a:r>
            <a:r>
              <a:rPr lang="ru-RU" altLang="uk-UA" sz="4000" b="1" dirty="0" smtClean="0">
                <a:latin typeface="Times New Roman" panose="02020603050405020304" pitchFamily="18" charset="0"/>
              </a:rPr>
              <a:t>?</a:t>
            </a:r>
          </a:p>
          <a:p>
            <a:pPr marL="179388" lvl="1" indent="0" algn="just">
              <a:buNone/>
            </a:pPr>
            <a:r>
              <a:rPr lang="uk-UA" altLang="uk-UA" sz="4000" dirty="0" smtClean="0">
                <a:latin typeface="Times New Roman" panose="02020603050405020304" pitchFamily="18" charset="0"/>
              </a:rPr>
              <a:t>Для досягнення впевненості у тому, що:</a:t>
            </a:r>
          </a:p>
          <a:p>
            <a:pPr marL="750888" lvl="1" indent="-571500" algn="just">
              <a:buFontTx/>
              <a:buChar char="-"/>
            </a:pPr>
            <a:r>
              <a:rPr lang="uk-UA" altLang="uk-UA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мета і цілі будуть досягнуті;</a:t>
            </a:r>
          </a:p>
          <a:p>
            <a:pPr marL="750888" lvl="1" indent="-571500" algn="just">
              <a:buFontTx/>
              <a:buChar char="-"/>
            </a:pPr>
            <a:r>
              <a:rPr lang="uk-UA" altLang="uk-UA" sz="4000" dirty="0" smtClean="0">
                <a:latin typeface="Times New Roman" panose="02020603050405020304" pitchFamily="18" charset="0"/>
              </a:rPr>
              <a:t>рішення (у тому числі, фінансові) будуть реалізовані з урахуванням:</a:t>
            </a:r>
          </a:p>
          <a:p>
            <a:pPr marL="179388" lvl="1" indent="0" algn="ctr">
              <a:buNone/>
            </a:pPr>
            <a:r>
              <a:rPr lang="uk-UA" altLang="uk-UA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законності, економічності, ефективності, результативності та прозорості</a:t>
            </a:r>
            <a:endParaRPr lang="uk-UA" altLang="uk-UA" sz="4400" b="1" i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30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 ВНУТРІШНЬОГО </a:t>
            </a:r>
            <a:r>
              <a:rPr lang="uk-UA" sz="30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  <a:r>
              <a:rPr lang="uk-UA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2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2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484967" y="4649638"/>
            <a:ext cx="116025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lvl="1" indent="0">
              <a:buNone/>
            </a:pPr>
            <a:r>
              <a:rPr lang="uk-UA" altLang="uk-UA" sz="3200" b="1" u="sng" dirty="0">
                <a:latin typeface="Times New Roman" panose="02020603050405020304" pitchFamily="18" charset="0"/>
              </a:rPr>
              <a:t>Основа внутрішнього </a:t>
            </a:r>
            <a:r>
              <a:rPr lang="uk-UA" altLang="uk-UA" sz="3200" b="1" u="sng" dirty="0" smtClean="0">
                <a:latin typeface="Times New Roman" panose="02020603050405020304" pitchFamily="18" charset="0"/>
              </a:rPr>
              <a:t>контролю</a:t>
            </a:r>
            <a:r>
              <a:rPr lang="uk-UA" altLang="uk-UA" sz="3200" b="1" dirty="0" smtClean="0">
                <a:latin typeface="Times New Roman" panose="02020603050405020304" pitchFamily="18" charset="0"/>
              </a:rPr>
              <a:t>:</a:t>
            </a:r>
            <a:endParaRPr lang="uk-UA" altLang="uk-UA" sz="3200" b="1" dirty="0">
              <a:latin typeface="Times New Roman" panose="02020603050405020304" pitchFamily="18" charset="0"/>
            </a:endParaRPr>
          </a:p>
          <a:p>
            <a:pPr marL="179388" lvl="1" indent="0" algn="just">
              <a:buNone/>
            </a:pPr>
            <a:r>
              <a:rPr lang="uk-UA" altLang="uk-UA" sz="3200" i="1" u="sng" dirty="0">
                <a:latin typeface="Times New Roman" panose="02020603050405020304" pitchFamily="18" charset="0"/>
              </a:rPr>
              <a:t>відповідальність керівника </a:t>
            </a:r>
            <a:r>
              <a:rPr lang="ru-RU" altLang="uk-UA" sz="3200" dirty="0">
                <a:latin typeface="Times New Roman" panose="02020603050405020304" pitchFamily="18" charset="0"/>
              </a:rPr>
              <a:t>за </a:t>
            </a:r>
            <a:r>
              <a:rPr lang="uk-UA" altLang="uk-UA" sz="3200" dirty="0">
                <a:latin typeface="Times New Roman" panose="02020603050405020304" pitchFamily="18" charset="0"/>
              </a:rPr>
              <a:t>належне управління</a:t>
            </a:r>
            <a:r>
              <a:rPr lang="ru-RU" altLang="uk-UA" sz="3200" dirty="0">
                <a:latin typeface="Times New Roman" panose="02020603050405020304" pitchFamily="18" charset="0"/>
              </a:rPr>
              <a:t> </a:t>
            </a:r>
            <a:r>
              <a:rPr lang="uk-UA" altLang="uk-UA" sz="3200" dirty="0">
                <a:latin typeface="Times New Roman" panose="02020603050405020304" pitchFamily="18" charset="0"/>
              </a:rPr>
              <a:t>та розвиток установи в цілому (</a:t>
            </a:r>
            <a:r>
              <a:rPr lang="uk-UA" altLang="uk-UA" sz="3200" b="1" i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управлінська відповідальність та підзвітність</a:t>
            </a:r>
            <a:r>
              <a:rPr lang="ru-RU" altLang="uk-UA" sz="3200" dirty="0">
                <a:latin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0283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>
          <a:xfrm>
            <a:off x="764930" y="1389185"/>
            <a:ext cx="11183815" cy="5332290"/>
          </a:xfrm>
        </p:spPr>
        <p:txBody>
          <a:bodyPr>
            <a:normAutofit/>
          </a:bodyPr>
          <a:lstStyle/>
          <a:p>
            <a:pPr marL="179388" lvl="1" indent="0" algn="ctr">
              <a:buNone/>
            </a:pPr>
            <a:r>
              <a:rPr lang="uk-UA" altLang="uk-UA" sz="2600" b="1" dirty="0" smtClean="0">
                <a:latin typeface="Times New Roman" panose="02020603050405020304" pitchFamily="18" charset="0"/>
              </a:rPr>
              <a:t>СИСТЕМА ВНУТРІШНЬОГО КОНТРОЛЮ</a:t>
            </a:r>
            <a:endParaRPr lang="uk-UA" altLang="uk-UA" sz="2600" i="1" dirty="0">
              <a:latin typeface="Times New Roman" panose="02020603050405020304" pitchFamily="18" charset="0"/>
            </a:endParaRPr>
          </a:p>
          <a:p>
            <a:pPr marL="179388" lvl="1" indent="0" algn="just">
              <a:buNone/>
            </a:pPr>
            <a:r>
              <a:rPr lang="uk-UA" alt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 системи внутрішнього контролю в розпорядників бюджетних коштів, розглядається в контексті пов'язаних між собою п'яти </a:t>
            </a:r>
            <a:r>
              <a:rPr lang="uk-UA" alt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елементів </a:t>
            </a:r>
            <a:r>
              <a:rPr lang="uk-UA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(модель </a:t>
            </a:r>
            <a:r>
              <a:rPr lang="en-US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COSO</a:t>
            </a:r>
            <a:r>
              <a:rPr lang="uk-UA" alt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uk-UA" alt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міжнародна рамкова основа, 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опублікована в 1992 р. та оновлена в 2013 р., визнається як провідне керівництво для побудови, запровадження та реалізації внутрішнього контролю та оцінки його ефективності</a:t>
            </a:r>
            <a:r>
              <a:rPr lang="en-US" alt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altLang="uk-UA" b="1" dirty="0" smtClean="0">
                <a:latin typeface="Times New Roman" panose="02020603050405020304" pitchFamily="18" charset="0"/>
              </a:rPr>
              <a:t>:</a:t>
            </a:r>
          </a:p>
          <a:p>
            <a:pPr marL="179388" lvl="1" indent="0" algn="just">
              <a:buNone/>
            </a:pPr>
            <a:endParaRPr lang="uk-UA" altLang="uk-UA" sz="1600" b="1" dirty="0" smtClean="0">
              <a:latin typeface="Times New Roman" panose="02020603050405020304" pitchFamily="18" charset="0"/>
            </a:endParaRPr>
          </a:p>
          <a:p>
            <a:pPr marL="179388" lvl="1" indent="0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</a:t>
            </a:r>
            <a:r>
              <a:rPr lang="uk-UA" altLang="uk-UA" sz="2600" b="1" i="1" dirty="0" smtClean="0">
                <a:latin typeface="Times New Roman" panose="02020603050405020304" pitchFamily="18" charset="0"/>
              </a:rPr>
              <a:t>внутрішнє середовище (середовище контролю);</a:t>
            </a:r>
          </a:p>
          <a:p>
            <a:pPr marL="179388" lvl="1" indent="0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uk-UA" altLang="uk-UA" sz="2600" i="1" dirty="0" smtClean="0">
                <a:latin typeface="Times New Roman" panose="02020603050405020304" pitchFamily="18" charset="0"/>
              </a:rPr>
              <a:t> </a:t>
            </a:r>
            <a:r>
              <a:rPr lang="uk-UA" altLang="uk-UA" sz="2600" b="1" i="1" dirty="0" smtClean="0">
                <a:latin typeface="Times New Roman" panose="02020603050405020304" pitchFamily="18" charset="0"/>
              </a:rPr>
              <a:t>управління ризиками;</a:t>
            </a:r>
          </a:p>
          <a:p>
            <a:pPr marL="179388" lvl="1" indent="0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uk-UA" altLang="uk-UA" sz="2600" b="1" i="1" dirty="0" smtClean="0">
                <a:latin typeface="Times New Roman" panose="02020603050405020304" pitchFamily="18" charset="0"/>
              </a:rPr>
              <a:t> заходи контролю;</a:t>
            </a:r>
          </a:p>
          <a:p>
            <a:pPr marL="179388" lvl="1" indent="0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uk-UA" altLang="uk-UA" sz="2600" b="1" i="1" dirty="0" smtClean="0">
                <a:latin typeface="Times New Roman" panose="02020603050405020304" pitchFamily="18" charset="0"/>
              </a:rPr>
              <a:t> інформація </a:t>
            </a:r>
            <a:r>
              <a:rPr lang="uk-UA" altLang="uk-UA" sz="2600" b="1" i="1" dirty="0">
                <a:latin typeface="Times New Roman" panose="02020603050405020304" pitchFamily="18" charset="0"/>
              </a:rPr>
              <a:t>та </a:t>
            </a:r>
            <a:r>
              <a:rPr lang="uk-UA" altLang="uk-UA" sz="2600" b="1" i="1" dirty="0" smtClean="0">
                <a:latin typeface="Times New Roman" panose="02020603050405020304" pitchFamily="18" charset="0"/>
              </a:rPr>
              <a:t>комунікація;</a:t>
            </a:r>
            <a:endParaRPr lang="uk-UA" altLang="uk-UA" sz="2600" b="1" i="1" dirty="0">
              <a:latin typeface="Times New Roman" panose="02020603050405020304" pitchFamily="18" charset="0"/>
            </a:endParaRPr>
          </a:p>
          <a:p>
            <a:pPr marL="179388" lvl="1" indent="0">
              <a:spcBef>
                <a:spcPts val="80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uk-UA" altLang="uk-UA" sz="2600" b="1" i="1" dirty="0" smtClean="0">
                <a:latin typeface="Times New Roman" panose="02020603050405020304" pitchFamily="18" charset="0"/>
              </a:rPr>
              <a:t> моніторинг</a:t>
            </a:r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E698-2E52-4EBC-BAB1-5A3FDBEF139E}" type="slidenum">
              <a:rPr lang="ru-RU" altLang="uk-UA"/>
              <a:pPr/>
              <a:t>8</a:t>
            </a:fld>
            <a:endParaRPr lang="ru-RU" altLang="uk-UA"/>
          </a:p>
        </p:txBody>
      </p:sp>
      <p:sp>
        <p:nvSpPr>
          <p:cNvPr id="6" name="Заголовок 21"/>
          <p:cNvSpPr txBox="1">
            <a:spLocks/>
          </p:cNvSpPr>
          <p:nvPr/>
        </p:nvSpPr>
        <p:spPr>
          <a:xfrm>
            <a:off x="1178169" y="9852"/>
            <a:ext cx="11013831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ПОБУДОВА СИСТЕМИ ВНУТРІШНЬОГО КОНТРОЛЮ</a:t>
            </a:r>
            <a:endParaRPr lang="uk-UA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ьна виноска 6"/>
          <p:cNvSpPr/>
          <p:nvPr/>
        </p:nvSpPr>
        <p:spPr>
          <a:xfrm>
            <a:off x="6302477" y="4129547"/>
            <a:ext cx="5785020" cy="2591927"/>
          </a:xfrm>
          <a:prstGeom prst="wedgeEllipseCallout">
            <a:avLst>
              <a:gd name="adj1" fmla="val -69893"/>
              <a:gd name="adj2" fmla="val -34435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dirty="0" smtClean="0"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Елементи є взаємопов'язані, стосуються всієї  діяльності та процесів</a:t>
            </a:r>
            <a:endParaRPr lang="uk-UA" sz="2600" dirty="0"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003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40774" y="1327356"/>
            <a:ext cx="11372803" cy="2664541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endParaRPr lang="uk-UA" altLang="uk-UA" sz="1000" b="1" dirty="0">
              <a:latin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uk-UA" altLang="uk-UA" sz="9600" b="1" dirty="0" smtClean="0">
                <a:latin typeface="Times New Roman" panose="02020603050405020304" pitchFamily="18" charset="0"/>
              </a:rPr>
              <a:t>ВНУТРІШНЄ СЕРЕДОВИЩЕ – </a:t>
            </a:r>
            <a:r>
              <a:rPr lang="uk-UA" altLang="uk-UA" sz="9600" dirty="0">
                <a:latin typeface="Times New Roman" panose="02020603050405020304" pitchFamily="18" charset="0"/>
              </a:rPr>
              <a:t>процеси, операції, регламенти, структури та розподіл повноважень щодо їх виконання, правила та принципи управління людськими ресурсами, спрямовані на забезпечення виконання установою завдань і функцій та досягнення встановлених мети (місії), стратегічних та інших цілей, </a:t>
            </a:r>
            <a:r>
              <a:rPr lang="uk-UA" altLang="uk-UA" sz="9600" dirty="0" smtClean="0">
                <a:latin typeface="Times New Roman" panose="02020603050405020304" pitchFamily="18" charset="0"/>
              </a:rPr>
              <a:t>планів </a:t>
            </a:r>
            <a:r>
              <a:rPr lang="uk-UA" altLang="uk-UA" sz="9600" dirty="0">
                <a:latin typeface="Times New Roman" panose="02020603050405020304" pitchFamily="18" charset="0"/>
              </a:rPr>
              <a:t>і вимог щодо діяльності </a:t>
            </a:r>
            <a:r>
              <a:rPr lang="uk-UA" altLang="uk-UA" sz="9600" dirty="0" smtClean="0">
                <a:latin typeface="Times New Roman" panose="02020603050405020304" pitchFamily="18" charset="0"/>
              </a:rPr>
              <a:t>установи</a:t>
            </a:r>
            <a:endParaRPr lang="uk-UA" altLang="uk-UA" sz="9600" b="1" dirty="0">
              <a:latin typeface="Times New Roman" panose="02020603050405020304" pitchFamily="18" charset="0"/>
            </a:endParaRPr>
          </a:p>
        </p:txBody>
      </p:sp>
      <p:sp>
        <p:nvSpPr>
          <p:cNvPr id="4" name="Заголовок 21"/>
          <p:cNvSpPr txBox="1">
            <a:spLocks/>
          </p:cNvSpPr>
          <p:nvPr/>
        </p:nvSpPr>
        <p:spPr>
          <a:xfrm>
            <a:off x="1178169" y="9852"/>
            <a:ext cx="10909327" cy="1117404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uk-UA" sz="2800" b="1" i="0" u="none" strike="noStrike" kern="1200" cap="none" spc="30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ЕЛЕМЕНТИ ВНУТРІШНЬОГО КОНТРОЛЮ 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ВНУТРІШНЄ СЕРЕДОВИЩЕ (І)</a:t>
            </a:r>
            <a: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uk-UA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uk-UA" sz="22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Заголовок 10"/>
          <p:cNvSpPr txBox="1">
            <a:spLocks/>
          </p:cNvSpPr>
          <p:nvPr/>
        </p:nvSpPr>
        <p:spPr>
          <a:xfrm>
            <a:off x="1178169" y="4061337"/>
            <a:ext cx="10515600" cy="6553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b="1" dirty="0">
                <a:latin typeface="Times New Roman" panose="02020603050405020304" pitchFamily="18" charset="0"/>
                <a:ea typeface="+mn-ea"/>
                <a:cs typeface="+mn-cs"/>
              </a:rPr>
              <a:t>ПИТАННЯ ВНУТРІШНЬОГО СЕРЕДОВИЩА</a:t>
            </a:r>
          </a:p>
        </p:txBody>
      </p:sp>
      <p:sp>
        <p:nvSpPr>
          <p:cNvPr id="6" name="Прямокутник 5"/>
          <p:cNvSpPr/>
          <p:nvPr/>
        </p:nvSpPr>
        <p:spPr>
          <a:xfrm>
            <a:off x="363760" y="4786084"/>
            <a:ext cx="3653520" cy="16735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600" b="1" dirty="0" smtClean="0">
                <a:solidFill>
                  <a:schemeClr val="tx1"/>
                </a:solidFill>
              </a:rPr>
              <a:t>Особиста і професійна чесність</a:t>
            </a:r>
            <a:endParaRPr lang="uk-UA" sz="2600" b="1" dirty="0">
              <a:solidFill>
                <a:schemeClr val="tx1"/>
              </a:solidFill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4489228" y="4786084"/>
            <a:ext cx="3337249" cy="16735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600" b="1" dirty="0">
                <a:solidFill>
                  <a:schemeClr val="tx1"/>
                </a:solidFill>
              </a:rPr>
              <a:t>Організаційна структура</a:t>
            </a:r>
          </a:p>
        </p:txBody>
      </p:sp>
      <p:sp>
        <p:nvSpPr>
          <p:cNvPr id="8" name="Прямокутник 7"/>
          <p:cNvSpPr/>
          <p:nvPr/>
        </p:nvSpPr>
        <p:spPr>
          <a:xfrm>
            <a:off x="8150942" y="4786083"/>
            <a:ext cx="3762635" cy="167352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600" b="1" dirty="0">
                <a:solidFill>
                  <a:schemeClr val="tx1"/>
                </a:solidFill>
              </a:rPr>
              <a:t>Принципи і правила управління персоналом</a:t>
            </a:r>
          </a:p>
        </p:txBody>
      </p:sp>
    </p:spTree>
    <p:extLst>
      <p:ext uri="{BB962C8B-B14F-4D97-AF65-F5344CB8AC3E}">
        <p14:creationId xmlns:p14="http://schemas.microsoft.com/office/powerpoint/2010/main" val="340479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1930</TotalTime>
  <Words>1554</Words>
  <Application>Microsoft Office PowerPoint</Application>
  <PresentationFormat>Широкий екран</PresentationFormat>
  <Paragraphs>217</Paragraphs>
  <Slides>25</Slides>
  <Notes>7</Notes>
  <HiddenSlides>0</HiddenSlides>
  <MMClips>0</MMClips>
  <ScaleCrop>false</ScaleCrop>
  <HeadingPairs>
    <vt:vector size="8" baseType="variant">
      <vt:variant>
        <vt:lpstr>Використані шрифти</vt:lpstr>
      </vt:variant>
      <vt:variant>
        <vt:i4>9</vt:i4>
      </vt:variant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0</vt:i4>
      </vt:variant>
      <vt:variant>
        <vt:lpstr>Заголовки слайдів</vt:lpstr>
      </vt:variant>
      <vt:variant>
        <vt:i4>25</vt:i4>
      </vt:variant>
    </vt:vector>
  </HeadingPairs>
  <TitlesOfParts>
    <vt:vector size="35" baseType="lpstr">
      <vt:lpstr>宋体</vt:lpstr>
      <vt:lpstr>Arial</vt:lpstr>
      <vt:lpstr>Calibri</vt:lpstr>
      <vt:lpstr>Calibri Light</vt:lpstr>
      <vt:lpstr>Helvetica Neue</vt:lpstr>
      <vt:lpstr>Muller Narrow Light</vt:lpstr>
      <vt:lpstr>Times New Roman</vt:lpstr>
      <vt:lpstr>Verdana</vt:lpstr>
      <vt:lpstr>Wingdings</vt:lpstr>
      <vt:lpstr>1_Тема Office</vt:lpstr>
      <vt:lpstr>Актуальні питання  організації та здійснення внутрішнього контролю в облдержадміністраціях</vt:lpstr>
      <vt:lpstr>НОРМАТИНО-ПРАВОВІ АСПЕКТИ здійснення внутрішнього контролю</vt:lpstr>
      <vt:lpstr>НОРМАТИНО-ПРАВОВІ АСПЕКТИ здійснення внутрішнього контролю</vt:lpstr>
      <vt:lpstr>Презентація PowerPoint</vt:lpstr>
      <vt:lpstr>Презентація PowerPoint</vt:lpstr>
      <vt:lpstr> ЗАБЕЗПЕЧЕННЯ здійснення внутрішнього контролю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ЕЛЕМЕНТИ ВНУТРІШНЬОГО КОНТРОЛЮ –  УПРАВЛІННЯ РИЗИКАМИ (ІІ) </vt:lpstr>
      <vt:lpstr> ЕЛЕМЕНТИ ВНУТРІШНЬОГО КОНТРОЛЮ –  УПРАВЛІННЯ РИЗИКАМИ (ІІ) </vt:lpstr>
      <vt:lpstr> ЕЛЕМЕНТИ ВНУТРІШНЬОГО КОНТРОЛЮ –  УПРАВЛІННЯ РИЗИКАМИ (ІІ) </vt:lpstr>
      <vt:lpstr>ЕЛЕМЕНТИ ВНУТРІШНЬОГО КОНТРОЛЮ –  УПРАВЛІННЯ РИЗИКАМИ (ІІ)</vt:lpstr>
      <vt:lpstr>ЕЛЕМЕНТИ ВНУТРІШНЬОГО КОНТРОЛЮ –  УПРАВЛІННЯ РИЗИКАМИ (ІІ)</vt:lpstr>
      <vt:lpstr> ЕЛЕМЕНТИ ВНУТРІШНЬОГО КОНТРОЛЮ –  ЗАХОДИ КОНТРОЛЮ (ІІІ) </vt:lpstr>
      <vt:lpstr>ЕЛЕМЕНТИ ВНУТРІШНЬОГО КОНТРОЛЮ –  ЗАХОДИ КОНТРОЛЮ (ІІІ)</vt:lpstr>
      <vt:lpstr>Презентація PowerPoint</vt:lpstr>
      <vt:lpstr>ЕЛЕМЕНТИ ВНУТРІШНЬОГО КОНТРОЛЮ –  ІНФОРМАЦІЯ ТА КОМУНІКАЦІЯ (ІV)</vt:lpstr>
      <vt:lpstr>Презентація PowerPoint</vt:lpstr>
      <vt:lpstr>ЕЛЕМЕНТИ ВНУТРІШНЬОГО КОНТРОЛЮ –  МОНІТОРИНГ (V)</vt:lpstr>
      <vt:lpstr>Презентація PowerPoint</vt:lpstr>
      <vt:lpstr>МЕТОДОЛОГІЧНІ АСПЕКТИ здійснення внутрішнього контролю</vt:lpstr>
      <vt:lpstr>Презентація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Рева Олеся Миколаївна</dc:creator>
  <cp:lastModifiedBy>Кудрик Галина Петрівна</cp:lastModifiedBy>
  <cp:revision>190</cp:revision>
  <cp:lastPrinted>2019-12-13T14:30:46Z</cp:lastPrinted>
  <dcterms:created xsi:type="dcterms:W3CDTF">2018-12-13T07:59:07Z</dcterms:created>
  <dcterms:modified xsi:type="dcterms:W3CDTF">2019-12-18T08:12:13Z</dcterms:modified>
</cp:coreProperties>
</file>