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676" r:id="rId3"/>
  </p:sldMasterIdLst>
  <p:notesMasterIdLst>
    <p:notesMasterId r:id="rId19"/>
  </p:notesMasterIdLst>
  <p:handoutMasterIdLst>
    <p:handoutMasterId r:id="rId20"/>
  </p:handoutMasterIdLst>
  <p:sldIdLst>
    <p:sldId id="295" r:id="rId4"/>
    <p:sldId id="275" r:id="rId5"/>
    <p:sldId id="344" r:id="rId6"/>
    <p:sldId id="348" r:id="rId7"/>
    <p:sldId id="347" r:id="rId8"/>
    <p:sldId id="335" r:id="rId9"/>
    <p:sldId id="349" r:id="rId10"/>
    <p:sldId id="345" r:id="rId11"/>
    <p:sldId id="351" r:id="rId12"/>
    <p:sldId id="358" r:id="rId13"/>
    <p:sldId id="354" r:id="rId14"/>
    <p:sldId id="361" r:id="rId15"/>
    <p:sldId id="362" r:id="rId16"/>
    <p:sldId id="355" r:id="rId17"/>
    <p:sldId id="262" r:id="rId18"/>
  </p:sldIdLst>
  <p:sldSz cx="12192000" cy="6858000"/>
  <p:notesSz cx="6670675" cy="99298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FFFF66"/>
    <a:srgbClr val="FFCC00"/>
    <a:srgbClr val="FFD6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Помірний стиль 2 –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Помірний стиль 3 –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2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778506" y="1"/>
            <a:ext cx="289062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74D88-2B94-4545-8E3B-4656370F48EE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1" y="9431600"/>
            <a:ext cx="289062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778506" y="9431600"/>
            <a:ext cx="289062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6C2BF-E4CB-4496-861C-8E2FD5881C6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5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732" cy="498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778362" y="0"/>
            <a:ext cx="2890732" cy="498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B5358-09AF-4CC7-AC1E-7AB4F859CEE3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67701" y="4778004"/>
            <a:ext cx="5335274" cy="391058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31405"/>
            <a:ext cx="2890732" cy="498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778362" y="9431405"/>
            <a:ext cx="2890732" cy="498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15CEE-FB56-4E73-BCAB-F9509906BE3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8748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15CEE-FB56-4E73-BCAB-F9509906BE3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435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15CEE-FB56-4E73-BCAB-F9509906BE3B}" type="slidenum">
              <a:rPr lang="uk-UA" smtClean="0">
                <a:solidFill>
                  <a:prstClr val="black"/>
                </a:solidFill>
              </a:rPr>
              <a:pPr/>
              <a:t>11</a:t>
            </a:fld>
            <a:endParaRPr lang="uk-U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35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15CEE-FB56-4E73-BCAB-F9509906BE3B}" type="slidenum">
              <a:rPr lang="uk-UA" smtClean="0">
                <a:solidFill>
                  <a:prstClr val="black"/>
                </a:solidFill>
              </a:rPr>
              <a:pPr/>
              <a:t>14</a:t>
            </a:fld>
            <a:endParaRPr lang="uk-U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655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032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446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250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43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61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89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1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76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77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94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21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350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2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60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00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9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6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87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326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4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9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5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728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0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9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44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7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1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42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96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57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1.png" descr="image1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Line" descr="Line"/>
          <p:cNvPicPr>
            <a:picLocks/>
          </p:cNvPicPr>
          <p:nvPr userDrawn="1"/>
        </p:nvPicPr>
        <p:blipFill>
          <a:blip r:embed="rId3">
            <a:extLst/>
          </a:blip>
          <a:stretch>
            <a:fillRect/>
          </a:stretch>
        </p:blipFill>
        <p:spPr>
          <a:xfrm>
            <a:off x="-207380" y="1544017"/>
            <a:ext cx="11666666" cy="12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13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385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436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031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398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139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260A-0936-4E2E-8985-74C5B626AF50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772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D260A-0936-4E2E-8985-74C5B626AF50}" type="datetimeFigureOut">
              <a:rPr lang="uk-UA" smtClean="0"/>
              <a:t>13.01.2020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D663-84F4-46BE-95C8-A990D879E49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553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263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1143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2286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3429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4572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5715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6858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8001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9144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055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52784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7500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97234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1945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41684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16390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186134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0835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143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286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429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572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715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858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8001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9144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075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1143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2286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3429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4572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5715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6858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8001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9144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055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52784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7500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97234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1945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41684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16390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186134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083594" marR="0" indent="-305594" algn="l" defTabSz="410766" rtl="0" latinLnBrk="0">
        <a:lnSpc>
          <a:spcPct val="100000"/>
        </a:lnSpc>
        <a:spcBef>
          <a:spcPts val="2950"/>
        </a:spcBef>
        <a:spcAft>
          <a:spcPts val="0"/>
        </a:spcAft>
        <a:buClrTx/>
        <a:buSzPct val="145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143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286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429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572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715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858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8001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914400" algn="ctr" defTabSz="4107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0.png"/><Relationship Id="rId5" Type="http://schemas.openxmlformats.org/officeDocument/2006/relationships/image" Target="../media/image19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20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8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fu-logo-V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" y="-1536"/>
            <a:ext cx="4239572" cy="120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114697" y="1401037"/>
            <a:ext cx="10911840" cy="3014209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600" b="1" spc="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Нові</a:t>
            </a:r>
            <a:r>
              <a:rPr lang="ru-RU" sz="3600" b="1" spc="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spc="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підходи</a:t>
            </a:r>
            <a:r>
              <a:rPr lang="ru-RU" sz="3600" b="1" spc="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600" b="1" spc="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звітування</a:t>
            </a:r>
            <a:r>
              <a:rPr lang="ru-RU" sz="3600" b="1" spc="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3600" b="1" spc="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результати</a:t>
            </a:r>
            <a:r>
              <a:rPr lang="ru-RU" sz="3600" b="1" spc="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spc="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3600" b="1" spc="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spc="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підрозділів</a:t>
            </a:r>
            <a:r>
              <a:rPr lang="ru-RU" sz="3600" b="1" spc="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spc="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внутрішнього</a:t>
            </a:r>
            <a:r>
              <a:rPr lang="ru-RU" sz="3600" b="1" spc="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аудиту </a:t>
            </a:r>
            <a:endParaRPr lang="uk-UA" sz="3600" b="1" spc="3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imag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" y="4480435"/>
            <a:ext cx="11033760" cy="14932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6" name="TextBox 5"/>
          <p:cNvSpPr txBox="1"/>
          <p:nvPr/>
        </p:nvSpPr>
        <p:spPr>
          <a:xfrm>
            <a:off x="7431726" y="5158685"/>
            <a:ext cx="3834638" cy="13753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uk-UA" sz="1600" dirty="0" smtClean="0">
                <a:solidFill>
                  <a:srgbClr val="929292"/>
                </a:solidFill>
                <a:latin typeface="Arial" panose="020B0604020202020204" pitchFamily="34" charset="0"/>
                <a:ea typeface="Muller Narrow Light"/>
                <a:cs typeface="Arial" panose="020B0604020202020204" pitchFamily="34" charset="0"/>
                <a:sym typeface="Helvetica Neue"/>
              </a:rPr>
              <a:t>Департамент гармонізації державного </a:t>
            </a:r>
          </a:p>
          <a:p>
            <a:pPr marL="0" marR="0" indent="0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uk-UA" sz="1600" dirty="0" smtClean="0">
                <a:solidFill>
                  <a:srgbClr val="929292"/>
                </a:solidFill>
                <a:latin typeface="Arial" panose="020B0604020202020204" pitchFamily="34" charset="0"/>
                <a:ea typeface="Muller Narrow Light"/>
                <a:cs typeface="Arial" panose="020B0604020202020204" pitchFamily="34" charset="0"/>
                <a:sym typeface="Helvetica Neue"/>
              </a:rPr>
              <a:t>внутрішнього фінансового контролю </a:t>
            </a:r>
          </a:p>
          <a:p>
            <a:pPr marL="0" marR="0" indent="0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uk-UA" sz="1600" dirty="0" smtClean="0">
                <a:solidFill>
                  <a:srgbClr val="929292"/>
                </a:solidFill>
                <a:latin typeface="Arial" panose="020B0604020202020204" pitchFamily="34" charset="0"/>
                <a:ea typeface="Muller Narrow Light"/>
                <a:cs typeface="Arial" panose="020B0604020202020204" pitchFamily="34" charset="0"/>
                <a:sym typeface="Helvetica Neue"/>
              </a:rPr>
              <a:t>Міністерства фінансів України</a:t>
            </a:r>
          </a:p>
          <a:p>
            <a:pPr marL="0" marR="0" indent="0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uk-UA" sz="1600" dirty="0" smtClean="0">
              <a:solidFill>
                <a:srgbClr val="929292"/>
              </a:solidFill>
              <a:latin typeface="Arial" panose="020B0604020202020204" pitchFamily="34" charset="0"/>
              <a:ea typeface="Muller Narrow Light"/>
              <a:cs typeface="Arial" panose="020B0604020202020204" pitchFamily="34" charset="0"/>
              <a:sym typeface="Helvetica Neue"/>
            </a:endParaRPr>
          </a:p>
          <a:p>
            <a:pPr marL="0" marR="0" indent="0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uk-UA" sz="1600" dirty="0" smtClean="0">
                <a:solidFill>
                  <a:srgbClr val="929292"/>
                </a:solidFill>
                <a:latin typeface="Arial" panose="020B0604020202020204" pitchFamily="34" charset="0"/>
                <a:ea typeface="Muller Narrow Light"/>
                <a:cs typeface="Arial" panose="020B0604020202020204" pitchFamily="34" charset="0"/>
                <a:sym typeface="Helvetica Neue"/>
              </a:rPr>
              <a:t>Київ, 2020</a:t>
            </a:r>
            <a:endParaRPr lang="uk-UA" sz="1600" dirty="0">
              <a:solidFill>
                <a:srgbClr val="929292"/>
              </a:solidFill>
              <a:latin typeface="Arial" panose="020B0604020202020204" pitchFamily="34" charset="0"/>
              <a:ea typeface="Muller Narrow Light"/>
              <a:cs typeface="Arial" panose="020B0604020202020204" pitchFamily="34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8821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БЛИЦЯ"/>
          <p:cNvSpPr txBox="1"/>
          <p:nvPr/>
        </p:nvSpPr>
        <p:spPr>
          <a:xfrm>
            <a:off x="1097280" y="85427"/>
            <a:ext cx="10963175" cy="937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defTabSz="1828800">
              <a:lnSpc>
                <a:spcPct val="120000"/>
              </a:lnSpc>
              <a:defRPr sz="7500" b="0" cap="all">
                <a:solidFill>
                  <a:srgbClr val="535353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lang="uk-UA" sz="24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 Інформації про основні недоліки щодо організації та функціонування внутрішнього контролю </a:t>
            </a:r>
            <a:endParaRPr sz="24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51626"/>
              </p:ext>
            </p:extLst>
          </p:nvPr>
        </p:nvGraphicFramePr>
        <p:xfrm>
          <a:off x="165463" y="1419499"/>
          <a:ext cx="11861074" cy="5344855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631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02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44663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Суть виявлених</a:t>
                      </a:r>
                    </a:p>
                    <a:p>
                      <a:pPr algn="ctr"/>
                      <a:r>
                        <a:rPr lang="uk-UA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недоліків </a:t>
                      </a:r>
                    </a:p>
                    <a:p>
                      <a:pPr algn="ctr"/>
                      <a:endParaRPr lang="uk-UA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Елемент (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або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елементи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системи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ВК, 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яких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стосуються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такі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недоліки</a:t>
                      </a:r>
                      <a:endParaRPr lang="uk-UA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Кількість об’єктів </a:t>
                      </a:r>
                    </a:p>
                    <a:p>
                      <a:pPr algn="ctr"/>
                      <a:r>
                        <a:rPr lang="uk-UA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внутрішнього аудиту, </a:t>
                      </a:r>
                    </a:p>
                    <a:p>
                      <a:pPr algn="ctr"/>
                      <a:r>
                        <a:rPr lang="uk-UA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під час дослідження</a:t>
                      </a:r>
                    </a:p>
                    <a:p>
                      <a:pPr algn="ctr"/>
                      <a:r>
                        <a:rPr lang="uk-UA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яких виявлено недоліки</a:t>
                      </a:r>
                      <a:endParaRPr lang="uk-UA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Вжиті заходи з </a:t>
                      </a:r>
                    </a:p>
                    <a:p>
                      <a:pPr algn="ctr"/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удосконалення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системи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ВК 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окремих</a:t>
                      </a:r>
                      <a:endParaRPr lang="ru-RU" sz="16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її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елементів</a:t>
                      </a:r>
                      <a:endParaRPr lang="uk-UA" sz="16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8855">
                <a:tc>
                  <a:txBody>
                    <a:bodyPr/>
                    <a:lstStyle/>
                    <a:p>
                      <a:pPr algn="just"/>
                      <a:r>
                        <a:rPr lang="uk-UA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При дослідженні виконання функції ДФС «Організація роботи сервісу ДФС «Пульс» встановлено, що чинні внутрішні розпорядчі документи ДФС щодо функціонування роботи сервісу «Пульс» мали невідповідності. Зокрема: критерії оцінки ефективності роботи сервісу «Пульс», визначені наказом ДФС не враховували необхідних інструментів, не сприяли підвищенню ефективності роботи сервісу, не відображали реальний стан справ по роботі із зверненнями.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внутрішнє</a:t>
                      </a:r>
                      <a:r>
                        <a:rPr lang="uk-UA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середовище;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uk-UA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заходи контролю;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uk-UA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інформація і комунікація;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uk-UA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моніторинг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3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На виконання </a:t>
                      </a:r>
                      <a:r>
                        <a:rPr lang="uk-UA" sz="13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рекомендацій </a:t>
                      </a:r>
                      <a:r>
                        <a:rPr lang="uk-UA" sz="13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затверджено Порядок надання інформаційно-довідкових послуг Контакт-центром ДФС та </a:t>
                      </a:r>
                      <a:r>
                        <a:rPr lang="ru-RU" sz="13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</a:t>
                      </a:r>
                      <a:r>
                        <a:rPr lang="uk-UA" sz="135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оцінки задоволеності результатами обробки звернень, що надійшли </a:t>
                      </a:r>
                      <a:r>
                        <a:rPr lang="ru-RU" sz="13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через Контакт-центр,</a:t>
                      </a:r>
                      <a:r>
                        <a:rPr lang="uk-UA" sz="13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якими визначено: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uk-UA" sz="13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основні завдання Контакт-центру; загальні організаційно-технічні вимоги до надання інформаційних послуг, зокрема: показники якості надання цих послуг,</a:t>
                      </a:r>
                      <a:r>
                        <a:rPr lang="uk-UA" sz="13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3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показники ефективності обробки структурними підрозділами та територіальними органами отриманих звернень; порядок звітування про результати виконання основних завдань перед керівництвом ДФС тощо;</a:t>
                      </a:r>
                    </a:p>
                    <a:p>
                      <a:pPr algn="just"/>
                      <a:r>
                        <a:rPr lang="uk-UA" sz="13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методи та інструменти дослідження задоволеності обробкою звернень,  спосіб зв’язку з цільовою групою</a:t>
                      </a:r>
                      <a:r>
                        <a:rPr lang="uk-UA" sz="13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uk-UA" sz="13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44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8" name="image1.png" descr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9" name="Line" descr="Line"/>
          <p:cNvPicPr>
            <a:picLocks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5334" y="1544017"/>
            <a:ext cx="11666666" cy="127001"/>
          </a:xfrm>
          <a:prstGeom prst="rect">
            <a:avLst/>
          </a:prstGeom>
        </p:spPr>
      </p:pic>
      <p:sp>
        <p:nvSpPr>
          <p:cNvPr id="2661" name="ТАБЛИЦЯ"/>
          <p:cNvSpPr txBox="1"/>
          <p:nvPr/>
        </p:nvSpPr>
        <p:spPr>
          <a:xfrm>
            <a:off x="1097280" y="168315"/>
            <a:ext cx="10963175" cy="1085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defTabSz="1828800">
              <a:lnSpc>
                <a:spcPct val="120000"/>
              </a:lnSpc>
              <a:defRPr sz="7500" b="0" cap="all">
                <a:solidFill>
                  <a:srgbClr val="535353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lang="uk-UA" sz="28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Інформація про результати впровадження аудиторських рекомендацій</a:t>
            </a:r>
            <a:endParaRPr sz="2800" b="1" kern="0" dirty="0">
              <a:solidFill>
                <a:srgbClr val="00A2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4" name="ХХХ"/>
          <p:cNvSpPr txBox="1"/>
          <p:nvPr/>
        </p:nvSpPr>
        <p:spPr>
          <a:xfrm>
            <a:off x="195884" y="3051317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65" name="ХХХ"/>
          <p:cNvSpPr txBox="1"/>
          <p:nvPr/>
        </p:nvSpPr>
        <p:spPr>
          <a:xfrm>
            <a:off x="195884" y="3908146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/>
              <a:t>ХХХ</a:t>
            </a:r>
          </a:p>
        </p:txBody>
      </p:sp>
      <p:sp>
        <p:nvSpPr>
          <p:cNvPr id="2667" name="Rectangle"/>
          <p:cNvSpPr/>
          <p:nvPr/>
        </p:nvSpPr>
        <p:spPr>
          <a:xfrm>
            <a:off x="3156203" y="2091623"/>
            <a:ext cx="2894741" cy="739618"/>
          </a:xfrm>
          <a:prstGeom prst="rect">
            <a:avLst/>
          </a:prstGeom>
          <a:solidFill>
            <a:srgbClr val="FDDA3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68" name="Rectangle"/>
          <p:cNvSpPr/>
          <p:nvPr/>
        </p:nvSpPr>
        <p:spPr>
          <a:xfrm>
            <a:off x="6188538" y="2081998"/>
            <a:ext cx="2887181" cy="739618"/>
          </a:xfrm>
          <a:prstGeom prst="rect">
            <a:avLst/>
          </a:prstGeom>
          <a:solidFill>
            <a:srgbClr val="FDDA3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69" name="Rectangle"/>
          <p:cNvSpPr/>
          <p:nvPr/>
        </p:nvSpPr>
        <p:spPr>
          <a:xfrm>
            <a:off x="9151731" y="2091623"/>
            <a:ext cx="2887181" cy="739618"/>
          </a:xfrm>
          <a:prstGeom prst="rect">
            <a:avLst/>
          </a:prstGeom>
          <a:solidFill>
            <a:srgbClr val="FDDA3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1" name="Line"/>
          <p:cNvSpPr/>
          <p:nvPr/>
        </p:nvSpPr>
        <p:spPr>
          <a:xfrm>
            <a:off x="6178712" y="2901837"/>
            <a:ext cx="2849081" cy="1"/>
          </a:xfrm>
          <a:prstGeom prst="line">
            <a:avLst/>
          </a:prstGeom>
          <a:ln w="63500">
            <a:solidFill>
              <a:srgbClr val="535353"/>
            </a:solidFill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2" name="Line"/>
          <p:cNvSpPr/>
          <p:nvPr/>
        </p:nvSpPr>
        <p:spPr>
          <a:xfrm>
            <a:off x="9170781" y="2901837"/>
            <a:ext cx="2849081" cy="1"/>
          </a:xfrm>
          <a:prstGeom prst="line">
            <a:avLst/>
          </a:prstGeom>
          <a:ln w="63500">
            <a:solidFill>
              <a:srgbClr val="535353"/>
            </a:solidFill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3" name="Line"/>
          <p:cNvSpPr/>
          <p:nvPr/>
        </p:nvSpPr>
        <p:spPr>
          <a:xfrm flipV="1">
            <a:off x="3099928" y="2145591"/>
            <a:ext cx="1" cy="631682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4" name="Line"/>
          <p:cNvSpPr/>
          <p:nvPr/>
        </p:nvSpPr>
        <p:spPr>
          <a:xfrm flipV="1">
            <a:off x="6094518" y="2145591"/>
            <a:ext cx="1" cy="631682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5" name="Line"/>
          <p:cNvSpPr/>
          <p:nvPr/>
        </p:nvSpPr>
        <p:spPr>
          <a:xfrm flipV="1">
            <a:off x="9099287" y="2145591"/>
            <a:ext cx="1" cy="631682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6" name="Line"/>
          <p:cNvSpPr/>
          <p:nvPr/>
        </p:nvSpPr>
        <p:spPr>
          <a:xfrm flipV="1">
            <a:off x="3099928" y="2981010"/>
            <a:ext cx="1" cy="739619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7" name="Line"/>
          <p:cNvSpPr/>
          <p:nvPr/>
        </p:nvSpPr>
        <p:spPr>
          <a:xfrm flipV="1">
            <a:off x="3099928" y="3882327"/>
            <a:ext cx="1" cy="713166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80" name="XXX"/>
          <p:cNvSpPr txBox="1"/>
          <p:nvPr/>
        </p:nvSpPr>
        <p:spPr>
          <a:xfrm>
            <a:off x="3206073" y="2200847"/>
            <a:ext cx="2760371" cy="5211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57200">
              <a:lnSpc>
                <a:spcPts val="7200"/>
              </a:lnSpc>
              <a:spcBef>
                <a:spcPts val="1200"/>
              </a:spcBef>
              <a:defRPr sz="48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Виконані </a:t>
            </a: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рекомендації</a:t>
            </a: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за 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якими</a:t>
            </a: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досягнуто</a:t>
            </a:r>
            <a:endParaRPr lang="ru-RU" sz="1600" b="1" kern="0" dirty="0" smtClean="0">
              <a:solidFill>
                <a:srgbClr val="00A2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результативність</a:t>
            </a:r>
            <a:endParaRPr sz="1600" b="1" kern="0" dirty="0">
              <a:solidFill>
                <a:srgbClr val="00A2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1" name="XXX"/>
          <p:cNvSpPr txBox="1"/>
          <p:nvPr/>
        </p:nvSpPr>
        <p:spPr>
          <a:xfrm>
            <a:off x="6125989" y="2204951"/>
            <a:ext cx="2968762" cy="512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57200">
              <a:lnSpc>
                <a:spcPts val="7200"/>
              </a:lnSpc>
              <a:spcBef>
                <a:spcPts val="1200"/>
              </a:spcBef>
              <a:defRPr sz="48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uk-UA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Суть недоліків/проблем, 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uk-UA" sz="1600" b="1" kern="0" dirty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uk-UA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иявлених за результатами 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uk-UA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внутрішніх аудитів</a:t>
            </a:r>
            <a:endParaRPr sz="1600" b="1" kern="0" dirty="0">
              <a:solidFill>
                <a:srgbClr val="00A2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2" name="XXX"/>
          <p:cNvSpPr txBox="1"/>
          <p:nvPr/>
        </p:nvSpPr>
        <p:spPr>
          <a:xfrm>
            <a:off x="9180677" y="2277790"/>
            <a:ext cx="2829301" cy="367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57200">
              <a:lnSpc>
                <a:spcPts val="7200"/>
              </a:lnSpc>
              <a:spcBef>
                <a:spcPts val="1200"/>
              </a:spcBef>
              <a:defRPr sz="48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Результати </a:t>
            </a: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впровадження</a:t>
            </a: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рекомендацій</a:t>
            </a:r>
            <a:endParaRPr lang="ru-RU" sz="1600" b="1" kern="0" dirty="0">
              <a:solidFill>
                <a:srgbClr val="00A2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5" name="ХХХ"/>
          <p:cNvSpPr txBox="1"/>
          <p:nvPr/>
        </p:nvSpPr>
        <p:spPr>
          <a:xfrm>
            <a:off x="192499" y="4817836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86" name="ХХХ"/>
          <p:cNvSpPr txBox="1"/>
          <p:nvPr/>
        </p:nvSpPr>
        <p:spPr>
          <a:xfrm>
            <a:off x="192499" y="5674664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91" name="Rectangle"/>
          <p:cNvSpPr/>
          <p:nvPr/>
        </p:nvSpPr>
        <p:spPr>
          <a:xfrm>
            <a:off x="3169214" y="2952796"/>
            <a:ext cx="2887181" cy="790585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2" name="Rectangle"/>
          <p:cNvSpPr/>
          <p:nvPr/>
        </p:nvSpPr>
        <p:spPr>
          <a:xfrm>
            <a:off x="3156203" y="3856401"/>
            <a:ext cx="2887181" cy="796768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3" name="ХХХ"/>
          <p:cNvSpPr txBox="1"/>
          <p:nvPr/>
        </p:nvSpPr>
        <p:spPr>
          <a:xfrm>
            <a:off x="3198998" y="3061606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94" name="ХХХ"/>
          <p:cNvSpPr txBox="1"/>
          <p:nvPr/>
        </p:nvSpPr>
        <p:spPr>
          <a:xfrm>
            <a:off x="3198998" y="3918434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95" name="Line"/>
          <p:cNvSpPr/>
          <p:nvPr/>
        </p:nvSpPr>
        <p:spPr>
          <a:xfrm flipV="1">
            <a:off x="6094518" y="2981010"/>
            <a:ext cx="1" cy="739619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6" name="Line"/>
          <p:cNvSpPr/>
          <p:nvPr/>
        </p:nvSpPr>
        <p:spPr>
          <a:xfrm flipV="1">
            <a:off x="6094518" y="3882327"/>
            <a:ext cx="1" cy="713166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7" name="Line"/>
          <p:cNvSpPr/>
          <p:nvPr/>
        </p:nvSpPr>
        <p:spPr>
          <a:xfrm flipH="1">
            <a:off x="3197688" y="3820288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00" name="ХХХ"/>
          <p:cNvSpPr txBox="1"/>
          <p:nvPr/>
        </p:nvSpPr>
        <p:spPr>
          <a:xfrm>
            <a:off x="3195613" y="4828124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701" name="ХХХ"/>
          <p:cNvSpPr txBox="1"/>
          <p:nvPr/>
        </p:nvSpPr>
        <p:spPr>
          <a:xfrm>
            <a:off x="3195613" y="5684953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/>
              <a:t>ХХХ</a:t>
            </a:r>
          </a:p>
        </p:txBody>
      </p:sp>
      <p:sp>
        <p:nvSpPr>
          <p:cNvPr id="2703" name="Line"/>
          <p:cNvSpPr/>
          <p:nvPr/>
        </p:nvSpPr>
        <p:spPr>
          <a:xfrm flipH="1">
            <a:off x="3178638" y="4702401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06" name="Line"/>
          <p:cNvSpPr/>
          <p:nvPr/>
        </p:nvSpPr>
        <p:spPr>
          <a:xfrm>
            <a:off x="3179033" y="2906125"/>
            <a:ext cx="2849081" cy="1"/>
          </a:xfrm>
          <a:prstGeom prst="line">
            <a:avLst/>
          </a:prstGeom>
          <a:ln w="63500">
            <a:solidFill>
              <a:srgbClr val="535353"/>
            </a:solidFill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grpSp>
        <p:nvGrpSpPr>
          <p:cNvPr id="2722" name="Group"/>
          <p:cNvGrpSpPr/>
          <p:nvPr/>
        </p:nvGrpSpPr>
        <p:grpSpPr>
          <a:xfrm>
            <a:off x="6143787" y="2981011"/>
            <a:ext cx="2944666" cy="3304286"/>
            <a:chOff x="0" y="-1"/>
            <a:chExt cx="5889330" cy="6638990"/>
          </a:xfrm>
        </p:grpSpPr>
        <p:sp>
          <p:nvSpPr>
            <p:cNvPr id="2707" name="Rectangle"/>
            <p:cNvSpPr/>
            <p:nvPr/>
          </p:nvSpPr>
          <p:spPr>
            <a:xfrm>
              <a:off x="6769" y="20576"/>
              <a:ext cx="5774362" cy="1581168"/>
            </a:xfrm>
            <a:prstGeom prst="rect">
              <a:avLst/>
            </a:prstGeom>
            <a:solidFill>
              <a:srgbClr val="D6D5D5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08" name="Rectangle"/>
            <p:cNvSpPr/>
            <p:nvPr/>
          </p:nvSpPr>
          <p:spPr>
            <a:xfrm>
              <a:off x="0" y="1750781"/>
              <a:ext cx="5774361" cy="1593537"/>
            </a:xfrm>
            <a:prstGeom prst="rect">
              <a:avLst/>
            </a:prstGeom>
            <a:solidFill>
              <a:srgbClr val="D6D5D5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09" name="ХХХ"/>
            <p:cNvSpPr txBox="1"/>
            <p:nvPr/>
          </p:nvSpPr>
          <p:spPr>
            <a:xfrm>
              <a:off x="85590" y="161191"/>
              <a:ext cx="5692922" cy="12311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25400" tIns="25400" rIns="25400" bIns="25400" numCol="1" anchor="ctr">
              <a:spAutoFit/>
            </a:bodyPr>
            <a:lstStyle>
              <a:lvl1pPr defTabSz="457200">
                <a:lnSpc>
                  <a:spcPts val="4400"/>
                </a:lnSpc>
                <a:defRPr sz="2500" b="0">
                  <a:solidFill>
                    <a:srgbClr val="FFFFFF"/>
                  </a:solidFill>
                  <a:latin typeface="Muller Narrow ExtraBold"/>
                  <a:ea typeface="Muller Narrow ExtraBold"/>
                  <a:cs typeface="Muller Narrow ExtraBold"/>
                  <a:sym typeface="Muller Narrow ExtraBold"/>
                </a:defRPr>
              </a:lvl1pPr>
            </a:lstStyle>
            <a:p>
              <a:pPr algn="ctr" hangingPunct="0"/>
              <a:r>
                <a:rPr sz="1250" kern="0"/>
                <a:t>ХХХ</a:t>
              </a:r>
            </a:p>
          </p:txBody>
        </p:sp>
        <p:sp>
          <p:nvSpPr>
            <p:cNvPr id="2710" name="ХХХ"/>
            <p:cNvSpPr txBox="1"/>
            <p:nvPr/>
          </p:nvSpPr>
          <p:spPr>
            <a:xfrm>
              <a:off x="85590" y="1874846"/>
              <a:ext cx="5692922" cy="12311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25400" tIns="25400" rIns="25400" bIns="25400" numCol="1" anchor="ctr">
              <a:spAutoFit/>
            </a:bodyPr>
            <a:lstStyle>
              <a:lvl1pPr defTabSz="457200">
                <a:lnSpc>
                  <a:spcPts val="4400"/>
                </a:lnSpc>
                <a:defRPr sz="2500" b="0">
                  <a:solidFill>
                    <a:srgbClr val="FFFFFF"/>
                  </a:solidFill>
                  <a:latin typeface="Muller Narrow ExtraBold"/>
                  <a:ea typeface="Muller Narrow ExtraBold"/>
                  <a:cs typeface="Muller Narrow ExtraBold"/>
                  <a:sym typeface="Muller Narrow ExtraBold"/>
                </a:defRPr>
              </a:lvl1pPr>
            </a:lstStyle>
            <a:p>
              <a:pPr algn="ctr" hangingPunct="0"/>
              <a:r>
                <a:rPr sz="1250" kern="0"/>
                <a:t>ХХХ</a:t>
              </a:r>
            </a:p>
          </p:txBody>
        </p:sp>
        <p:sp>
          <p:nvSpPr>
            <p:cNvPr id="2711" name="Line"/>
            <p:cNvSpPr/>
            <p:nvPr/>
          </p:nvSpPr>
          <p:spPr>
            <a:xfrm flipV="1">
              <a:off x="5889329" y="-1"/>
              <a:ext cx="1" cy="1479237"/>
            </a:xfrm>
            <a:prstGeom prst="line">
              <a:avLst/>
            </a:prstGeom>
            <a:noFill/>
            <a:ln w="381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12" name="Line"/>
            <p:cNvSpPr/>
            <p:nvPr/>
          </p:nvSpPr>
          <p:spPr>
            <a:xfrm flipV="1">
              <a:off x="5889329" y="1802633"/>
              <a:ext cx="1" cy="1426332"/>
            </a:xfrm>
            <a:prstGeom prst="line">
              <a:avLst/>
            </a:prstGeom>
            <a:noFill/>
            <a:ln w="381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13" name="Line"/>
            <p:cNvSpPr/>
            <p:nvPr/>
          </p:nvSpPr>
          <p:spPr>
            <a:xfrm flipH="1" flipV="1">
              <a:off x="82970" y="1678555"/>
              <a:ext cx="5698161" cy="1"/>
            </a:xfrm>
            <a:prstGeom prst="line">
              <a:avLst/>
            </a:prstGeom>
            <a:noFill/>
            <a:ln w="381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17" name="ХХХ"/>
            <p:cNvSpPr txBox="1"/>
            <p:nvPr/>
          </p:nvSpPr>
          <p:spPr>
            <a:xfrm>
              <a:off x="78820" y="5407883"/>
              <a:ext cx="5692922" cy="12311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25400" tIns="25400" rIns="25400" bIns="25400" numCol="1" anchor="ctr">
              <a:spAutoFit/>
            </a:bodyPr>
            <a:lstStyle>
              <a:lvl1pPr defTabSz="457200">
                <a:lnSpc>
                  <a:spcPts val="4400"/>
                </a:lnSpc>
                <a:defRPr sz="2500" b="0">
                  <a:solidFill>
                    <a:srgbClr val="FFFFFF"/>
                  </a:solidFill>
                  <a:latin typeface="Muller Narrow ExtraBold"/>
                  <a:ea typeface="Muller Narrow ExtraBold"/>
                  <a:cs typeface="Muller Narrow ExtraBold"/>
                  <a:sym typeface="Muller Narrow ExtraBold"/>
                </a:defRPr>
              </a:lvl1pPr>
            </a:lstStyle>
            <a:p>
              <a:pPr algn="ctr" hangingPunct="0"/>
              <a:r>
                <a:rPr sz="1250" kern="0"/>
                <a:t>ХХХ</a:t>
              </a:r>
            </a:p>
          </p:txBody>
        </p:sp>
        <p:sp>
          <p:nvSpPr>
            <p:cNvPr id="2719" name="Line"/>
            <p:cNvSpPr/>
            <p:nvPr/>
          </p:nvSpPr>
          <p:spPr>
            <a:xfrm flipH="1" flipV="1">
              <a:off x="44870" y="3442780"/>
              <a:ext cx="5698161" cy="1"/>
            </a:xfrm>
            <a:prstGeom prst="line">
              <a:avLst/>
            </a:prstGeom>
            <a:noFill/>
            <a:ln w="381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</p:grpSp>
      <p:sp>
        <p:nvSpPr>
          <p:cNvPr id="2723" name="Rectangle"/>
          <p:cNvSpPr/>
          <p:nvPr/>
        </p:nvSpPr>
        <p:spPr>
          <a:xfrm>
            <a:off x="9140006" y="2983062"/>
            <a:ext cx="2887181" cy="790585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24" name="Rectangle"/>
          <p:cNvSpPr/>
          <p:nvPr/>
        </p:nvSpPr>
        <p:spPr>
          <a:xfrm>
            <a:off x="9136621" y="3848165"/>
            <a:ext cx="2887181" cy="796768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25" name="ХХХ"/>
          <p:cNvSpPr txBox="1"/>
          <p:nvPr/>
        </p:nvSpPr>
        <p:spPr>
          <a:xfrm>
            <a:off x="9179416" y="3053370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726" name="ХХХ"/>
          <p:cNvSpPr txBox="1"/>
          <p:nvPr/>
        </p:nvSpPr>
        <p:spPr>
          <a:xfrm>
            <a:off x="9179416" y="3910198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727" name="Line"/>
          <p:cNvSpPr/>
          <p:nvPr/>
        </p:nvSpPr>
        <p:spPr>
          <a:xfrm flipH="1">
            <a:off x="9178107" y="3812052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30" name="ХХХ"/>
          <p:cNvSpPr txBox="1"/>
          <p:nvPr/>
        </p:nvSpPr>
        <p:spPr>
          <a:xfrm>
            <a:off x="9176031" y="4819888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/>
              <a:t>ХХХ</a:t>
            </a:r>
          </a:p>
        </p:txBody>
      </p:sp>
      <p:sp>
        <p:nvSpPr>
          <p:cNvPr id="2731" name="ХХХ"/>
          <p:cNvSpPr txBox="1"/>
          <p:nvPr/>
        </p:nvSpPr>
        <p:spPr>
          <a:xfrm>
            <a:off x="9176031" y="5676716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/>
              <a:t>ХХХ</a:t>
            </a:r>
          </a:p>
        </p:txBody>
      </p:sp>
      <p:sp>
        <p:nvSpPr>
          <p:cNvPr id="78" name="Округлений прямокутник 77"/>
          <p:cNvSpPr/>
          <p:nvPr/>
        </p:nvSpPr>
        <p:spPr>
          <a:xfrm>
            <a:off x="9583555" y="1203158"/>
            <a:ext cx="2608445" cy="77002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uk-UA" sz="1600" b="1" kern="0" dirty="0" smtClean="0">
                <a:solidFill>
                  <a:srgbClr val="ED7D3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3 Пояснювальної записки до звіту</a:t>
            </a:r>
          </a:p>
        </p:txBody>
      </p:sp>
      <p:sp>
        <p:nvSpPr>
          <p:cNvPr id="79" name="AutoShape 40"/>
          <p:cNvSpPr>
            <a:spLocks/>
          </p:cNvSpPr>
          <p:nvPr/>
        </p:nvSpPr>
        <p:spPr bwMode="auto">
          <a:xfrm>
            <a:off x="99260" y="4899258"/>
            <a:ext cx="11900235" cy="1828800"/>
          </a:xfrm>
          <a:prstGeom prst="roundRect">
            <a:avLst>
              <a:gd name="adj" fmla="val 14019"/>
            </a:avLst>
          </a:prstGeom>
          <a:noFill/>
          <a:ln w="63500" cap="flat" cmpd="sng">
            <a:solidFill>
              <a:srgbClr val="DCDEE0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457200" indent="914400" algn="ctr" defTabSz="777875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914400" indent="914400" algn="ctr" defTabSz="777875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1371600" indent="914400" algn="ctr" defTabSz="777875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1828800" indent="914400" algn="ctr" defTabSz="777875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lvl="2"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sz="2000" b="0" dirty="0" smtClean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Зазначається стисла інформація 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на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прикладі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не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більше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b="0" dirty="0" smtClean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5-ти </a:t>
            </a:r>
            <a:r>
              <a:rPr lang="ru-RU" altLang="uk-UA" sz="2000" b="0" dirty="0" err="1" smtClean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рекомендацій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,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які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впроваджено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у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звітному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періоді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та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які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мали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або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мають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найбільший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вплив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на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вдосконалення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системи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управління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,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поліпшення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внутрішнього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контролю,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підвищення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ефективності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виконання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завдань</a:t>
            </a:r>
            <a:r>
              <a:rPr lang="ru-RU" altLang="uk-UA" sz="200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та </a:t>
            </a:r>
            <a:r>
              <a:rPr lang="ru-RU" altLang="uk-UA" sz="200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функцій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,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визначених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актами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законодавства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, а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також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ефективності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використання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бюджетних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коштів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та </a:t>
            </a:r>
            <a:r>
              <a:rPr lang="ru-RU" altLang="uk-UA" sz="2000" b="0" dirty="0" err="1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інших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b="0" dirty="0" err="1" smtClean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активів</a:t>
            </a:r>
            <a:r>
              <a:rPr lang="ru-RU" altLang="uk-UA" sz="2000" b="0" dirty="0" smtClean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.</a:t>
            </a:r>
            <a:endParaRPr lang="uk-UA" altLang="uk-UA" sz="2000" b="0" dirty="0" smtClean="0">
              <a:latin typeface="Arial" panose="020B0604020202020204" pitchFamily="34" charset="0"/>
              <a:ea typeface="Helvetica Light" charset="0"/>
              <a:cs typeface="Arial" panose="020B0604020202020204" pitchFamily="34" charset="0"/>
              <a:sym typeface="Helvetica Light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385" y="1831305"/>
            <a:ext cx="2818447" cy="286582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044" y="5203379"/>
            <a:ext cx="1187796" cy="118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20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БЛИЦЯ"/>
          <p:cNvSpPr txBox="1"/>
          <p:nvPr/>
        </p:nvSpPr>
        <p:spPr>
          <a:xfrm>
            <a:off x="1097280" y="242181"/>
            <a:ext cx="10963175" cy="937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defTabSz="1828800">
              <a:lnSpc>
                <a:spcPct val="120000"/>
              </a:lnSpc>
              <a:defRPr sz="7500" b="0" cap="all">
                <a:solidFill>
                  <a:srgbClr val="535353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lang="uk-UA" sz="24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 Інформації про результати впровадження рекомендацій</a:t>
            </a:r>
            <a:endParaRPr sz="2400" b="1" kern="0" dirty="0">
              <a:solidFill>
                <a:srgbClr val="00A2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5363"/>
              </p:ext>
            </p:extLst>
          </p:nvPr>
        </p:nvGraphicFramePr>
        <p:xfrm>
          <a:off x="280852" y="1359716"/>
          <a:ext cx="11719560" cy="52849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06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6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6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62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Виконані </a:t>
                      </a:r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рекомендації, за </a:t>
                      </a:r>
                    </a:p>
                    <a:p>
                      <a:pPr algn="ctr"/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якими досягнуто</a:t>
                      </a:r>
                    </a:p>
                    <a:p>
                      <a:pPr algn="ctr"/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результативність</a:t>
                      </a:r>
                      <a:endParaRPr lang="uk-UA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Суть </a:t>
                      </a:r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недоліків/проблем, </a:t>
                      </a:r>
                    </a:p>
                    <a:p>
                      <a:pPr algn="ctr"/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виявлених за результатами </a:t>
                      </a:r>
                    </a:p>
                    <a:p>
                      <a:pPr algn="ctr"/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внутрішніх аудитів</a:t>
                      </a:r>
                      <a:endParaRPr lang="uk-UA" noProof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Результати впровадження </a:t>
                      </a:r>
                    </a:p>
                    <a:p>
                      <a:pPr algn="ctr"/>
                      <a:r>
                        <a:rPr lang="uk-UA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рекомендацій</a:t>
                      </a:r>
                      <a:endParaRPr lang="uk-UA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823"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Розробити Методику проведення моніторингу якості надання безоплатної вторинної правової допомоги (БВПД), у якій встановити чіткі критерії такої оцінки, визначення її суб'єктів (уповноважених органів), процедур проведення, заходів реагування.</a:t>
                      </a:r>
                    </a:p>
                    <a:p>
                      <a:pPr algn="just"/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Розробити Порядок розподілу справ між адвокатами, в якому визначити чіткі механізми такого розподілу, критерії, гранично допустимі коефіцієнти навантаження адвокатів.</a:t>
                      </a:r>
                    </a:p>
                    <a:p>
                      <a:pPr algn="just"/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Наявність ряду негативних</a:t>
                      </a:r>
                      <a:r>
                        <a:rPr lang="uk-UA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факторів, зокрема:</a:t>
                      </a:r>
                    </a:p>
                    <a:p>
                      <a:pPr algn="just"/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неможливості здійснити об’єктивну оцінку якості наданої БВПД;</a:t>
                      </a:r>
                    </a:p>
                    <a:p>
                      <a:pPr algn="just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uk-UA" sz="14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наявність випадків високої завантаженості адвокатів справами (непропорційний розподіл).</a:t>
                      </a:r>
                    </a:p>
                    <a:p>
                      <a:pPr algn="just"/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uk-UA" sz="14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Розроблено та</a:t>
                      </a:r>
                      <a:r>
                        <a:rPr lang="uk-UA" sz="14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затверджено</a:t>
                      </a:r>
                      <a:r>
                        <a:rPr lang="uk-UA" sz="14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критерії проведення моніторингу якості надання БВПД, а також форми такого</a:t>
                      </a:r>
                      <a:r>
                        <a:rPr lang="uk-UA" sz="14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моніторингу</a:t>
                      </a:r>
                      <a:r>
                        <a:rPr lang="uk-UA" sz="14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uk-UA" sz="14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спостереження за роботою адвоката в суді; проведення бесіди з клієнтом; анонімне анкетування адвокатів та клієнтів). </a:t>
                      </a:r>
                    </a:p>
                    <a:p>
                      <a:pPr algn="just"/>
                      <a:r>
                        <a:rPr lang="uk-UA" sz="14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Розроблено критерії розподілу справ між адвокатами (наприклад, не більше 30 доручень на виконанні; територія, яку обслуговує адвокат; графік чергування адвокатів; спеціалізація; врахування факту надання даному клієнту БВПД конкретним 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адвокатом).</a:t>
                      </a:r>
                    </a:p>
                    <a:p>
                      <a:pPr algn="just"/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Впровадження</a:t>
                      </a:r>
                      <a:r>
                        <a:rPr lang="uk-UA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рекомендацій сприяло </a:t>
                      </a:r>
                      <a:r>
                        <a:rPr lang="uk-UA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підвищення якості </a:t>
                      </a:r>
                      <a:r>
                        <a:rPr lang="uk-UA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надання БВПД, про що свідчить:</a:t>
                      </a:r>
                    </a:p>
                    <a:p>
                      <a:pPr algn="just"/>
                      <a:r>
                        <a:rPr lang="uk-UA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uk-UA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зменшення кількості скарг на __%;</a:t>
                      </a:r>
                    </a:p>
                    <a:p>
                      <a:pPr algn="just"/>
                      <a:r>
                        <a:rPr lang="uk-UA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uk-UA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відсутність випадків надання неякісної БВПД, виявлених за результатами моніторингу.</a:t>
                      </a:r>
                      <a:endParaRPr lang="uk-UA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48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БЛИЦЯ"/>
          <p:cNvSpPr txBox="1"/>
          <p:nvPr/>
        </p:nvSpPr>
        <p:spPr>
          <a:xfrm>
            <a:off x="1097280" y="242181"/>
            <a:ext cx="10963175" cy="937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defTabSz="1828800">
              <a:lnSpc>
                <a:spcPct val="120000"/>
              </a:lnSpc>
              <a:defRPr sz="7500" b="0" cap="all">
                <a:solidFill>
                  <a:srgbClr val="535353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lang="uk-UA" sz="24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 Інформації про результати впровадження рекомендацій</a:t>
            </a:r>
            <a:endParaRPr sz="2400" b="1" kern="0" dirty="0">
              <a:solidFill>
                <a:srgbClr val="00A2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756164"/>
              </p:ext>
            </p:extLst>
          </p:nvPr>
        </p:nvGraphicFramePr>
        <p:xfrm>
          <a:off x="472440" y="1451157"/>
          <a:ext cx="11501847" cy="52181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33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3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3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660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Виконані </a:t>
                      </a:r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рекомендації, за </a:t>
                      </a:r>
                    </a:p>
                    <a:p>
                      <a:pPr algn="ctr"/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якими досягнуто</a:t>
                      </a:r>
                    </a:p>
                    <a:p>
                      <a:pPr algn="ctr"/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результативність</a:t>
                      </a:r>
                      <a:endParaRPr lang="uk-UA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Суть </a:t>
                      </a:r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недоліків/проблем, </a:t>
                      </a:r>
                    </a:p>
                    <a:p>
                      <a:pPr algn="ctr"/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виявлених за результатами </a:t>
                      </a:r>
                    </a:p>
                    <a:p>
                      <a:pPr algn="ctr"/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внутрішніх аудитів</a:t>
                      </a:r>
                      <a:endParaRPr lang="uk-UA" noProof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Результати впровадження </a:t>
                      </a:r>
                    </a:p>
                    <a:p>
                      <a:pPr algn="ctr"/>
                      <a:r>
                        <a:rPr lang="uk-UA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рекомендацій</a:t>
                      </a:r>
                      <a:endParaRPr lang="uk-UA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292">
                <a:tc>
                  <a:txBody>
                    <a:bodyPr/>
                    <a:lstStyle/>
                    <a:p>
                      <a:pPr algn="just"/>
                      <a:r>
                        <a:rPr lang="uk-UA" sz="14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Налагодити співпрацю з представниками готельного, ресторанного та туристичного секторів Києва та розглянути питання стосовно ініціювання укладання договорів з ними, у яких передбачити отримання коштів від розміщення реклами їхніх закладів на київському туристичному порталі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visitkyiv.travel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Наповнення та актуалізація зазначеного порталу знаходилась на досить низькому рівні, що не розкриває туристичний потенціал столиці України. Незначний список культурних об’єктів, об’єктів </a:t>
                      </a:r>
                      <a:r>
                        <a:rPr lang="uk-UA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подієвого</a:t>
                      </a:r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 пізнавального туризму, еко-туризму, розміщений на порталі. Одночасно, досить непрозорим є механізм формування та відображення на порталі переліку комерційних об’єктів </a:t>
                      </a:r>
                      <a:r>
                        <a:rPr lang="uk-UA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готельно</a:t>
                      </a:r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-туристичного комплексу та закладів громадського харчування. 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результатами впровадження аудиторської рекомендації налагоджено</a:t>
                      </a:r>
                      <a:r>
                        <a:rPr lang="uk-UA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співпрацю із 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представниками </a:t>
                      </a:r>
                      <a:r>
                        <a:rPr lang="uk-UA" sz="1400" b="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готельного, ресторанного та туристичного секторів, з якими укладено ____ договорів, що забезпечило додаткове надходження коштів на суму ___ тис. гривень.</a:t>
                      </a:r>
                      <a:endParaRPr lang="uk-UA" sz="1400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1989"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Розглянути</a:t>
                      </a:r>
                      <a:r>
                        <a:rPr lang="uk-UA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питання щодо можливості оголошення конкурсу на оренду земельної ділянки, яка не використовується.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Наявність</a:t>
                      </a:r>
                      <a:r>
                        <a:rPr lang="uk-UA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 власності земельної ділянки, яка протягом останніх 3-х років не використовується.</a:t>
                      </a:r>
                      <a:endParaRPr lang="uk-U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Прийнято рішення про проведення</a:t>
                      </a:r>
                      <a:r>
                        <a:rPr lang="uk-UA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конкурсу на оренду земельної ділянки, за результатами якого укладено з фермерським господарством  договір оренди  цієї ділянки строком на 7 років, що забезпечить додаткове надходження коштів на суму ___ млн гривень.</a:t>
                      </a:r>
                      <a:endParaRPr lang="uk-UA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00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8" name="image1.png" descr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9" name="Line" descr="Line"/>
          <p:cNvPicPr>
            <a:picLocks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5334" y="1544017"/>
            <a:ext cx="11666666" cy="127001"/>
          </a:xfrm>
          <a:prstGeom prst="rect">
            <a:avLst/>
          </a:prstGeom>
        </p:spPr>
      </p:pic>
      <p:sp>
        <p:nvSpPr>
          <p:cNvPr id="2661" name="ТАБЛИЦЯ"/>
          <p:cNvSpPr txBox="1"/>
          <p:nvPr/>
        </p:nvSpPr>
        <p:spPr>
          <a:xfrm>
            <a:off x="1097280" y="0"/>
            <a:ext cx="10963175" cy="16024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defTabSz="1828800">
              <a:lnSpc>
                <a:spcPct val="120000"/>
              </a:lnSpc>
              <a:defRPr sz="7500" b="0" cap="all">
                <a:solidFill>
                  <a:srgbClr val="535353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lang="uk-UA" sz="28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Інформація про здійснені заходи щодо підвищення якості та вдосконалення діяльності з внутрішнього аудиту</a:t>
            </a:r>
            <a:endParaRPr sz="2800" b="1" kern="0" dirty="0">
              <a:solidFill>
                <a:srgbClr val="00A2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" name="Rectangle"/>
          <p:cNvSpPr/>
          <p:nvPr/>
        </p:nvSpPr>
        <p:spPr>
          <a:xfrm>
            <a:off x="156474" y="2981010"/>
            <a:ext cx="2887181" cy="790584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63" name="Rectangle"/>
          <p:cNvSpPr/>
          <p:nvPr/>
        </p:nvSpPr>
        <p:spPr>
          <a:xfrm>
            <a:off x="143464" y="3865364"/>
            <a:ext cx="2887181" cy="796769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64" name="ХХХ"/>
          <p:cNvSpPr txBox="1"/>
          <p:nvPr/>
        </p:nvSpPr>
        <p:spPr>
          <a:xfrm>
            <a:off x="195884" y="3051317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65" name="ХХХ"/>
          <p:cNvSpPr txBox="1"/>
          <p:nvPr/>
        </p:nvSpPr>
        <p:spPr>
          <a:xfrm>
            <a:off x="195884" y="3908146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/>
              <a:t>ХХХ</a:t>
            </a:r>
          </a:p>
        </p:txBody>
      </p:sp>
      <p:sp>
        <p:nvSpPr>
          <p:cNvPr id="2666" name="Rectangle"/>
          <p:cNvSpPr/>
          <p:nvPr/>
        </p:nvSpPr>
        <p:spPr>
          <a:xfrm>
            <a:off x="156474" y="2091623"/>
            <a:ext cx="2887181" cy="739618"/>
          </a:xfrm>
          <a:prstGeom prst="rect">
            <a:avLst/>
          </a:prstGeom>
          <a:solidFill>
            <a:srgbClr val="FDDA3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67" name="Rectangle"/>
          <p:cNvSpPr/>
          <p:nvPr/>
        </p:nvSpPr>
        <p:spPr>
          <a:xfrm>
            <a:off x="3156203" y="2091623"/>
            <a:ext cx="2894741" cy="739618"/>
          </a:xfrm>
          <a:prstGeom prst="rect">
            <a:avLst/>
          </a:prstGeom>
          <a:solidFill>
            <a:srgbClr val="FDDA3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68" name="Rectangle"/>
          <p:cNvSpPr/>
          <p:nvPr/>
        </p:nvSpPr>
        <p:spPr>
          <a:xfrm>
            <a:off x="6188538" y="2081998"/>
            <a:ext cx="2887181" cy="739618"/>
          </a:xfrm>
          <a:prstGeom prst="rect">
            <a:avLst/>
          </a:prstGeom>
          <a:solidFill>
            <a:srgbClr val="FDDA3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69" name="Rectangle"/>
          <p:cNvSpPr/>
          <p:nvPr/>
        </p:nvSpPr>
        <p:spPr>
          <a:xfrm>
            <a:off x="9151731" y="2091623"/>
            <a:ext cx="2887181" cy="739618"/>
          </a:xfrm>
          <a:prstGeom prst="rect">
            <a:avLst/>
          </a:prstGeom>
          <a:solidFill>
            <a:srgbClr val="FDDA3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0" name="Line"/>
          <p:cNvSpPr/>
          <p:nvPr/>
        </p:nvSpPr>
        <p:spPr>
          <a:xfrm>
            <a:off x="175524" y="2901837"/>
            <a:ext cx="2849081" cy="1"/>
          </a:xfrm>
          <a:prstGeom prst="line">
            <a:avLst/>
          </a:prstGeom>
          <a:ln w="63500">
            <a:solidFill>
              <a:srgbClr val="535353"/>
            </a:solidFill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1" name="Line"/>
          <p:cNvSpPr/>
          <p:nvPr/>
        </p:nvSpPr>
        <p:spPr>
          <a:xfrm>
            <a:off x="6178712" y="2901837"/>
            <a:ext cx="2849081" cy="1"/>
          </a:xfrm>
          <a:prstGeom prst="line">
            <a:avLst/>
          </a:prstGeom>
          <a:ln w="63500">
            <a:solidFill>
              <a:srgbClr val="535353"/>
            </a:solidFill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2" name="Line"/>
          <p:cNvSpPr/>
          <p:nvPr/>
        </p:nvSpPr>
        <p:spPr>
          <a:xfrm>
            <a:off x="9170781" y="2901837"/>
            <a:ext cx="2849081" cy="1"/>
          </a:xfrm>
          <a:prstGeom prst="line">
            <a:avLst/>
          </a:prstGeom>
          <a:ln w="63500">
            <a:solidFill>
              <a:srgbClr val="535353"/>
            </a:solidFill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3" name="Line"/>
          <p:cNvSpPr/>
          <p:nvPr/>
        </p:nvSpPr>
        <p:spPr>
          <a:xfrm flipV="1">
            <a:off x="3099928" y="2145591"/>
            <a:ext cx="1" cy="631682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4" name="Line"/>
          <p:cNvSpPr/>
          <p:nvPr/>
        </p:nvSpPr>
        <p:spPr>
          <a:xfrm flipV="1">
            <a:off x="6094518" y="2145591"/>
            <a:ext cx="1" cy="631682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5" name="Line"/>
          <p:cNvSpPr/>
          <p:nvPr/>
        </p:nvSpPr>
        <p:spPr>
          <a:xfrm flipV="1">
            <a:off x="9099287" y="2145591"/>
            <a:ext cx="1" cy="631682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6" name="Line"/>
          <p:cNvSpPr/>
          <p:nvPr/>
        </p:nvSpPr>
        <p:spPr>
          <a:xfrm flipV="1">
            <a:off x="3099928" y="2981010"/>
            <a:ext cx="1" cy="739619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7" name="Line"/>
          <p:cNvSpPr/>
          <p:nvPr/>
        </p:nvSpPr>
        <p:spPr>
          <a:xfrm flipV="1">
            <a:off x="3099928" y="3882327"/>
            <a:ext cx="1" cy="713166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8" name="Line"/>
          <p:cNvSpPr/>
          <p:nvPr/>
        </p:nvSpPr>
        <p:spPr>
          <a:xfrm flipH="1">
            <a:off x="194574" y="3810000"/>
            <a:ext cx="2849081" cy="0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9" name="XXX"/>
          <p:cNvSpPr txBox="1"/>
          <p:nvPr/>
        </p:nvSpPr>
        <p:spPr>
          <a:xfrm>
            <a:off x="154005" y="2147243"/>
            <a:ext cx="2743200" cy="628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defTabSz="457200">
              <a:lnSpc>
                <a:spcPts val="7200"/>
              </a:lnSpc>
              <a:spcBef>
                <a:spcPts val="1200"/>
              </a:spcBef>
              <a:defRPr sz="48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>
              <a:lnSpc>
                <a:spcPts val="1500"/>
              </a:lnSpc>
              <a:spcBef>
                <a:spcPts val="0"/>
              </a:spcBef>
            </a:pPr>
            <a:r>
              <a:rPr lang="uk-UA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Аспекти діяльності з ВА,</a:t>
            </a:r>
          </a:p>
          <a:p>
            <a:pPr algn="ctr" hangingPunct="0">
              <a:lnSpc>
                <a:spcPts val="1500"/>
              </a:lnSpc>
              <a:spcBef>
                <a:spcPts val="0"/>
              </a:spcBef>
            </a:pPr>
            <a:r>
              <a:rPr lang="uk-UA" sz="1600" b="1" kern="0" dirty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uk-UA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 охоплено внутрішніми оцінками якості</a:t>
            </a:r>
            <a:r>
              <a:rPr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b="1" kern="0" dirty="0">
              <a:solidFill>
                <a:srgbClr val="00A2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0" name="XXX"/>
          <p:cNvSpPr txBox="1"/>
          <p:nvPr/>
        </p:nvSpPr>
        <p:spPr>
          <a:xfrm>
            <a:off x="3228509" y="2128007"/>
            <a:ext cx="2715487" cy="666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57200">
              <a:lnSpc>
                <a:spcPts val="7200"/>
              </a:lnSpc>
              <a:spcBef>
                <a:spcPts val="1200"/>
              </a:spcBef>
              <a:defRPr sz="48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Суть </a:t>
            </a: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основних</a:t>
            </a: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недоліків</a:t>
            </a: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проблем, </a:t>
            </a: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виявлених</a:t>
            </a: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результатами </a:t>
            </a: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внутрішніх</a:t>
            </a: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оцінок</a:t>
            </a: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якості</a:t>
            </a:r>
            <a:endParaRPr sz="1600" b="1" kern="0" dirty="0">
              <a:solidFill>
                <a:srgbClr val="00A2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1" name="XXX"/>
          <p:cNvSpPr txBox="1"/>
          <p:nvPr/>
        </p:nvSpPr>
        <p:spPr>
          <a:xfrm>
            <a:off x="6112365" y="2128007"/>
            <a:ext cx="2996013" cy="666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57200">
              <a:lnSpc>
                <a:spcPts val="7200"/>
              </a:lnSpc>
              <a:spcBef>
                <a:spcPts val="1200"/>
              </a:spcBef>
              <a:defRPr sz="48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uk-UA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Спосіб виявлення недоліків/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uk-UA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 (постійний 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uk-UA" sz="1600" b="1" kern="0" dirty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uk-UA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оніторинг та/або 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uk-UA" sz="1600" b="1" kern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періодичні </a:t>
            </a:r>
            <a:r>
              <a:rPr lang="uk-UA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оцінки)</a:t>
            </a:r>
            <a:endParaRPr sz="1600" b="1" kern="0" dirty="0">
              <a:solidFill>
                <a:srgbClr val="00A2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2" name="XXX"/>
          <p:cNvSpPr txBox="1"/>
          <p:nvPr/>
        </p:nvSpPr>
        <p:spPr>
          <a:xfrm>
            <a:off x="9146220" y="2204949"/>
            <a:ext cx="2898229" cy="512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57200">
              <a:lnSpc>
                <a:spcPts val="7200"/>
              </a:lnSpc>
              <a:spcBef>
                <a:spcPts val="1200"/>
              </a:spcBef>
              <a:defRPr sz="48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Вжиті заходи для </a:t>
            </a: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усунення</a:t>
            </a: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виявлених</a:t>
            </a:r>
            <a:r>
              <a:rPr lang="ru-RU" sz="1600" b="1" kern="0" dirty="0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проблем/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err="1" smtClean="0">
                <a:solidFill>
                  <a:srgbClr val="00A2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недоліків</a:t>
            </a:r>
            <a:endParaRPr lang="ru-RU" sz="1600" b="1" kern="0" dirty="0">
              <a:solidFill>
                <a:srgbClr val="00A2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5" name="ХХХ"/>
          <p:cNvSpPr txBox="1"/>
          <p:nvPr/>
        </p:nvSpPr>
        <p:spPr>
          <a:xfrm>
            <a:off x="192499" y="4817836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86" name="ХХХ"/>
          <p:cNvSpPr txBox="1"/>
          <p:nvPr/>
        </p:nvSpPr>
        <p:spPr>
          <a:xfrm>
            <a:off x="192499" y="5674664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88" name="Line"/>
          <p:cNvSpPr/>
          <p:nvPr/>
        </p:nvSpPr>
        <p:spPr>
          <a:xfrm flipH="1">
            <a:off x="175524" y="4692112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1" name="Rectangle"/>
          <p:cNvSpPr/>
          <p:nvPr/>
        </p:nvSpPr>
        <p:spPr>
          <a:xfrm>
            <a:off x="3169214" y="2952796"/>
            <a:ext cx="2887181" cy="790585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2" name="Rectangle"/>
          <p:cNvSpPr/>
          <p:nvPr/>
        </p:nvSpPr>
        <p:spPr>
          <a:xfrm>
            <a:off x="3156203" y="3856401"/>
            <a:ext cx="2887181" cy="796768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3" name="ХХХ"/>
          <p:cNvSpPr txBox="1"/>
          <p:nvPr/>
        </p:nvSpPr>
        <p:spPr>
          <a:xfrm>
            <a:off x="3198998" y="3061606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94" name="ХХХ"/>
          <p:cNvSpPr txBox="1"/>
          <p:nvPr/>
        </p:nvSpPr>
        <p:spPr>
          <a:xfrm>
            <a:off x="3198998" y="3918434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95" name="Line"/>
          <p:cNvSpPr/>
          <p:nvPr/>
        </p:nvSpPr>
        <p:spPr>
          <a:xfrm flipV="1">
            <a:off x="6094518" y="2981010"/>
            <a:ext cx="1" cy="739619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6" name="Line"/>
          <p:cNvSpPr/>
          <p:nvPr/>
        </p:nvSpPr>
        <p:spPr>
          <a:xfrm flipV="1">
            <a:off x="6094518" y="3882327"/>
            <a:ext cx="1" cy="713166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7" name="Line"/>
          <p:cNvSpPr/>
          <p:nvPr/>
        </p:nvSpPr>
        <p:spPr>
          <a:xfrm flipH="1">
            <a:off x="3197688" y="3820288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00" name="ХХХ"/>
          <p:cNvSpPr txBox="1"/>
          <p:nvPr/>
        </p:nvSpPr>
        <p:spPr>
          <a:xfrm>
            <a:off x="3195613" y="4828124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701" name="ХХХ"/>
          <p:cNvSpPr txBox="1"/>
          <p:nvPr/>
        </p:nvSpPr>
        <p:spPr>
          <a:xfrm>
            <a:off x="3195613" y="5684953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/>
              <a:t>ХХХ</a:t>
            </a:r>
          </a:p>
        </p:txBody>
      </p:sp>
      <p:sp>
        <p:nvSpPr>
          <p:cNvPr id="2703" name="Line"/>
          <p:cNvSpPr/>
          <p:nvPr/>
        </p:nvSpPr>
        <p:spPr>
          <a:xfrm flipH="1">
            <a:off x="3178638" y="4702401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06" name="Line"/>
          <p:cNvSpPr/>
          <p:nvPr/>
        </p:nvSpPr>
        <p:spPr>
          <a:xfrm>
            <a:off x="3179033" y="2906125"/>
            <a:ext cx="2849081" cy="1"/>
          </a:xfrm>
          <a:prstGeom prst="line">
            <a:avLst/>
          </a:prstGeom>
          <a:ln w="63500">
            <a:solidFill>
              <a:srgbClr val="535353"/>
            </a:solidFill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grpSp>
        <p:nvGrpSpPr>
          <p:cNvPr id="2722" name="Group"/>
          <p:cNvGrpSpPr/>
          <p:nvPr/>
        </p:nvGrpSpPr>
        <p:grpSpPr>
          <a:xfrm>
            <a:off x="6143787" y="2981011"/>
            <a:ext cx="2944666" cy="3304286"/>
            <a:chOff x="0" y="-1"/>
            <a:chExt cx="5889330" cy="6638990"/>
          </a:xfrm>
        </p:grpSpPr>
        <p:sp>
          <p:nvSpPr>
            <p:cNvPr id="2707" name="Rectangle"/>
            <p:cNvSpPr/>
            <p:nvPr/>
          </p:nvSpPr>
          <p:spPr>
            <a:xfrm>
              <a:off x="6769" y="20576"/>
              <a:ext cx="5774362" cy="1581168"/>
            </a:xfrm>
            <a:prstGeom prst="rect">
              <a:avLst/>
            </a:prstGeom>
            <a:solidFill>
              <a:srgbClr val="D6D5D5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08" name="Rectangle"/>
            <p:cNvSpPr/>
            <p:nvPr/>
          </p:nvSpPr>
          <p:spPr>
            <a:xfrm>
              <a:off x="0" y="1750781"/>
              <a:ext cx="5774361" cy="1593537"/>
            </a:xfrm>
            <a:prstGeom prst="rect">
              <a:avLst/>
            </a:prstGeom>
            <a:solidFill>
              <a:srgbClr val="D6D5D5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09" name="ХХХ"/>
            <p:cNvSpPr txBox="1"/>
            <p:nvPr/>
          </p:nvSpPr>
          <p:spPr>
            <a:xfrm>
              <a:off x="85590" y="161191"/>
              <a:ext cx="5692922" cy="12311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25400" tIns="25400" rIns="25400" bIns="25400" numCol="1" anchor="ctr">
              <a:spAutoFit/>
            </a:bodyPr>
            <a:lstStyle>
              <a:lvl1pPr defTabSz="457200">
                <a:lnSpc>
                  <a:spcPts val="4400"/>
                </a:lnSpc>
                <a:defRPr sz="2500" b="0">
                  <a:solidFill>
                    <a:srgbClr val="FFFFFF"/>
                  </a:solidFill>
                  <a:latin typeface="Muller Narrow ExtraBold"/>
                  <a:ea typeface="Muller Narrow ExtraBold"/>
                  <a:cs typeface="Muller Narrow ExtraBold"/>
                  <a:sym typeface="Muller Narrow ExtraBold"/>
                </a:defRPr>
              </a:lvl1pPr>
            </a:lstStyle>
            <a:p>
              <a:pPr algn="ctr" hangingPunct="0"/>
              <a:r>
                <a:rPr sz="1250" kern="0"/>
                <a:t>ХХХ</a:t>
              </a:r>
            </a:p>
          </p:txBody>
        </p:sp>
        <p:sp>
          <p:nvSpPr>
            <p:cNvPr id="2710" name="ХХХ"/>
            <p:cNvSpPr txBox="1"/>
            <p:nvPr/>
          </p:nvSpPr>
          <p:spPr>
            <a:xfrm>
              <a:off x="85590" y="1874846"/>
              <a:ext cx="5692922" cy="12311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25400" tIns="25400" rIns="25400" bIns="25400" numCol="1" anchor="ctr">
              <a:spAutoFit/>
            </a:bodyPr>
            <a:lstStyle>
              <a:lvl1pPr defTabSz="457200">
                <a:lnSpc>
                  <a:spcPts val="4400"/>
                </a:lnSpc>
                <a:defRPr sz="2500" b="0">
                  <a:solidFill>
                    <a:srgbClr val="FFFFFF"/>
                  </a:solidFill>
                  <a:latin typeface="Muller Narrow ExtraBold"/>
                  <a:ea typeface="Muller Narrow ExtraBold"/>
                  <a:cs typeface="Muller Narrow ExtraBold"/>
                  <a:sym typeface="Muller Narrow ExtraBold"/>
                </a:defRPr>
              </a:lvl1pPr>
            </a:lstStyle>
            <a:p>
              <a:pPr algn="ctr" hangingPunct="0"/>
              <a:r>
                <a:rPr sz="1250" kern="0"/>
                <a:t>ХХХ</a:t>
              </a:r>
            </a:p>
          </p:txBody>
        </p:sp>
        <p:sp>
          <p:nvSpPr>
            <p:cNvPr id="2711" name="Line"/>
            <p:cNvSpPr/>
            <p:nvPr/>
          </p:nvSpPr>
          <p:spPr>
            <a:xfrm flipV="1">
              <a:off x="5889329" y="-1"/>
              <a:ext cx="1" cy="1479237"/>
            </a:xfrm>
            <a:prstGeom prst="line">
              <a:avLst/>
            </a:prstGeom>
            <a:noFill/>
            <a:ln w="381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12" name="Line"/>
            <p:cNvSpPr/>
            <p:nvPr/>
          </p:nvSpPr>
          <p:spPr>
            <a:xfrm flipV="1">
              <a:off x="5889329" y="1802633"/>
              <a:ext cx="1" cy="1426332"/>
            </a:xfrm>
            <a:prstGeom prst="line">
              <a:avLst/>
            </a:prstGeom>
            <a:noFill/>
            <a:ln w="381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13" name="Line"/>
            <p:cNvSpPr/>
            <p:nvPr/>
          </p:nvSpPr>
          <p:spPr>
            <a:xfrm flipH="1" flipV="1">
              <a:off x="82970" y="1678555"/>
              <a:ext cx="5698161" cy="1"/>
            </a:xfrm>
            <a:prstGeom prst="line">
              <a:avLst/>
            </a:prstGeom>
            <a:noFill/>
            <a:ln w="381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17" name="ХХХ"/>
            <p:cNvSpPr txBox="1"/>
            <p:nvPr/>
          </p:nvSpPr>
          <p:spPr>
            <a:xfrm>
              <a:off x="78820" y="5407883"/>
              <a:ext cx="5692922" cy="12311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25400" tIns="25400" rIns="25400" bIns="25400" numCol="1" anchor="ctr">
              <a:spAutoFit/>
            </a:bodyPr>
            <a:lstStyle>
              <a:lvl1pPr defTabSz="457200">
                <a:lnSpc>
                  <a:spcPts val="4400"/>
                </a:lnSpc>
                <a:defRPr sz="2500" b="0">
                  <a:solidFill>
                    <a:srgbClr val="FFFFFF"/>
                  </a:solidFill>
                  <a:latin typeface="Muller Narrow ExtraBold"/>
                  <a:ea typeface="Muller Narrow ExtraBold"/>
                  <a:cs typeface="Muller Narrow ExtraBold"/>
                  <a:sym typeface="Muller Narrow ExtraBold"/>
                </a:defRPr>
              </a:lvl1pPr>
            </a:lstStyle>
            <a:p>
              <a:pPr algn="ctr" hangingPunct="0"/>
              <a:r>
                <a:rPr sz="1250" kern="0"/>
                <a:t>ХХХ</a:t>
              </a:r>
            </a:p>
          </p:txBody>
        </p:sp>
        <p:sp>
          <p:nvSpPr>
            <p:cNvPr id="2719" name="Line"/>
            <p:cNvSpPr/>
            <p:nvPr/>
          </p:nvSpPr>
          <p:spPr>
            <a:xfrm flipH="1" flipV="1">
              <a:off x="44870" y="3442780"/>
              <a:ext cx="5698161" cy="1"/>
            </a:xfrm>
            <a:prstGeom prst="line">
              <a:avLst/>
            </a:prstGeom>
            <a:noFill/>
            <a:ln w="381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</p:grpSp>
      <p:sp>
        <p:nvSpPr>
          <p:cNvPr id="2723" name="Rectangle"/>
          <p:cNvSpPr/>
          <p:nvPr/>
        </p:nvSpPr>
        <p:spPr>
          <a:xfrm>
            <a:off x="9140006" y="2983062"/>
            <a:ext cx="2887181" cy="790585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24" name="Rectangle"/>
          <p:cNvSpPr/>
          <p:nvPr/>
        </p:nvSpPr>
        <p:spPr>
          <a:xfrm>
            <a:off x="9136621" y="3848165"/>
            <a:ext cx="2887181" cy="796768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25" name="ХХХ"/>
          <p:cNvSpPr txBox="1"/>
          <p:nvPr/>
        </p:nvSpPr>
        <p:spPr>
          <a:xfrm>
            <a:off x="9179416" y="3053370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726" name="ХХХ"/>
          <p:cNvSpPr txBox="1"/>
          <p:nvPr/>
        </p:nvSpPr>
        <p:spPr>
          <a:xfrm>
            <a:off x="9179416" y="3910198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727" name="Line"/>
          <p:cNvSpPr/>
          <p:nvPr/>
        </p:nvSpPr>
        <p:spPr>
          <a:xfrm flipH="1">
            <a:off x="9178107" y="3812052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30" name="ХХХ"/>
          <p:cNvSpPr txBox="1"/>
          <p:nvPr/>
        </p:nvSpPr>
        <p:spPr>
          <a:xfrm>
            <a:off x="9176031" y="4819888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/>
              <a:t>ХХХ</a:t>
            </a:r>
          </a:p>
        </p:txBody>
      </p:sp>
      <p:sp>
        <p:nvSpPr>
          <p:cNvPr id="2731" name="ХХХ"/>
          <p:cNvSpPr txBox="1"/>
          <p:nvPr/>
        </p:nvSpPr>
        <p:spPr>
          <a:xfrm>
            <a:off x="9176031" y="5676716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/>
              <a:t>ХХХ</a:t>
            </a:r>
          </a:p>
        </p:txBody>
      </p:sp>
      <p:sp>
        <p:nvSpPr>
          <p:cNvPr id="2733" name="Line"/>
          <p:cNvSpPr/>
          <p:nvPr/>
        </p:nvSpPr>
        <p:spPr>
          <a:xfrm flipH="1">
            <a:off x="9159056" y="4694164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78" name="Округлений прямокутник 77"/>
          <p:cNvSpPr/>
          <p:nvPr/>
        </p:nvSpPr>
        <p:spPr>
          <a:xfrm>
            <a:off x="9509760" y="1164657"/>
            <a:ext cx="2608445" cy="77002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uk-UA" sz="1600" b="1" kern="0" dirty="0" smtClean="0">
                <a:solidFill>
                  <a:srgbClr val="ED7D3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4 Пояснювальної записки до звіту</a:t>
            </a:r>
          </a:p>
        </p:txBody>
      </p:sp>
      <p:sp>
        <p:nvSpPr>
          <p:cNvPr id="79" name="AutoShape 40"/>
          <p:cNvSpPr>
            <a:spLocks/>
          </p:cNvSpPr>
          <p:nvPr/>
        </p:nvSpPr>
        <p:spPr bwMode="auto">
          <a:xfrm>
            <a:off x="134755" y="4928134"/>
            <a:ext cx="11848698" cy="1761423"/>
          </a:xfrm>
          <a:prstGeom prst="roundRect">
            <a:avLst>
              <a:gd name="adj" fmla="val 14019"/>
            </a:avLst>
          </a:prstGeom>
          <a:noFill/>
          <a:ln w="63500" cap="flat" cmpd="sng">
            <a:solidFill>
              <a:srgbClr val="DCDEE0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457200" indent="914400" algn="ctr" defTabSz="777875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914400" indent="914400" algn="ctr" defTabSz="777875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1371600" indent="914400" algn="ctr" defTabSz="777875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1828800" indent="914400" algn="ctr" defTabSz="777875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lvl="2"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sz="2000" b="0" dirty="0" smtClean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Зазначається стисла інформація про впроваджені протягом звітного періоду </a:t>
            </a:r>
            <a:r>
              <a:rPr lang="uk-UA" altLang="uk-UA" sz="2000" dirty="0" smtClean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заходи, спрямовані на підвищення якості та вдосконалення діяльності з внутрішнього аудиту, </a:t>
            </a:r>
            <a:r>
              <a:rPr lang="uk-UA" altLang="uk-UA" sz="2000" b="0" dirty="0" smtClean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яких вжито керівником державного органу, аудиторським комітетом (у разі його створення), керівником підрозділу ВА, у тому числі заходи, передбачені програмою забезпечення та підвищення якості внутрішнього</a:t>
            </a:r>
            <a:r>
              <a:rPr lang="ru-RU" altLang="uk-UA" sz="2000" b="0" dirty="0" smtClean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 </a:t>
            </a:r>
            <a:r>
              <a:rPr lang="ru-RU" altLang="uk-UA" sz="2000" b="0" dirty="0"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аудиту</a:t>
            </a:r>
            <a:endParaRPr lang="uk-UA" altLang="uk-UA" sz="2000" b="0" dirty="0" smtClean="0">
              <a:latin typeface="Arial" panose="020B0604020202020204" pitchFamily="34" charset="0"/>
              <a:ea typeface="Helvetica Light" charset="0"/>
              <a:cs typeface="Arial" panose="020B0604020202020204" pitchFamily="34" charset="0"/>
              <a:sym typeface="Helvetica Light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868" y="5078401"/>
            <a:ext cx="1103472" cy="142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39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68404" y="1819175"/>
            <a:ext cx="10202779" cy="2714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Дякуємо </a:t>
            </a:r>
            <a:r>
              <a:rPr lang="uk-UA" sz="8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увагу!</a:t>
            </a:r>
            <a:endParaRPr lang="uk-UA" sz="8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3" descr="imag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773" y="4626309"/>
            <a:ext cx="9972040" cy="107950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351392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255214" y="209006"/>
            <a:ext cx="10832282" cy="977617"/>
          </a:xfrm>
          <a:solidFill>
            <a:schemeClr val="bg1"/>
          </a:solidFill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3200" b="1" spc="3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Причини внесення змін до Звітності:</a:t>
            </a:r>
            <a:endParaRPr lang="uk-UA" sz="3200" spc="3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Групувати 8"/>
          <p:cNvGrpSpPr/>
          <p:nvPr/>
        </p:nvGrpSpPr>
        <p:grpSpPr>
          <a:xfrm>
            <a:off x="905691" y="1529568"/>
            <a:ext cx="9866813" cy="2485083"/>
            <a:chOff x="1570878" y="906088"/>
            <a:chExt cx="9197701" cy="1990523"/>
          </a:xfrm>
        </p:grpSpPr>
        <p:sp>
          <p:nvSpPr>
            <p:cNvPr id="4" name="Нашивка 3"/>
            <p:cNvSpPr/>
            <p:nvPr/>
          </p:nvSpPr>
          <p:spPr>
            <a:xfrm rot="5400000">
              <a:off x="3152768" y="932330"/>
              <a:ext cx="502853" cy="548640"/>
            </a:xfrm>
            <a:prstGeom prst="chevron">
              <a:avLst/>
            </a:prstGeom>
            <a:gradFill flip="none" rotWithShape="1">
              <a:gsLst>
                <a:gs pos="39000">
                  <a:schemeClr val="bg1">
                    <a:lumMod val="65000"/>
                  </a:schemeClr>
                </a:gs>
                <a:gs pos="74000">
                  <a:srgbClr val="FFC000"/>
                </a:gs>
                <a:gs pos="83000">
                  <a:srgbClr val="FFCC00"/>
                </a:gs>
                <a:gs pos="100000">
                  <a:srgbClr val="FFCC00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>
                <a:solidFill>
                  <a:schemeClr val="tx1"/>
                </a:solidFill>
              </a:endParaRPr>
            </a:p>
          </p:txBody>
        </p:sp>
        <p:sp>
          <p:nvSpPr>
            <p:cNvPr id="13" name="Нашивка 12"/>
            <p:cNvSpPr/>
            <p:nvPr/>
          </p:nvSpPr>
          <p:spPr>
            <a:xfrm rot="5400000">
              <a:off x="3088786" y="1112985"/>
              <a:ext cx="630815" cy="895149"/>
            </a:xfrm>
            <a:prstGeom prst="chevron">
              <a:avLst/>
            </a:prstGeom>
            <a:gradFill flip="none" rotWithShape="1">
              <a:gsLst>
                <a:gs pos="39000">
                  <a:srgbClr val="FFC000"/>
                </a:gs>
                <a:gs pos="74000">
                  <a:srgbClr val="FFFF00"/>
                </a:gs>
                <a:gs pos="83000">
                  <a:srgbClr val="FFFF00"/>
                </a:gs>
                <a:gs pos="100000">
                  <a:srgbClr val="FFFF99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>
                <a:solidFill>
                  <a:schemeClr val="tx1"/>
                </a:solidFill>
              </a:endParaRPr>
            </a:p>
          </p:txBody>
        </p:sp>
        <p:sp>
          <p:nvSpPr>
            <p:cNvPr id="14" name="Округлений прямокутник 13"/>
            <p:cNvSpPr/>
            <p:nvPr/>
          </p:nvSpPr>
          <p:spPr>
            <a:xfrm>
              <a:off x="1570878" y="1893221"/>
              <a:ext cx="3758859" cy="1003390"/>
            </a:xfrm>
            <a:prstGeom prst="round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 algn="ctr">
                <a:spcAft>
                  <a:spcPts val="600"/>
                </a:spcAft>
                <a:buFont typeface="Wingdings" panose="05000000000000000000" pitchFamily="2" charset="2"/>
                <a:buChar char="Ø"/>
              </a:pPr>
              <a:r>
                <a:rPr lang="uk-UA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узгодження із кращими міжнародними практиками реалізації функції внутрішнього </a:t>
              </a:r>
              <a:r>
                <a:rPr lang="uk-UA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аудиту</a:t>
              </a:r>
            </a:p>
          </p:txBody>
        </p:sp>
        <p:sp>
          <p:nvSpPr>
            <p:cNvPr id="23" name="Округлений прямокутник 22"/>
            <p:cNvSpPr/>
            <p:nvPr/>
          </p:nvSpPr>
          <p:spPr>
            <a:xfrm>
              <a:off x="7060420" y="1893221"/>
              <a:ext cx="3708159" cy="989404"/>
            </a:xfrm>
            <a:prstGeom prst="round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 algn="ctr">
                <a:spcAft>
                  <a:spcPts val="600"/>
                </a:spcAft>
                <a:buFont typeface="Wingdings" panose="05000000000000000000" pitchFamily="2" charset="2"/>
                <a:buChar char="Ø"/>
              </a:pPr>
              <a:endParaRPr lang="uk-UA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indent="-285750" algn="ctr">
                <a:spcAft>
                  <a:spcPts val="600"/>
                </a:spcAft>
                <a:buFont typeface="Wingdings" panose="05000000000000000000" pitchFamily="2" charset="2"/>
                <a:buChar char="Ø"/>
              </a:pPr>
              <a:r>
                <a:rPr lang="uk-UA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зміни до постанови №1001</a:t>
              </a:r>
            </a:p>
          </p:txBody>
        </p:sp>
        <p:sp>
          <p:nvSpPr>
            <p:cNvPr id="24" name="Нашивка 23"/>
            <p:cNvSpPr/>
            <p:nvPr/>
          </p:nvSpPr>
          <p:spPr>
            <a:xfrm rot="5400000">
              <a:off x="8758293" y="883195"/>
              <a:ext cx="502853" cy="548640"/>
            </a:xfrm>
            <a:prstGeom prst="chevron">
              <a:avLst/>
            </a:prstGeom>
            <a:gradFill flip="none" rotWithShape="1">
              <a:gsLst>
                <a:gs pos="39000">
                  <a:schemeClr val="bg1">
                    <a:lumMod val="65000"/>
                  </a:schemeClr>
                </a:gs>
                <a:gs pos="74000">
                  <a:srgbClr val="FFC000"/>
                </a:gs>
                <a:gs pos="83000">
                  <a:srgbClr val="FFCC00"/>
                </a:gs>
                <a:gs pos="100000">
                  <a:srgbClr val="FFCC00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>
                <a:solidFill>
                  <a:schemeClr val="tx1"/>
                </a:solidFill>
              </a:endParaRPr>
            </a:p>
          </p:txBody>
        </p:sp>
        <p:sp>
          <p:nvSpPr>
            <p:cNvPr id="25" name="Нашивка 24"/>
            <p:cNvSpPr/>
            <p:nvPr/>
          </p:nvSpPr>
          <p:spPr>
            <a:xfrm rot="5400000">
              <a:off x="8680895" y="1116823"/>
              <a:ext cx="657647" cy="895149"/>
            </a:xfrm>
            <a:prstGeom prst="chevron">
              <a:avLst/>
            </a:prstGeom>
            <a:gradFill flip="none" rotWithShape="1">
              <a:gsLst>
                <a:gs pos="39000">
                  <a:srgbClr val="FFC000"/>
                </a:gs>
                <a:gs pos="74000">
                  <a:srgbClr val="FFFF00"/>
                </a:gs>
                <a:gs pos="83000">
                  <a:srgbClr val="FFFF00"/>
                </a:gs>
                <a:gs pos="100000">
                  <a:srgbClr val="FFFF99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>
                <a:solidFill>
                  <a:schemeClr val="tx1"/>
                </a:solidFill>
              </a:endParaRPr>
            </a:p>
          </p:txBody>
        </p:sp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1984" y="2184205"/>
            <a:ext cx="1523607" cy="1714324"/>
          </a:xfrm>
          <a:prstGeom prst="rect">
            <a:avLst/>
          </a:prstGeom>
        </p:spPr>
      </p:pic>
      <p:sp>
        <p:nvSpPr>
          <p:cNvPr id="7" name="Округлений прямокутник 6"/>
          <p:cNvSpPr/>
          <p:nvPr/>
        </p:nvSpPr>
        <p:spPr>
          <a:xfrm>
            <a:off x="336885" y="4485374"/>
            <a:ext cx="2510845" cy="19015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 3 </a:t>
            </a:r>
            <a:r>
              <a:rPr lang="uk-UA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статті 347 Угоди про асоціацію між </a:t>
            </a:r>
            <a:r>
              <a:rPr lang="uk-UA" sz="1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Україною та ЄС (ратифікованої </a:t>
            </a:r>
            <a:r>
              <a:rPr lang="uk-UA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 заявою Законом України </a:t>
            </a:r>
            <a:r>
              <a:rPr lang="uk-UA" sz="1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№1678-VII </a:t>
            </a:r>
            <a:r>
              <a:rPr lang="uk-UA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 16 вересня 2014 року)</a:t>
            </a:r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3118585" y="4523873"/>
            <a:ext cx="2814702" cy="18918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результатами </a:t>
            </a:r>
            <a:r>
              <a:rPr lang="uk-UA" sz="1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проведеного у </a:t>
            </a:r>
            <a:r>
              <a:rPr lang="uk-UA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році огляду загального стану розвитку та функціональної спроможності внутрішнього аудиту </a:t>
            </a:r>
            <a:r>
              <a:rPr lang="uk-UA" sz="1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рекомендовано модернізувати існуючі заходи </a:t>
            </a:r>
            <a:r>
              <a:rPr lang="uk-UA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моніторингу і звітування підрозділів внутрішнього аудиту</a:t>
            </a:r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6400800" y="4373146"/>
            <a:ext cx="4885509" cy="211962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uk-UA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поширення </a:t>
            </a:r>
            <a:r>
              <a:rPr lang="uk-UA" sz="1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дії  постанови № 1001 на </a:t>
            </a:r>
            <a:r>
              <a:rPr lang="uk-UA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інших головних розпорядників коштів державного </a:t>
            </a:r>
            <a:r>
              <a:rPr lang="uk-UA" sz="1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бюджету; 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uk-UA" sz="1200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uk-UA" sz="1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запровадження річного </a:t>
            </a:r>
            <a:r>
              <a:rPr lang="uk-UA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звітування Мінфіну про результати діяльності підрозділів внутрішнього аудиту державних </a:t>
            </a:r>
            <a:r>
              <a:rPr lang="uk-UA" sz="1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органів;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endParaRPr lang="uk-UA" sz="12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uk-UA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доповнення нормою щодо можливості створення аудиторських комітетів </a:t>
            </a:r>
            <a:r>
              <a:rPr lang="uk-UA" sz="1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sz="1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державному </a:t>
            </a:r>
            <a:r>
              <a:rPr lang="uk-UA" sz="1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органі.</a:t>
            </a:r>
            <a:endParaRPr lang="uk-UA" sz="12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трілка вгору 10"/>
          <p:cNvSpPr/>
          <p:nvPr/>
        </p:nvSpPr>
        <p:spPr>
          <a:xfrm>
            <a:off x="1480456" y="4023404"/>
            <a:ext cx="566057" cy="3584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2" name="Стрілка вгору 11"/>
          <p:cNvSpPr/>
          <p:nvPr/>
        </p:nvSpPr>
        <p:spPr>
          <a:xfrm>
            <a:off x="3987149" y="4071530"/>
            <a:ext cx="522515" cy="3497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5" name="Стрілка вгору 14"/>
          <p:cNvSpPr/>
          <p:nvPr/>
        </p:nvSpPr>
        <p:spPr>
          <a:xfrm>
            <a:off x="8643069" y="4005920"/>
            <a:ext cx="461680" cy="3584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612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4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sp>
        <p:nvSpPr>
          <p:cNvPr id="1705" name="ТАЙМЛАЙН"/>
          <p:cNvSpPr txBox="1"/>
          <p:nvPr/>
        </p:nvSpPr>
        <p:spPr>
          <a:xfrm>
            <a:off x="1227909" y="417068"/>
            <a:ext cx="10816045" cy="587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defTabSz="1828800">
              <a:lnSpc>
                <a:spcPct val="120000"/>
              </a:lnSpc>
              <a:defRPr sz="7500" b="0" cap="all">
                <a:solidFill>
                  <a:srgbClr val="535353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lang="uk-UA" sz="32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ФОРМИ звітності:</a:t>
            </a:r>
            <a:endParaRPr sz="32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06" name="Line" descr="Line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8677" y="1544017"/>
            <a:ext cx="11666666" cy="127001"/>
          </a:xfrm>
          <a:prstGeom prst="rect">
            <a:avLst/>
          </a:prstGeom>
        </p:spPr>
      </p:pic>
      <p:sp>
        <p:nvSpPr>
          <p:cNvPr id="1709" name="Shape"/>
          <p:cNvSpPr/>
          <p:nvPr/>
        </p:nvSpPr>
        <p:spPr>
          <a:xfrm>
            <a:off x="1350901" y="3056931"/>
            <a:ext cx="143087" cy="1430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37"/>
                </a:moveTo>
                <a:cubicBezTo>
                  <a:pt x="21600" y="12827"/>
                  <a:pt x="21086" y="14523"/>
                  <a:pt x="20131" y="16218"/>
                </a:cubicBezTo>
                <a:cubicBezTo>
                  <a:pt x="19102" y="17988"/>
                  <a:pt x="17853" y="19241"/>
                  <a:pt x="16163" y="20199"/>
                </a:cubicBezTo>
                <a:cubicBezTo>
                  <a:pt x="14400" y="21231"/>
                  <a:pt x="12784" y="21600"/>
                  <a:pt x="10800" y="21600"/>
                </a:cubicBezTo>
                <a:cubicBezTo>
                  <a:pt x="8816" y="21600"/>
                  <a:pt x="7127" y="21231"/>
                  <a:pt x="5437" y="20199"/>
                </a:cubicBezTo>
                <a:cubicBezTo>
                  <a:pt x="3673" y="19241"/>
                  <a:pt x="2424" y="17988"/>
                  <a:pt x="1469" y="16218"/>
                </a:cubicBezTo>
                <a:cubicBezTo>
                  <a:pt x="441" y="14523"/>
                  <a:pt x="0" y="12901"/>
                  <a:pt x="0" y="10837"/>
                </a:cubicBezTo>
                <a:cubicBezTo>
                  <a:pt x="0" y="8846"/>
                  <a:pt x="441" y="7151"/>
                  <a:pt x="1469" y="5382"/>
                </a:cubicBezTo>
                <a:cubicBezTo>
                  <a:pt x="2424" y="3686"/>
                  <a:pt x="3673" y="2433"/>
                  <a:pt x="5437" y="1401"/>
                </a:cubicBezTo>
                <a:cubicBezTo>
                  <a:pt x="7127" y="442"/>
                  <a:pt x="8816" y="0"/>
                  <a:pt x="10800" y="0"/>
                </a:cubicBezTo>
                <a:cubicBezTo>
                  <a:pt x="12784" y="0"/>
                  <a:pt x="14400" y="442"/>
                  <a:pt x="16163" y="1401"/>
                </a:cubicBezTo>
                <a:cubicBezTo>
                  <a:pt x="17853" y="2433"/>
                  <a:pt x="19102" y="3686"/>
                  <a:pt x="20131" y="5382"/>
                </a:cubicBezTo>
                <a:cubicBezTo>
                  <a:pt x="21086" y="7151"/>
                  <a:pt x="21600" y="8773"/>
                  <a:pt x="21600" y="10837"/>
                </a:cubicBezTo>
              </a:path>
            </a:pathLst>
          </a:custGeom>
          <a:ln w="241300" cap="rnd">
            <a:solidFill>
              <a:srgbClr val="FDDA05"/>
            </a:solidFill>
            <a:miter/>
          </a:ln>
        </p:spPr>
        <p:txBody>
          <a:bodyPr lIns="29507" tIns="29507" rIns="29507" bIns="29507" anchor="ctr"/>
          <a:lstStyle/>
          <a:p>
            <a:pPr defTabSz="295067" hangingPunct="0">
              <a:lnSpc>
                <a:spcPct val="93000"/>
              </a:lnSpc>
              <a:defRPr sz="2200" b="0">
                <a:latin typeface="Arial"/>
                <a:ea typeface="Arial"/>
                <a:cs typeface="Arial"/>
                <a:sym typeface="Arial"/>
              </a:defRPr>
            </a:pPr>
            <a:endParaRPr sz="11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2" name="Line"/>
          <p:cNvSpPr/>
          <p:nvPr/>
        </p:nvSpPr>
        <p:spPr>
          <a:xfrm flipV="1">
            <a:off x="765744" y="3114653"/>
            <a:ext cx="10825852" cy="6430"/>
          </a:xfrm>
          <a:prstGeom prst="line">
            <a:avLst/>
          </a:prstGeom>
          <a:ln w="431800" cap="rnd">
            <a:solidFill>
              <a:srgbClr val="FDDA05"/>
            </a:solidFill>
            <a:miter/>
          </a:ln>
        </p:spPr>
        <p:txBody>
          <a:bodyPr lIns="29507" tIns="29507" rIns="29507" bIns="29507"/>
          <a:lstStyle/>
          <a:p>
            <a:pPr defTabSz="295067" hangingPunct="0">
              <a:lnSpc>
                <a:spcPct val="93000"/>
              </a:lnSpc>
              <a:defRPr sz="2200" b="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1100" ker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3" name="Shape"/>
          <p:cNvSpPr/>
          <p:nvPr/>
        </p:nvSpPr>
        <p:spPr>
          <a:xfrm>
            <a:off x="1422625" y="3013033"/>
            <a:ext cx="174836" cy="1748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37"/>
                </a:moveTo>
                <a:cubicBezTo>
                  <a:pt x="21600" y="12827"/>
                  <a:pt x="21086" y="14523"/>
                  <a:pt x="20131" y="16218"/>
                </a:cubicBezTo>
                <a:cubicBezTo>
                  <a:pt x="19102" y="17988"/>
                  <a:pt x="17853" y="19241"/>
                  <a:pt x="16163" y="20199"/>
                </a:cubicBezTo>
                <a:cubicBezTo>
                  <a:pt x="14400" y="21231"/>
                  <a:pt x="12784" y="21600"/>
                  <a:pt x="10800" y="21600"/>
                </a:cubicBezTo>
                <a:cubicBezTo>
                  <a:pt x="8816" y="21600"/>
                  <a:pt x="7127" y="21231"/>
                  <a:pt x="5437" y="20199"/>
                </a:cubicBezTo>
                <a:cubicBezTo>
                  <a:pt x="3673" y="19241"/>
                  <a:pt x="2424" y="17988"/>
                  <a:pt x="1469" y="16218"/>
                </a:cubicBezTo>
                <a:cubicBezTo>
                  <a:pt x="441" y="14523"/>
                  <a:pt x="0" y="12901"/>
                  <a:pt x="0" y="10837"/>
                </a:cubicBezTo>
                <a:cubicBezTo>
                  <a:pt x="0" y="8846"/>
                  <a:pt x="441" y="7151"/>
                  <a:pt x="1469" y="5382"/>
                </a:cubicBezTo>
                <a:cubicBezTo>
                  <a:pt x="2424" y="3686"/>
                  <a:pt x="3673" y="2433"/>
                  <a:pt x="5437" y="1401"/>
                </a:cubicBezTo>
                <a:cubicBezTo>
                  <a:pt x="7127" y="442"/>
                  <a:pt x="8816" y="0"/>
                  <a:pt x="10800" y="0"/>
                </a:cubicBezTo>
                <a:cubicBezTo>
                  <a:pt x="12784" y="0"/>
                  <a:pt x="14400" y="442"/>
                  <a:pt x="16163" y="1401"/>
                </a:cubicBezTo>
                <a:cubicBezTo>
                  <a:pt x="17853" y="2433"/>
                  <a:pt x="19102" y="3686"/>
                  <a:pt x="20131" y="5382"/>
                </a:cubicBezTo>
                <a:cubicBezTo>
                  <a:pt x="21086" y="7151"/>
                  <a:pt x="21600" y="8773"/>
                  <a:pt x="21600" y="10837"/>
                </a:cubicBezTo>
              </a:path>
            </a:pathLst>
          </a:custGeom>
          <a:solidFill>
            <a:srgbClr val="8C8D8E"/>
          </a:solidFill>
          <a:ln w="12700">
            <a:miter lim="400000"/>
          </a:ln>
        </p:spPr>
        <p:txBody>
          <a:bodyPr lIns="29507" tIns="29507" rIns="29507" bIns="29507" anchor="ctr"/>
          <a:lstStyle/>
          <a:p>
            <a:pPr defTabSz="295067" hangingPunct="0">
              <a:lnSpc>
                <a:spcPct val="93000"/>
              </a:lnSpc>
              <a:defRPr sz="2200" b="0">
                <a:latin typeface="Arial"/>
                <a:ea typeface="Arial"/>
                <a:cs typeface="Arial"/>
                <a:sym typeface="Arial"/>
              </a:defRPr>
            </a:pPr>
            <a:endParaRPr sz="11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5" name="Shape"/>
          <p:cNvSpPr/>
          <p:nvPr/>
        </p:nvSpPr>
        <p:spPr>
          <a:xfrm>
            <a:off x="4187503" y="3014931"/>
            <a:ext cx="174836" cy="1748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37"/>
                </a:moveTo>
                <a:cubicBezTo>
                  <a:pt x="21600" y="12827"/>
                  <a:pt x="21086" y="14523"/>
                  <a:pt x="20131" y="16218"/>
                </a:cubicBezTo>
                <a:cubicBezTo>
                  <a:pt x="19102" y="17988"/>
                  <a:pt x="17927" y="19241"/>
                  <a:pt x="16237" y="20199"/>
                </a:cubicBezTo>
                <a:cubicBezTo>
                  <a:pt x="14473" y="21231"/>
                  <a:pt x="12784" y="21600"/>
                  <a:pt x="10800" y="21600"/>
                </a:cubicBezTo>
                <a:cubicBezTo>
                  <a:pt x="8816" y="21600"/>
                  <a:pt x="7127" y="21231"/>
                  <a:pt x="5437" y="20199"/>
                </a:cubicBezTo>
                <a:cubicBezTo>
                  <a:pt x="3673" y="19241"/>
                  <a:pt x="2424" y="17988"/>
                  <a:pt x="1469" y="16218"/>
                </a:cubicBezTo>
                <a:cubicBezTo>
                  <a:pt x="441" y="14523"/>
                  <a:pt x="0" y="12901"/>
                  <a:pt x="0" y="10837"/>
                </a:cubicBezTo>
                <a:cubicBezTo>
                  <a:pt x="0" y="8846"/>
                  <a:pt x="441" y="7151"/>
                  <a:pt x="1469" y="5382"/>
                </a:cubicBezTo>
                <a:cubicBezTo>
                  <a:pt x="2424" y="3686"/>
                  <a:pt x="3673" y="2433"/>
                  <a:pt x="5437" y="1401"/>
                </a:cubicBezTo>
                <a:cubicBezTo>
                  <a:pt x="7127" y="442"/>
                  <a:pt x="8816" y="0"/>
                  <a:pt x="10800" y="0"/>
                </a:cubicBezTo>
                <a:cubicBezTo>
                  <a:pt x="12784" y="0"/>
                  <a:pt x="14473" y="442"/>
                  <a:pt x="16237" y="1401"/>
                </a:cubicBezTo>
                <a:cubicBezTo>
                  <a:pt x="17927" y="2433"/>
                  <a:pt x="19102" y="3686"/>
                  <a:pt x="20131" y="5382"/>
                </a:cubicBezTo>
                <a:cubicBezTo>
                  <a:pt x="21086" y="7151"/>
                  <a:pt x="21600" y="8773"/>
                  <a:pt x="21600" y="10837"/>
                </a:cubicBezTo>
              </a:path>
            </a:pathLst>
          </a:custGeom>
          <a:solidFill>
            <a:srgbClr val="8C8D8E"/>
          </a:solidFill>
          <a:ln w="12700">
            <a:miter lim="400000"/>
          </a:ln>
        </p:spPr>
        <p:txBody>
          <a:bodyPr lIns="29507" tIns="29507" rIns="29507" bIns="29507" anchor="ctr"/>
          <a:lstStyle/>
          <a:p>
            <a:pPr defTabSz="295067" hangingPunct="0">
              <a:lnSpc>
                <a:spcPct val="93000"/>
              </a:lnSpc>
              <a:defRPr sz="2200" b="0">
                <a:latin typeface="Arial"/>
                <a:ea typeface="Arial"/>
                <a:cs typeface="Arial"/>
                <a:sym typeface="Arial"/>
              </a:defRPr>
            </a:pPr>
            <a:endParaRPr sz="11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7" name="Shape"/>
          <p:cNvSpPr/>
          <p:nvPr/>
        </p:nvSpPr>
        <p:spPr>
          <a:xfrm>
            <a:off x="7083128" y="3000688"/>
            <a:ext cx="174836" cy="1748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37"/>
                </a:moveTo>
                <a:cubicBezTo>
                  <a:pt x="21600" y="12827"/>
                  <a:pt x="21231" y="14523"/>
                  <a:pt x="20199" y="16218"/>
                </a:cubicBezTo>
                <a:cubicBezTo>
                  <a:pt x="19241" y="17988"/>
                  <a:pt x="17914" y="19241"/>
                  <a:pt x="16218" y="20199"/>
                </a:cubicBezTo>
                <a:cubicBezTo>
                  <a:pt x="14523" y="21231"/>
                  <a:pt x="12827" y="21600"/>
                  <a:pt x="10837" y="21600"/>
                </a:cubicBezTo>
                <a:cubicBezTo>
                  <a:pt x="8846" y="21600"/>
                  <a:pt x="7151" y="21231"/>
                  <a:pt x="5382" y="20199"/>
                </a:cubicBezTo>
                <a:cubicBezTo>
                  <a:pt x="3686" y="19241"/>
                  <a:pt x="2433" y="17988"/>
                  <a:pt x="1401" y="16218"/>
                </a:cubicBezTo>
                <a:cubicBezTo>
                  <a:pt x="442" y="14523"/>
                  <a:pt x="0" y="12901"/>
                  <a:pt x="0" y="10837"/>
                </a:cubicBezTo>
                <a:cubicBezTo>
                  <a:pt x="0" y="8846"/>
                  <a:pt x="442" y="7151"/>
                  <a:pt x="1401" y="5382"/>
                </a:cubicBezTo>
                <a:cubicBezTo>
                  <a:pt x="2433" y="3686"/>
                  <a:pt x="3686" y="2433"/>
                  <a:pt x="5382" y="1401"/>
                </a:cubicBezTo>
                <a:cubicBezTo>
                  <a:pt x="7151" y="442"/>
                  <a:pt x="8846" y="0"/>
                  <a:pt x="10837" y="0"/>
                </a:cubicBezTo>
                <a:cubicBezTo>
                  <a:pt x="12827" y="0"/>
                  <a:pt x="14523" y="442"/>
                  <a:pt x="16218" y="1401"/>
                </a:cubicBezTo>
                <a:cubicBezTo>
                  <a:pt x="17914" y="2433"/>
                  <a:pt x="19241" y="3686"/>
                  <a:pt x="20199" y="5382"/>
                </a:cubicBezTo>
                <a:cubicBezTo>
                  <a:pt x="21231" y="7151"/>
                  <a:pt x="21600" y="8773"/>
                  <a:pt x="21600" y="10837"/>
                </a:cubicBezTo>
              </a:path>
            </a:pathLst>
          </a:custGeom>
          <a:solidFill>
            <a:srgbClr val="8C8D8E"/>
          </a:solidFill>
          <a:ln w="12700">
            <a:miter lim="400000"/>
          </a:ln>
        </p:spPr>
        <p:txBody>
          <a:bodyPr lIns="29507" tIns="29507" rIns="29507" bIns="29507" anchor="ctr"/>
          <a:lstStyle/>
          <a:p>
            <a:pPr defTabSz="295067" hangingPunct="0">
              <a:lnSpc>
                <a:spcPct val="93000"/>
              </a:lnSpc>
              <a:defRPr sz="2200" b="0">
                <a:latin typeface="Arial"/>
                <a:ea typeface="Arial"/>
                <a:cs typeface="Arial"/>
                <a:sym typeface="Arial"/>
              </a:defRPr>
            </a:pPr>
            <a:endParaRPr sz="11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8" name="Shape"/>
          <p:cNvSpPr/>
          <p:nvPr/>
        </p:nvSpPr>
        <p:spPr>
          <a:xfrm>
            <a:off x="9847139" y="3049765"/>
            <a:ext cx="174836" cy="1748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37"/>
                </a:moveTo>
                <a:cubicBezTo>
                  <a:pt x="21600" y="12827"/>
                  <a:pt x="21231" y="14523"/>
                  <a:pt x="20199" y="16218"/>
                </a:cubicBezTo>
                <a:cubicBezTo>
                  <a:pt x="19241" y="17988"/>
                  <a:pt x="17914" y="19241"/>
                  <a:pt x="16218" y="20199"/>
                </a:cubicBezTo>
                <a:cubicBezTo>
                  <a:pt x="14523" y="21231"/>
                  <a:pt x="12827" y="21600"/>
                  <a:pt x="10837" y="21600"/>
                </a:cubicBezTo>
                <a:cubicBezTo>
                  <a:pt x="8846" y="21600"/>
                  <a:pt x="7151" y="21231"/>
                  <a:pt x="5382" y="20199"/>
                </a:cubicBezTo>
                <a:cubicBezTo>
                  <a:pt x="3686" y="19241"/>
                  <a:pt x="2506" y="17988"/>
                  <a:pt x="1474" y="16218"/>
                </a:cubicBezTo>
                <a:cubicBezTo>
                  <a:pt x="516" y="14523"/>
                  <a:pt x="0" y="12901"/>
                  <a:pt x="0" y="10837"/>
                </a:cubicBezTo>
                <a:cubicBezTo>
                  <a:pt x="0" y="8846"/>
                  <a:pt x="516" y="7151"/>
                  <a:pt x="1474" y="5382"/>
                </a:cubicBezTo>
                <a:cubicBezTo>
                  <a:pt x="2506" y="3686"/>
                  <a:pt x="3686" y="2433"/>
                  <a:pt x="5382" y="1401"/>
                </a:cubicBezTo>
                <a:cubicBezTo>
                  <a:pt x="7151" y="442"/>
                  <a:pt x="8846" y="0"/>
                  <a:pt x="10837" y="0"/>
                </a:cubicBezTo>
                <a:cubicBezTo>
                  <a:pt x="12827" y="0"/>
                  <a:pt x="14523" y="442"/>
                  <a:pt x="16218" y="1401"/>
                </a:cubicBezTo>
                <a:cubicBezTo>
                  <a:pt x="17914" y="2433"/>
                  <a:pt x="19241" y="3686"/>
                  <a:pt x="20199" y="5382"/>
                </a:cubicBezTo>
                <a:cubicBezTo>
                  <a:pt x="21231" y="7151"/>
                  <a:pt x="21600" y="8773"/>
                  <a:pt x="21600" y="10837"/>
                </a:cubicBezTo>
              </a:path>
            </a:pathLst>
          </a:custGeom>
          <a:solidFill>
            <a:srgbClr val="8C8D8E"/>
          </a:solidFill>
          <a:ln w="12700">
            <a:miter lim="400000"/>
          </a:ln>
        </p:spPr>
        <p:txBody>
          <a:bodyPr lIns="29507" tIns="29507" rIns="29507" bIns="29507" anchor="ctr"/>
          <a:lstStyle/>
          <a:p>
            <a:pPr defTabSz="295067" hangingPunct="0">
              <a:lnSpc>
                <a:spcPct val="93000"/>
              </a:lnSpc>
              <a:defRPr sz="2200" b="0">
                <a:latin typeface="Arial"/>
                <a:ea typeface="Arial"/>
                <a:cs typeface="Arial"/>
                <a:sym typeface="Arial"/>
              </a:defRPr>
            </a:pPr>
            <a:endParaRPr sz="11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9" name="ХХХ"/>
          <p:cNvSpPr txBox="1"/>
          <p:nvPr/>
        </p:nvSpPr>
        <p:spPr>
          <a:xfrm>
            <a:off x="296091" y="3466011"/>
            <a:ext cx="2377440" cy="3126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3547" tIns="13547" rIns="13547" bIns="13547"/>
          <a:lstStyle>
            <a:lvl1pPr defTabSz="590133">
              <a:lnSpc>
                <a:spcPct val="93000"/>
              </a:lnSpc>
              <a:tabLst>
                <a:tab pos="584200" algn="l"/>
                <a:tab pos="1168400" algn="l"/>
                <a:tab pos="1765300" algn="l"/>
                <a:tab pos="2349500" algn="l"/>
                <a:tab pos="2946400" algn="l"/>
                <a:tab pos="3530600" algn="l"/>
                <a:tab pos="4127500" algn="l"/>
                <a:tab pos="4711700" algn="l"/>
                <a:tab pos="5308600" algn="l"/>
                <a:tab pos="5892800" algn="l"/>
                <a:tab pos="6489700" algn="l"/>
                <a:tab pos="7073900" algn="l"/>
                <a:tab pos="7670800" algn="l"/>
                <a:tab pos="8255000" algn="l"/>
                <a:tab pos="8851900" algn="l"/>
                <a:tab pos="9436100" algn="l"/>
                <a:tab pos="10020300" algn="l"/>
                <a:tab pos="10617200" algn="l"/>
                <a:tab pos="11201400" algn="l"/>
                <a:tab pos="11798300" algn="l"/>
              </a:tabLst>
              <a:defRPr sz="3600" b="0">
                <a:solidFill>
                  <a:srgbClr val="726658"/>
                </a:solidFill>
                <a:latin typeface="Muller Narrow Light"/>
                <a:ea typeface="Muller Narrow Light"/>
                <a:cs typeface="Muller Narrow Light"/>
                <a:sym typeface="Muller Narrow Light"/>
              </a:defRPr>
            </a:lvl1pPr>
          </a:lstStyle>
          <a:p>
            <a:pPr algn="ctr" hangingPunct="0"/>
            <a:r>
              <a:rPr lang="uk-UA" sz="14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І</a:t>
            </a:r>
          </a:p>
          <a:p>
            <a:pPr algn="ctr" hangingPunct="0"/>
            <a:r>
              <a:rPr lang="uk-UA" sz="14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k-UA" sz="1400" b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Організація діяльності з внутрішнього </a:t>
            </a:r>
            <a:r>
              <a:rPr lang="uk-UA" sz="14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аудиту”:</a:t>
            </a:r>
          </a:p>
          <a:p>
            <a:pPr algn="ctr" hangingPunct="0"/>
            <a:endParaRPr lang="uk-UA" sz="14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 indent="-144000" algn="ctr" hangingPunct="0">
              <a:buFontTx/>
              <a:buChar char="-"/>
            </a:pPr>
            <a:r>
              <a:rPr lang="uk-UA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Чисельність внутрішніх аудиторів та її динаміка;</a:t>
            </a:r>
          </a:p>
          <a:p>
            <a:pPr marL="144000" indent="-144000" algn="ctr" hangingPunct="0">
              <a:buFontTx/>
              <a:buChar char="-"/>
            </a:pPr>
            <a:endParaRPr lang="uk-UA" sz="12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 indent="-144000" algn="ctr" hangingPunct="0">
              <a:buFontTx/>
              <a:buChar char="-"/>
            </a:pPr>
            <a:r>
              <a:rPr lang="uk-UA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Інформація про організаційну та функціональну незалежність;</a:t>
            </a:r>
          </a:p>
          <a:p>
            <a:pPr marL="144000" indent="-144000" algn="ctr" hangingPunct="0">
              <a:buFontTx/>
              <a:buChar char="-"/>
            </a:pPr>
            <a:endParaRPr lang="uk-UA" sz="12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 indent="-144000" algn="ctr" hangingPunct="0">
              <a:buFontTx/>
              <a:buChar char="-"/>
            </a:pPr>
            <a:r>
              <a:rPr lang="uk-UA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 об'єктів внутрішнього аудиту;</a:t>
            </a:r>
          </a:p>
          <a:p>
            <a:pPr marL="144000" indent="-144000" algn="ctr" hangingPunct="0">
              <a:buFontTx/>
              <a:buChar char="-"/>
            </a:pPr>
            <a:endParaRPr lang="uk-UA" sz="12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 indent="-144000" algn="ctr" hangingPunct="0">
              <a:buFontTx/>
              <a:buChar char="-"/>
            </a:pPr>
            <a:r>
              <a:rPr lang="uk-UA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 планування та здійснення діяльності з внутрішнього аудиту.</a:t>
            </a:r>
          </a:p>
          <a:p>
            <a:pPr marL="285750" indent="-285750" algn="ctr" hangingPunct="0">
              <a:buFontTx/>
              <a:buChar char="-"/>
            </a:pPr>
            <a:endParaRPr lang="uk-UA" sz="12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 hangingPunct="0">
              <a:buFontTx/>
              <a:buChar char="-"/>
            </a:pPr>
            <a:endParaRPr lang="uk-UA" sz="1200" kern="0" dirty="0" smtClean="0"/>
          </a:p>
        </p:txBody>
      </p:sp>
      <p:sp>
        <p:nvSpPr>
          <p:cNvPr id="1720" name="ХХХ"/>
          <p:cNvSpPr txBox="1"/>
          <p:nvPr/>
        </p:nvSpPr>
        <p:spPr>
          <a:xfrm>
            <a:off x="2908663" y="3457303"/>
            <a:ext cx="2656113" cy="316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3547" tIns="13547" rIns="13547" bIns="13547"/>
          <a:lstStyle>
            <a:lvl1pPr defTabSz="590133">
              <a:lnSpc>
                <a:spcPct val="93000"/>
              </a:lnSpc>
              <a:tabLst>
                <a:tab pos="584200" algn="l"/>
                <a:tab pos="1168400" algn="l"/>
                <a:tab pos="1765300" algn="l"/>
                <a:tab pos="2349500" algn="l"/>
                <a:tab pos="2946400" algn="l"/>
                <a:tab pos="3530600" algn="l"/>
                <a:tab pos="4127500" algn="l"/>
                <a:tab pos="4711700" algn="l"/>
                <a:tab pos="5308600" algn="l"/>
                <a:tab pos="5892800" algn="l"/>
                <a:tab pos="6489700" algn="l"/>
                <a:tab pos="7073900" algn="l"/>
                <a:tab pos="7670800" algn="l"/>
                <a:tab pos="8255000" algn="l"/>
                <a:tab pos="8851900" algn="l"/>
                <a:tab pos="9436100" algn="l"/>
                <a:tab pos="10020300" algn="l"/>
                <a:tab pos="10617200" algn="l"/>
                <a:tab pos="11201400" algn="l"/>
                <a:tab pos="11798300" algn="l"/>
              </a:tabLst>
              <a:defRPr sz="3600" b="0">
                <a:solidFill>
                  <a:srgbClr val="726658"/>
                </a:solidFill>
                <a:latin typeface="Muller Narrow Light"/>
                <a:ea typeface="Muller Narrow Light"/>
                <a:cs typeface="Muller Narrow Light"/>
                <a:sym typeface="Muller Narrow Light"/>
              </a:defRPr>
            </a:lvl1pPr>
          </a:lstStyle>
          <a:p>
            <a:pPr algn="ctr" hangingPunct="0"/>
            <a:r>
              <a:rPr lang="uk-UA" sz="14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ІІ</a:t>
            </a:r>
          </a:p>
          <a:p>
            <a:pPr algn="ctr" hangingPunct="0"/>
            <a:r>
              <a:rPr lang="uk-UA" sz="14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“Проведення внутрішніх аудитів”:</a:t>
            </a:r>
          </a:p>
          <a:p>
            <a:pPr algn="ctr" hangingPunct="0"/>
            <a:endParaRPr lang="uk-UA" sz="1400" b="1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 hangingPunct="0">
              <a:buFontTx/>
              <a:buChar char="-"/>
            </a:pPr>
            <a:r>
              <a:rPr lang="uk-UA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 проведених і триваючих внутрішніх аудитів (планових/позапланових);</a:t>
            </a:r>
          </a:p>
          <a:p>
            <a:pPr marL="171450" indent="-171450" algn="ctr" hangingPunct="0">
              <a:buFontTx/>
              <a:buChar char="-"/>
            </a:pPr>
            <a:endParaRPr lang="uk-UA" sz="12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 hangingPunct="0">
              <a:buFontTx/>
              <a:buChar char="-"/>
            </a:pPr>
            <a:r>
              <a:rPr lang="uk-UA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 аудиторських звітів і коментарів до них;</a:t>
            </a:r>
          </a:p>
          <a:p>
            <a:pPr marL="171450" indent="-171450" algn="ctr" hangingPunct="0">
              <a:buFontTx/>
              <a:buChar char="-"/>
            </a:pPr>
            <a:endParaRPr lang="uk-UA" sz="12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 hangingPunct="0">
              <a:buFontTx/>
              <a:buChar char="-"/>
            </a:pPr>
            <a:r>
              <a:rPr lang="uk-UA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Відомості про виявлені недоліки/проблеми та їх усунення;</a:t>
            </a:r>
          </a:p>
          <a:p>
            <a:pPr marL="171450" indent="-171450" algn="ctr" hangingPunct="0">
              <a:buFontTx/>
              <a:buChar char="-"/>
            </a:pPr>
            <a:endParaRPr lang="uk-UA" sz="12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 hangingPunct="0">
              <a:buFontTx/>
              <a:buChar char="-"/>
            </a:pPr>
            <a:r>
              <a:rPr lang="uk-UA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Відомості про виявлені порушення та їх усунення.</a:t>
            </a:r>
          </a:p>
          <a:p>
            <a:pPr marL="171450" indent="-171450" algn="ctr" hangingPunct="0">
              <a:buFontTx/>
              <a:buChar char="-"/>
            </a:pPr>
            <a:endParaRPr lang="ru-RU" sz="1200" kern="0" dirty="0" smtClean="0"/>
          </a:p>
          <a:p>
            <a:pPr marL="171450" indent="-171450" algn="ctr" hangingPunct="0">
              <a:buFontTx/>
              <a:buChar char="-"/>
            </a:pPr>
            <a:endParaRPr sz="1200" kern="0" dirty="0"/>
          </a:p>
        </p:txBody>
      </p:sp>
      <p:sp>
        <p:nvSpPr>
          <p:cNvPr id="1722" name="ХХХ"/>
          <p:cNvSpPr txBox="1"/>
          <p:nvPr/>
        </p:nvSpPr>
        <p:spPr>
          <a:xfrm>
            <a:off x="5956663" y="3443517"/>
            <a:ext cx="2943497" cy="30704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3547" tIns="13547" rIns="13547" bIns="13547"/>
          <a:lstStyle>
            <a:lvl1pPr defTabSz="590133">
              <a:lnSpc>
                <a:spcPct val="93000"/>
              </a:lnSpc>
              <a:tabLst>
                <a:tab pos="584200" algn="l"/>
                <a:tab pos="1168400" algn="l"/>
                <a:tab pos="1765300" algn="l"/>
                <a:tab pos="2349500" algn="l"/>
                <a:tab pos="2946400" algn="l"/>
                <a:tab pos="3530600" algn="l"/>
                <a:tab pos="4127500" algn="l"/>
                <a:tab pos="4711700" algn="l"/>
                <a:tab pos="5308600" algn="l"/>
                <a:tab pos="5892800" algn="l"/>
                <a:tab pos="6489700" algn="l"/>
                <a:tab pos="7073900" algn="l"/>
                <a:tab pos="7670800" algn="l"/>
                <a:tab pos="8255000" algn="l"/>
                <a:tab pos="8851900" algn="l"/>
                <a:tab pos="9436100" algn="l"/>
                <a:tab pos="10020300" algn="l"/>
                <a:tab pos="10617200" algn="l"/>
                <a:tab pos="11201400" algn="l"/>
                <a:tab pos="11798300" algn="l"/>
              </a:tabLst>
              <a:defRPr sz="3600" b="0">
                <a:solidFill>
                  <a:srgbClr val="726658"/>
                </a:solidFill>
                <a:latin typeface="Muller Narrow Light"/>
                <a:ea typeface="Muller Narrow Light"/>
                <a:cs typeface="Muller Narrow Light"/>
                <a:sym typeface="Muller Narrow Light"/>
              </a:defRPr>
            </a:lvl1pPr>
          </a:lstStyle>
          <a:p>
            <a:pPr algn="ctr" hangingPunct="0"/>
            <a:r>
              <a:rPr lang="uk-UA" sz="14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ІІІ</a:t>
            </a:r>
          </a:p>
          <a:p>
            <a:pPr algn="ctr" hangingPunct="0"/>
            <a:r>
              <a:rPr lang="uk-UA" sz="14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“Результативність внутрішнього аудиту”:</a:t>
            </a:r>
          </a:p>
          <a:p>
            <a:pPr algn="ctr" hangingPunct="0"/>
            <a:endParaRPr lang="uk-UA" sz="1400" b="1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 hangingPunct="0">
              <a:buFontTx/>
              <a:buChar char="-"/>
            </a:pPr>
            <a:r>
              <a:rPr lang="uk-UA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 наданих аудиторських рекомендацій;</a:t>
            </a:r>
          </a:p>
          <a:p>
            <a:pPr marL="285750" indent="-285750" algn="ctr" hangingPunct="0">
              <a:buFontTx/>
              <a:buChar char="-"/>
            </a:pPr>
            <a:endParaRPr lang="ru-RU" sz="12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 hangingPunct="0">
              <a:buFontTx/>
              <a:buChar char="-"/>
            </a:pPr>
            <a:r>
              <a:rPr lang="uk-UA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Інформація щодо стану виконання рекомендацій (виконані повністю/частково, невиконані та/ або відхилені);</a:t>
            </a:r>
          </a:p>
          <a:p>
            <a:pPr marL="171450" indent="-171450" algn="ctr" hangingPunct="0">
              <a:buFontTx/>
              <a:buChar char="-"/>
            </a:pPr>
            <a:endParaRPr lang="uk-UA" sz="12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 hangingPunct="0">
              <a:buFontTx/>
              <a:buChar char="-"/>
            </a:pPr>
            <a:r>
              <a:rPr lang="uk-UA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Виконані рекомендації, які були надані у попередніх звітних періодах;</a:t>
            </a:r>
          </a:p>
          <a:p>
            <a:pPr marL="171450" indent="-171450" algn="ctr" hangingPunct="0">
              <a:buFontTx/>
              <a:buChar char="-"/>
            </a:pPr>
            <a:endParaRPr lang="uk-UA" sz="12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 hangingPunct="0">
              <a:buFontTx/>
              <a:buChar char="-"/>
            </a:pPr>
            <a:r>
              <a:rPr lang="uk-UA" sz="1200" b="1" i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Виконані рекомендації за якими досягнуто результативність.</a:t>
            </a:r>
          </a:p>
          <a:p>
            <a:pPr marL="171450" indent="-171450" algn="ctr" hangingPunct="0">
              <a:buFontTx/>
              <a:buChar char="-"/>
            </a:pPr>
            <a:endParaRPr lang="uk-UA" sz="12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 hangingPunct="0">
              <a:buFontTx/>
              <a:buChar char="-"/>
            </a:pPr>
            <a:endParaRPr sz="12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3" name="ХХХ"/>
          <p:cNvSpPr txBox="1"/>
          <p:nvPr/>
        </p:nvSpPr>
        <p:spPr>
          <a:xfrm>
            <a:off x="9204960" y="3431715"/>
            <a:ext cx="2804160" cy="1893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3547" tIns="13547" rIns="13547" bIns="13547"/>
          <a:lstStyle>
            <a:lvl1pPr defTabSz="590133">
              <a:lnSpc>
                <a:spcPct val="93000"/>
              </a:lnSpc>
              <a:tabLst>
                <a:tab pos="584200" algn="l"/>
                <a:tab pos="1168400" algn="l"/>
                <a:tab pos="1765300" algn="l"/>
                <a:tab pos="2349500" algn="l"/>
                <a:tab pos="2946400" algn="l"/>
                <a:tab pos="3530600" algn="l"/>
                <a:tab pos="4127500" algn="l"/>
                <a:tab pos="4711700" algn="l"/>
                <a:tab pos="5308600" algn="l"/>
                <a:tab pos="5892800" algn="l"/>
                <a:tab pos="6489700" algn="l"/>
                <a:tab pos="7073900" algn="l"/>
                <a:tab pos="7670800" algn="l"/>
                <a:tab pos="8255000" algn="l"/>
                <a:tab pos="8851900" algn="l"/>
                <a:tab pos="9436100" algn="l"/>
                <a:tab pos="10020300" algn="l"/>
                <a:tab pos="10617200" algn="l"/>
                <a:tab pos="11201400" algn="l"/>
                <a:tab pos="11798300" algn="l"/>
              </a:tabLst>
              <a:defRPr sz="3600" b="0">
                <a:solidFill>
                  <a:srgbClr val="726658"/>
                </a:solidFill>
                <a:latin typeface="Muller Narrow Light"/>
                <a:ea typeface="Muller Narrow Light"/>
                <a:cs typeface="Muller Narrow Light"/>
                <a:sym typeface="Muller Narrow Light"/>
              </a:defRPr>
            </a:lvl1pPr>
          </a:lstStyle>
          <a:p>
            <a:pPr algn="ctr" hangingPunct="0"/>
            <a:r>
              <a:rPr lang="uk-UA" sz="1400" b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 ІV “Результати внутрішньої оцінки якості внутрішнього аудиту”</a:t>
            </a:r>
          </a:p>
          <a:p>
            <a:pPr algn="ctr" hangingPunct="0"/>
            <a:endParaRPr lang="uk-UA" sz="1400" b="1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 hangingPunct="0">
              <a:buFontTx/>
              <a:buChar char="-"/>
            </a:pPr>
            <a:r>
              <a:rPr lang="uk-UA" sz="12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 виявлених внутрішніми оцінками якості недоліків у здійсненні діяльності з внутрішнього аудиту та інформація щодо їх усунення</a:t>
            </a:r>
            <a:r>
              <a:rPr lang="ru-RU" sz="1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kern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 hangingPunct="0">
              <a:buFontTx/>
              <a:buChar char="-"/>
            </a:pPr>
            <a:endParaRPr sz="12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7" name="Bank"/>
          <p:cNvSpPr/>
          <p:nvPr/>
        </p:nvSpPr>
        <p:spPr>
          <a:xfrm>
            <a:off x="1193074" y="1872343"/>
            <a:ext cx="686318" cy="859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0" y="4809"/>
                </a:lnTo>
                <a:lnTo>
                  <a:pt x="0" y="6302"/>
                </a:lnTo>
                <a:lnTo>
                  <a:pt x="21600" y="6302"/>
                </a:lnTo>
                <a:lnTo>
                  <a:pt x="21600" y="4809"/>
                </a:lnTo>
                <a:lnTo>
                  <a:pt x="10800" y="0"/>
                </a:lnTo>
                <a:close/>
                <a:moveTo>
                  <a:pt x="2300" y="7104"/>
                </a:moveTo>
                <a:lnTo>
                  <a:pt x="2300" y="7712"/>
                </a:lnTo>
                <a:lnTo>
                  <a:pt x="2688" y="7712"/>
                </a:lnTo>
                <a:lnTo>
                  <a:pt x="2688" y="16945"/>
                </a:lnTo>
                <a:lnTo>
                  <a:pt x="2300" y="16945"/>
                </a:lnTo>
                <a:lnTo>
                  <a:pt x="2300" y="17559"/>
                </a:lnTo>
                <a:lnTo>
                  <a:pt x="5189" y="17559"/>
                </a:lnTo>
                <a:lnTo>
                  <a:pt x="5189" y="16945"/>
                </a:lnTo>
                <a:lnTo>
                  <a:pt x="4799" y="16945"/>
                </a:lnTo>
                <a:lnTo>
                  <a:pt x="4799" y="7712"/>
                </a:lnTo>
                <a:lnTo>
                  <a:pt x="5189" y="7712"/>
                </a:lnTo>
                <a:lnTo>
                  <a:pt x="5189" y="7104"/>
                </a:lnTo>
                <a:lnTo>
                  <a:pt x="2300" y="7104"/>
                </a:lnTo>
                <a:close/>
                <a:moveTo>
                  <a:pt x="6350" y="7104"/>
                </a:moveTo>
                <a:lnTo>
                  <a:pt x="6350" y="7712"/>
                </a:lnTo>
                <a:lnTo>
                  <a:pt x="6738" y="7712"/>
                </a:lnTo>
                <a:lnTo>
                  <a:pt x="6738" y="16945"/>
                </a:lnTo>
                <a:lnTo>
                  <a:pt x="6350" y="16945"/>
                </a:lnTo>
                <a:lnTo>
                  <a:pt x="6350" y="17559"/>
                </a:lnTo>
                <a:lnTo>
                  <a:pt x="9239" y="17559"/>
                </a:lnTo>
                <a:lnTo>
                  <a:pt x="9239" y="16945"/>
                </a:lnTo>
                <a:lnTo>
                  <a:pt x="8849" y="16945"/>
                </a:lnTo>
                <a:lnTo>
                  <a:pt x="8849" y="7712"/>
                </a:lnTo>
                <a:lnTo>
                  <a:pt x="9239" y="7712"/>
                </a:lnTo>
                <a:lnTo>
                  <a:pt x="9239" y="7104"/>
                </a:lnTo>
                <a:lnTo>
                  <a:pt x="6350" y="7104"/>
                </a:lnTo>
                <a:close/>
                <a:moveTo>
                  <a:pt x="12359" y="7104"/>
                </a:moveTo>
                <a:lnTo>
                  <a:pt x="12359" y="7712"/>
                </a:lnTo>
                <a:lnTo>
                  <a:pt x="12749" y="7712"/>
                </a:lnTo>
                <a:lnTo>
                  <a:pt x="12749" y="16945"/>
                </a:lnTo>
                <a:lnTo>
                  <a:pt x="12359" y="16945"/>
                </a:lnTo>
                <a:lnTo>
                  <a:pt x="12359" y="17559"/>
                </a:lnTo>
                <a:lnTo>
                  <a:pt x="15248" y="17559"/>
                </a:lnTo>
                <a:lnTo>
                  <a:pt x="15248" y="16945"/>
                </a:lnTo>
                <a:lnTo>
                  <a:pt x="14860" y="16945"/>
                </a:lnTo>
                <a:lnTo>
                  <a:pt x="14860" y="7712"/>
                </a:lnTo>
                <a:lnTo>
                  <a:pt x="15248" y="7712"/>
                </a:lnTo>
                <a:lnTo>
                  <a:pt x="15248" y="7104"/>
                </a:lnTo>
                <a:lnTo>
                  <a:pt x="12359" y="7104"/>
                </a:lnTo>
                <a:close/>
                <a:moveTo>
                  <a:pt x="16409" y="7104"/>
                </a:moveTo>
                <a:lnTo>
                  <a:pt x="16409" y="7712"/>
                </a:lnTo>
                <a:lnTo>
                  <a:pt x="16799" y="7712"/>
                </a:lnTo>
                <a:lnTo>
                  <a:pt x="16799" y="16945"/>
                </a:lnTo>
                <a:lnTo>
                  <a:pt x="16409" y="16945"/>
                </a:lnTo>
                <a:lnTo>
                  <a:pt x="16409" y="17559"/>
                </a:lnTo>
                <a:lnTo>
                  <a:pt x="19298" y="17559"/>
                </a:lnTo>
                <a:lnTo>
                  <a:pt x="19298" y="16945"/>
                </a:lnTo>
                <a:lnTo>
                  <a:pt x="18910" y="16945"/>
                </a:lnTo>
                <a:lnTo>
                  <a:pt x="18910" y="7712"/>
                </a:lnTo>
                <a:lnTo>
                  <a:pt x="19298" y="7712"/>
                </a:lnTo>
                <a:lnTo>
                  <a:pt x="19298" y="7104"/>
                </a:lnTo>
                <a:lnTo>
                  <a:pt x="16409" y="7104"/>
                </a:lnTo>
                <a:close/>
                <a:moveTo>
                  <a:pt x="1068" y="18363"/>
                </a:moveTo>
                <a:lnTo>
                  <a:pt x="1068" y="19579"/>
                </a:lnTo>
                <a:lnTo>
                  <a:pt x="20530" y="19579"/>
                </a:lnTo>
                <a:lnTo>
                  <a:pt x="20530" y="18363"/>
                </a:lnTo>
                <a:lnTo>
                  <a:pt x="1068" y="18363"/>
                </a:lnTo>
                <a:close/>
                <a:moveTo>
                  <a:pt x="0" y="20383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20383"/>
                </a:lnTo>
                <a:lnTo>
                  <a:pt x="0" y="20383"/>
                </a:lnTo>
                <a:close/>
              </a:path>
            </a:pathLst>
          </a:custGeom>
          <a:solidFill>
            <a:srgbClr val="D6D5D5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 algn="ctr" defTabSz="410766" hangingPunct="0"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500" kern="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3212" y="1849662"/>
            <a:ext cx="682811" cy="8596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5268" y="1810474"/>
            <a:ext cx="682811" cy="85961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86365" y="1823537"/>
            <a:ext cx="682811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26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9" grpId="0" animBg="1"/>
      <p:bldP spid="1720" grpId="0" animBg="1"/>
      <p:bldP spid="1722" grpId="0" animBg="1"/>
      <p:bldP spid="17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/>
        </p:nvSpPr>
        <p:spPr>
          <a:xfrm>
            <a:off x="293525" y="1592946"/>
            <a:ext cx="5067852" cy="282057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/>
          <a:p>
            <a:pPr algn="ctr" defTabSz="224790">
              <a:lnSpc>
                <a:spcPct val="120000"/>
              </a:lnSpc>
              <a:spcBef>
                <a:spcPts val="500"/>
              </a:spcBef>
              <a:buSzPct val="100000"/>
              <a:defRPr sz="5000">
                <a:solidFill>
                  <a:srgbClr val="424242"/>
                </a:solidFill>
                <a:uFill>
                  <a:solidFill>
                    <a:srgbClr val="000000"/>
                  </a:solidFill>
                </a:uFill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Попередня форма звіту містила розгорнуту інформацію про виявлені фінансові порушення:</a:t>
            </a:r>
          </a:p>
          <a:p>
            <a:pPr algn="ctr" defTabSz="224790">
              <a:lnSpc>
                <a:spcPct val="120000"/>
              </a:lnSpc>
              <a:buSzPct val="100000"/>
              <a:defRPr sz="5000">
                <a:solidFill>
                  <a:srgbClr val="424242"/>
                </a:solidFill>
                <a:uFill>
                  <a:solidFill>
                    <a:srgbClr val="000000"/>
                  </a:solidFill>
                </a:uFill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224790">
              <a:lnSpc>
                <a:spcPct val="12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5000">
                <a:solidFill>
                  <a:srgbClr val="424242"/>
                </a:solidFill>
                <a:uFill>
                  <a:solidFill>
                    <a:srgbClr val="000000"/>
                  </a:solidFill>
                </a:uFill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недоотримання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фінансових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ресурсів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defTabSz="224790">
              <a:lnSpc>
                <a:spcPct val="12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5000">
                <a:solidFill>
                  <a:srgbClr val="424242"/>
                </a:solidFill>
                <a:uFill>
                  <a:solidFill>
                    <a:srgbClr val="000000"/>
                  </a:solidFill>
                </a:uFill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нецільове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коштів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defTabSz="224790">
              <a:lnSpc>
                <a:spcPct val="12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5000">
                <a:solidFill>
                  <a:srgbClr val="424242"/>
                </a:solidFill>
                <a:uFill>
                  <a:solidFill>
                    <a:srgbClr val="000000"/>
                  </a:solidFill>
                </a:uFill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незаконні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витрати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 defTabSz="224790">
              <a:lnSpc>
                <a:spcPct val="12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5000">
                <a:solidFill>
                  <a:srgbClr val="424242"/>
                </a:solidFill>
                <a:uFill>
                  <a:solidFill>
                    <a:srgbClr val="000000"/>
                  </a:solidFill>
                </a:uFill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недостачі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224790">
              <a:lnSpc>
                <a:spcPct val="12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5000">
                <a:solidFill>
                  <a:srgbClr val="424242"/>
                </a:solidFill>
                <a:uFill>
                  <a:solidFill>
                    <a:srgbClr val="000000"/>
                  </a:solidFill>
                </a:uFill>
                <a:latin typeface="Muller Narrow Light"/>
                <a:ea typeface="Muller Narrow Light"/>
                <a:cs typeface="Muller Narrow Light"/>
                <a:sym typeface="Muller Narrow Light"/>
              </a:defRPr>
            </a:pP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порушення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призвели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втрат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Shape 170"/>
          <p:cNvSpPr/>
          <p:nvPr/>
        </p:nvSpPr>
        <p:spPr>
          <a:xfrm>
            <a:off x="2124024" y="382001"/>
            <a:ext cx="9617376" cy="5847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tIns="45720" bIns="45720">
            <a:spAutoFit/>
          </a:bodyPr>
          <a:lstStyle>
            <a:lvl1pPr algn="r" defTabSz="821530">
              <a:defRPr sz="8000">
                <a:solidFill>
                  <a:srgbClr val="00457C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/>
            <a:r>
              <a:rPr lang="uk-U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Зміна акцентів основних показників звітності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Shape 171"/>
          <p:cNvSpPr/>
          <p:nvPr/>
        </p:nvSpPr>
        <p:spPr>
          <a:xfrm>
            <a:off x="6248950" y="1658384"/>
            <a:ext cx="4828354" cy="294388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tIns="45720" bIns="45720">
            <a:spAutoFit/>
          </a:bodyPr>
          <a:lstStyle/>
          <a:p>
            <a:pPr algn="ctr" defTabSz="224790">
              <a:lnSpc>
                <a:spcPct val="120000"/>
              </a:lnSpc>
              <a:spcBef>
                <a:spcPts val="500"/>
              </a:spcBef>
              <a:buSzPct val="100000"/>
              <a:defRPr sz="6000">
                <a:solidFill>
                  <a:srgbClr val="424242"/>
                </a:solidFill>
                <a:uFill>
                  <a:solidFill>
                    <a:srgbClr val="000000"/>
                  </a:solidFill>
                </a:u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pPr>
            <a:r>
              <a:rPr lang="uk-UA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Нова форма звітності повинна містити розгорнуту інформацію щодо:</a:t>
            </a:r>
          </a:p>
          <a:p>
            <a:pPr marL="300789" indent="-300789" defTabSz="224790">
              <a:lnSpc>
                <a:spcPct val="120000"/>
              </a:lnSpc>
              <a:spcBef>
                <a:spcPts val="500"/>
              </a:spcBef>
              <a:buSzPct val="100000"/>
              <a:buChar char="•"/>
              <a:defRPr sz="6000">
                <a:solidFill>
                  <a:srgbClr val="424242"/>
                </a:solidFill>
                <a:uFill>
                  <a:solidFill>
                    <a:srgbClr val="000000"/>
                  </a:solidFill>
                </a:u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pP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сновних недоліків функціонування системи внутрішнього контролю та вжитих заходів з її удосконалення;</a:t>
            </a:r>
          </a:p>
          <a:p>
            <a:pPr marL="300789" indent="-300789" defTabSz="224790">
              <a:lnSpc>
                <a:spcPct val="120000"/>
              </a:lnSpc>
              <a:spcBef>
                <a:spcPts val="500"/>
              </a:spcBef>
              <a:buSzPct val="100000"/>
              <a:buChar char="•"/>
              <a:defRPr sz="6000">
                <a:solidFill>
                  <a:srgbClr val="424242"/>
                </a:solidFill>
                <a:uFill>
                  <a:solidFill>
                    <a:srgbClr val="000000"/>
                  </a:solidFill>
                </a:u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прикладів впровадження найважливіших рекомендацій;</a:t>
            </a:r>
          </a:p>
          <a:p>
            <a:pPr marL="300789" indent="-300789" defTabSz="224790">
              <a:lnSpc>
                <a:spcPct val="120000"/>
              </a:lnSpc>
              <a:spcBef>
                <a:spcPts val="500"/>
              </a:spcBef>
              <a:buSzPct val="100000"/>
              <a:buChar char="•"/>
              <a:defRPr sz="6000">
                <a:solidFill>
                  <a:srgbClr val="424242"/>
                </a:solidFill>
                <a:uFill>
                  <a:solidFill>
                    <a:srgbClr val="000000"/>
                  </a:solidFill>
                </a:u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ключових результатів проведених внутрішніх оцінок якості внутрішнього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аудиту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Shape 174"/>
          <p:cNvSpPr/>
          <p:nvPr/>
        </p:nvSpPr>
        <p:spPr>
          <a:xfrm>
            <a:off x="5599612" y="2029098"/>
            <a:ext cx="708187" cy="21335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445" y="21600"/>
                </a:lnTo>
                <a:cubicBezTo>
                  <a:pt x="4256" y="19814"/>
                  <a:pt x="7936" y="18015"/>
                  <a:pt x="11483" y="16203"/>
                </a:cubicBezTo>
                <a:cubicBezTo>
                  <a:pt x="14985" y="14413"/>
                  <a:pt x="18358" y="12611"/>
                  <a:pt x="21600" y="10798"/>
                </a:cubicBezTo>
                <a:lnTo>
                  <a:pt x="0" y="0"/>
                </a:lnTo>
                <a:close/>
              </a:path>
            </a:pathLst>
          </a:custGeom>
          <a:solidFill>
            <a:srgbClr val="FDDB33"/>
          </a:solidFill>
          <a:ln w="12700">
            <a:miter lim="400000"/>
          </a:ln>
        </p:spPr>
        <p:txBody>
          <a:bodyPr tIns="45720" bIns="45720"/>
          <a:lstStyle/>
          <a:p>
            <a:pPr>
              <a:defRPr>
                <a:solidFill>
                  <a:srgbClr val="FDDB33"/>
                </a:solidFill>
              </a:defRPr>
            </a:pPr>
            <a:endParaRPr sz="900"/>
          </a:p>
        </p:txBody>
      </p:sp>
      <p:sp>
        <p:nvSpPr>
          <p:cNvPr id="7" name="Rectangle 37"/>
          <p:cNvSpPr>
            <a:spLocks/>
          </p:cNvSpPr>
          <p:nvPr/>
        </p:nvSpPr>
        <p:spPr bwMode="auto">
          <a:xfrm>
            <a:off x="165463" y="5207727"/>
            <a:ext cx="11922034" cy="1425167"/>
          </a:xfrm>
          <a:prstGeom prst="rect">
            <a:avLst/>
          </a:prstGeom>
          <a:solidFill>
            <a:srgbClr val="FFFF66">
              <a:alpha val="42406"/>
            </a:srgbClr>
          </a:solidFill>
          <a:ln>
            <a:noFill/>
          </a:ln>
          <a:effectLst/>
        </p:spPr>
        <p:txBody>
          <a:bodyPr lIns="39687" tIns="39687" rIns="39687" bIns="39687" anchor="ctr"/>
          <a:lstStyle/>
          <a:p>
            <a:pPr lvl="0" algn="ctr" defTabSz="608013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kern="0" dirty="0" smtClean="0">
                <a:latin typeface="Arial" panose="020B0604020202020204" pitchFamily="34" charset="0"/>
                <a:cs typeface="Arial" panose="020B0604020202020204" pitchFamily="34" charset="0"/>
                <a:sym typeface="Helvetica Neue Medium" charset="0"/>
              </a:rPr>
              <a:t>Оновлена форма звітності повинна відображати </a:t>
            </a:r>
            <a:r>
              <a:rPr lang="uk-UA" altLang="uk-UA" kern="0" dirty="0">
                <a:latin typeface="Arial" panose="020B0604020202020204" pitchFamily="34" charset="0"/>
                <a:cs typeface="Arial" panose="020B0604020202020204" pitchFamily="34" charset="0"/>
                <a:sym typeface="Helvetica Neue Medium" charset="0"/>
              </a:rPr>
              <a:t>результати роботи підрозділу внутрішнього аудиту з урахуванням зміни </a:t>
            </a:r>
            <a:r>
              <a:rPr lang="uk-UA" altLang="uk-UA" b="1" i="1" kern="0" dirty="0">
                <a:latin typeface="Arial" panose="020B0604020202020204" pitchFamily="34" charset="0"/>
                <a:cs typeface="Arial" panose="020B0604020202020204" pitchFamily="34" charset="0"/>
                <a:sym typeface="Helvetica Neue Medium" charset="0"/>
              </a:rPr>
              <a:t>пріоритетів при проведенні внутрішніх </a:t>
            </a:r>
            <a:r>
              <a:rPr lang="uk-UA" altLang="uk-UA" b="1" i="1" kern="0" dirty="0" smtClean="0">
                <a:latin typeface="Arial" panose="020B0604020202020204" pitchFamily="34" charset="0"/>
                <a:cs typeface="Arial" panose="020B0604020202020204" pitchFamily="34" charset="0"/>
                <a:sym typeface="Helvetica Neue Medium" charset="0"/>
              </a:rPr>
              <a:t>аудитів  - </a:t>
            </a:r>
            <a:r>
              <a:rPr lang="uk-UA" altLang="uk-UA" kern="0" dirty="0" smtClean="0">
                <a:latin typeface="Arial" panose="020B0604020202020204" pitchFamily="34" charset="0"/>
                <a:cs typeface="Arial" panose="020B0604020202020204" pitchFamily="34" charset="0"/>
                <a:sym typeface="Helvetica Neue Medium" charset="0"/>
              </a:rPr>
              <a:t>від </a:t>
            </a:r>
            <a:r>
              <a:rPr lang="uk-UA" altLang="uk-UA" kern="0" dirty="0">
                <a:latin typeface="Arial" panose="020B0604020202020204" pitchFamily="34" charset="0"/>
                <a:cs typeface="Arial" panose="020B0604020202020204" pitchFamily="34" charset="0"/>
                <a:sym typeface="Helvetica Neue Medium" charset="0"/>
              </a:rPr>
              <a:t>орієнтації на виявлення фінансових порушень до </a:t>
            </a:r>
            <a:r>
              <a:rPr lang="uk-UA" altLang="uk-UA" b="1" i="1" kern="0" dirty="0">
                <a:latin typeface="Arial" panose="020B0604020202020204" pitchFamily="34" charset="0"/>
                <a:cs typeface="Arial" panose="020B0604020202020204" pitchFamily="34" charset="0"/>
                <a:sym typeface="Helvetica Neue Medium" charset="0"/>
              </a:rPr>
              <a:t>здійснення системного аналізу та оцінки ефективності, результативності та якості </a:t>
            </a:r>
            <a:r>
              <a:rPr lang="uk-UA" altLang="uk-UA" b="1" i="1" kern="0" dirty="0" smtClean="0">
                <a:latin typeface="Arial" panose="020B0604020202020204" pitchFamily="34" charset="0"/>
                <a:cs typeface="Arial" panose="020B0604020202020204" pitchFamily="34" charset="0"/>
                <a:sym typeface="Helvetica Neue Medium" charset="0"/>
              </a:rPr>
              <a:t>системи внутрішнього контролю, виконання </a:t>
            </a:r>
            <a:r>
              <a:rPr lang="uk-UA" altLang="uk-UA" b="1" i="1" kern="0" dirty="0">
                <a:latin typeface="Arial" panose="020B0604020202020204" pitchFamily="34" charset="0"/>
                <a:cs typeface="Arial" panose="020B0604020202020204" pitchFamily="34" charset="0"/>
                <a:sym typeface="Helvetica Neue Medium" charset="0"/>
              </a:rPr>
              <a:t>завдань і функцій, бюджетних програм, надання адміністративних послуг, ступеня виконання і досягнення цілей </a:t>
            </a:r>
            <a:r>
              <a:rPr lang="uk-UA" altLang="uk-UA" kern="0" dirty="0" smtClean="0">
                <a:latin typeface="Arial" panose="020B0604020202020204" pitchFamily="34" charset="0"/>
                <a:cs typeface="Arial" panose="020B0604020202020204" pitchFamily="34" charset="0"/>
                <a:sym typeface="Helvetica Neue Medium" charset="0"/>
              </a:rPr>
              <a:t>тощо.</a:t>
            </a:r>
            <a:endParaRPr kumimoji="0" lang="uk-UA" altLang="uk-UA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Helvetica Neue Medium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3013166" y="4632613"/>
            <a:ext cx="6766559" cy="491284"/>
          </a:xfrm>
          <a:prstGeom prst="rect">
            <a:avLst/>
          </a:prstGeom>
        </p:spPr>
      </p:pic>
      <p:sp>
        <p:nvSpPr>
          <p:cNvPr id="9" name="Shape 64"/>
          <p:cNvSpPr/>
          <p:nvPr/>
        </p:nvSpPr>
        <p:spPr>
          <a:xfrm>
            <a:off x="888273" y="4442468"/>
            <a:ext cx="2325190" cy="69826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1436" tIns="71436" rIns="71436" bIns="71436" anchor="ctr">
            <a:spAutoFit/>
          </a:bodyPr>
          <a:lstStyle>
            <a:lvl1pPr defTabSz="1285875">
              <a:spcBef>
                <a:spcPts val="500"/>
              </a:spcBef>
              <a:defRPr sz="8000">
                <a:solidFill>
                  <a:srgbClr val="5E5E5E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marL="0" marR="0" lvl="0" indent="0" algn="ctr" defTabSz="1285875" eaLnBrk="1" fontAlgn="auto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Muller Narrow ExtraBold"/>
              </a:rPr>
              <a:t>Ретроспективна складова</a:t>
            </a:r>
            <a:endParaRPr kumimoji="0" sz="1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Muller Narrow ExtraBold"/>
            </a:endParaRPr>
          </a:p>
        </p:txBody>
      </p:sp>
      <p:sp>
        <p:nvSpPr>
          <p:cNvPr id="10" name="Shape 64"/>
          <p:cNvSpPr/>
          <p:nvPr/>
        </p:nvSpPr>
        <p:spPr>
          <a:xfrm>
            <a:off x="9723118" y="4411988"/>
            <a:ext cx="1981202" cy="69826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1436" tIns="71436" rIns="71436" bIns="71436" anchor="ctr">
            <a:spAutoFit/>
          </a:bodyPr>
          <a:lstStyle>
            <a:lvl1pPr defTabSz="1285875">
              <a:spcBef>
                <a:spcPts val="500"/>
              </a:spcBef>
              <a:defRPr sz="8000">
                <a:solidFill>
                  <a:srgbClr val="5E5E5E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marL="0" marR="0" lvl="0" indent="0" algn="ctr" defTabSz="1285875" eaLnBrk="1" fontAlgn="auto" latinLnBrk="0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Muller Narrow ExtraBold"/>
              </a:rPr>
              <a:t>Превентивна складова</a:t>
            </a:r>
            <a:endParaRPr kumimoji="0" sz="18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Muller Narrow ExtraBold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8822" y="2476761"/>
            <a:ext cx="1210492" cy="182527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94424" y="2098765"/>
            <a:ext cx="1297576" cy="212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3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  <p:bldP spid="171" grpId="0" animBg="1"/>
      <p:bldP spid="174" grpId="0" animBg="1"/>
      <p:bldP spid="7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круглений прямокутник 3"/>
          <p:cNvSpPr/>
          <p:nvPr/>
        </p:nvSpPr>
        <p:spPr>
          <a:xfrm>
            <a:off x="254584" y="1706963"/>
            <a:ext cx="4520726" cy="1016950"/>
          </a:xfrm>
          <a:prstGeom prst="roundRect">
            <a:avLst/>
          </a:prstGeom>
          <a:solidFill>
            <a:srgbClr val="FFCC00"/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ВИКЛЮЧЕНО ІЗ ФОРМИ ЗВІТНОСТІ </a:t>
            </a:r>
          </a:p>
          <a:p>
            <a:pPr algn="ctr"/>
            <a:r>
              <a:rPr lang="uk-UA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№1-ДВА ОКРЕМИЙ РОЗДІЛ ЩОДО ВНУТРІШНЬОГО КОНТРОЛЮ</a:t>
            </a:r>
            <a:endParaRPr lang="uk-UA" sz="16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трілка вниз 1"/>
          <p:cNvSpPr/>
          <p:nvPr/>
        </p:nvSpPr>
        <p:spPr>
          <a:xfrm>
            <a:off x="1700852" y="2781242"/>
            <a:ext cx="1151891" cy="905691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uk-UA" b="1" i="1" dirty="0">
              <a:solidFill>
                <a:srgbClr val="C00000"/>
              </a:solidFill>
            </a:endParaRPr>
          </a:p>
        </p:txBody>
      </p:sp>
      <p:sp>
        <p:nvSpPr>
          <p:cNvPr id="5" name="Стрілка вправо 4"/>
          <p:cNvSpPr/>
          <p:nvPr/>
        </p:nvSpPr>
        <p:spPr>
          <a:xfrm rot="20566456">
            <a:off x="4932065" y="1626669"/>
            <a:ext cx="1074100" cy="916234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i="1" dirty="0">
              <a:solidFill>
                <a:srgbClr val="00B050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369423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Інформація щодо стану організації і функціонування внутрішнього контролю</a:t>
            </a:r>
            <a:endParaRPr lang="uk-UA" sz="3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круглений прямокутник 15"/>
          <p:cNvSpPr/>
          <p:nvPr/>
        </p:nvSpPr>
        <p:spPr>
          <a:xfrm>
            <a:off x="77002" y="3676851"/>
            <a:ext cx="5061056" cy="3089709"/>
          </a:xfrm>
          <a:prstGeom prst="roundRect">
            <a:avLst/>
          </a:prstGeom>
          <a:solidFill>
            <a:srgbClr val="FFFF99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spcAft>
                <a:spcPts val="300"/>
              </a:spcAft>
            </a:pPr>
            <a:r>
              <a:rPr lang="uk-UA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       З урахуванням вимог п. 10 Основних засад здійснення внутрішнього контролю (постанова КМУ від 12.12.2018 №1062) розроблено:</a:t>
            </a:r>
          </a:p>
          <a:p>
            <a:pPr algn="just">
              <a:spcAft>
                <a:spcPts val="300"/>
              </a:spcAft>
            </a:pPr>
            <a:endParaRPr lang="uk-UA" sz="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 2"/>
            </a:endParaRPr>
          </a:p>
          <a:p>
            <a:pPr algn="just">
              <a:spcAft>
                <a:spcPts val="300"/>
              </a:spcAft>
            </a:pPr>
            <a:r>
              <a:rPr lang="uk-UA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 </a:t>
            </a:r>
            <a:r>
              <a:rPr lang="uk-UA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 </a:t>
            </a:r>
            <a:r>
              <a:rPr lang="uk-UA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окрему форму звіту 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про стан </a:t>
            </a:r>
            <a:r>
              <a:rPr lang="uk-UA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організації та здійснення внутрішнього контролю у розрізі його елементів </a:t>
            </a:r>
            <a:r>
              <a:rPr lang="uk-UA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(наказ Мінфіну від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19.04.2019 №160); </a:t>
            </a:r>
          </a:p>
          <a:p>
            <a:pPr algn="just">
              <a:spcAft>
                <a:spcPts val="300"/>
              </a:spcAft>
            </a:pPr>
            <a:endParaRPr lang="ru-RU" sz="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Wingdings 2"/>
            </a:endParaRPr>
          </a:p>
          <a:p>
            <a:pPr algn="just">
              <a:spcAft>
                <a:spcPts val="300"/>
              </a:spcAft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 </a:t>
            </a:r>
            <a:r>
              <a:rPr lang="uk-UA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відповідні переліки питань, що описують стан організації та здійснення внутрішнього контролю у розрізі  елементів (лист Мінфіну від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19.08.2019 №33010-07-5/21009)</a:t>
            </a:r>
            <a:endParaRPr lang="uk-UA" sz="16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круглений прямокутник 16"/>
          <p:cNvSpPr/>
          <p:nvPr/>
        </p:nvSpPr>
        <p:spPr>
          <a:xfrm>
            <a:off x="6415007" y="1486414"/>
            <a:ext cx="5594113" cy="94327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Водночас враховуючи основні завдання підрозділу внутрішнього аудиту, визначені Порядком №1001: </a:t>
            </a:r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6891687" y="2613795"/>
            <a:ext cx="5132083" cy="1890828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2" algn="ctr"/>
            <a:r>
              <a:rPr lang="uk-UA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формі звітності № </a:t>
            </a:r>
            <a:r>
              <a:rPr lang="uk-UA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1-ДВА зазначається кількість недоліків/проблем щодо функціонування системи внутрішнього контролю, виявлених за результатами внутрішніх аудитів, та інформація щодо їх усунення. </a:t>
            </a:r>
          </a:p>
        </p:txBody>
      </p:sp>
      <p:sp>
        <p:nvSpPr>
          <p:cNvPr id="19" name="Округлений прямокутник 18"/>
          <p:cNvSpPr/>
          <p:nvPr/>
        </p:nvSpPr>
        <p:spPr>
          <a:xfrm>
            <a:off x="6627222" y="4571084"/>
            <a:ext cx="5501067" cy="2156058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2" algn="ctr"/>
            <a:r>
              <a:rPr lang="uk-UA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пояснювальній записці до звіту зазначається </a:t>
            </a:r>
            <a:r>
              <a:rPr lang="uk-UA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короткий опис </a:t>
            </a:r>
            <a:r>
              <a:rPr lang="uk-UA" sz="1600" b="1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основних недоліків </a:t>
            </a:r>
            <a:r>
              <a:rPr lang="uk-UA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щодо організації та функціонування системи внутрішнього контролю, виявлених за результатами внутрішніх аудитів </a:t>
            </a:r>
            <a:r>
              <a:rPr lang="uk-UA" sz="1600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(не більше 5-ти основних або типових недоліків)</a:t>
            </a:r>
            <a:r>
              <a:rPr lang="uk-UA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та </a:t>
            </a:r>
            <a:r>
              <a:rPr lang="uk-UA" sz="16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вжиті заходи щодо його вдосконалення</a:t>
            </a:r>
            <a:r>
              <a:rPr lang="uk-UA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16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473" y="5183213"/>
            <a:ext cx="859611" cy="859611"/>
          </a:xfrm>
          <a:prstGeom prst="rect">
            <a:avLst/>
          </a:prstGeom>
        </p:spPr>
      </p:pic>
      <p:pic>
        <p:nvPicPr>
          <p:cNvPr id="12" name="Picture 27" descr="checklist (1)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333" y="2666300"/>
            <a:ext cx="972760" cy="1693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8894" y="3281797"/>
            <a:ext cx="1149202" cy="304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77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962666" y="1280160"/>
            <a:ext cx="10029037" cy="5380522"/>
          </a:xfrm>
        </p:spPr>
        <p:txBody>
          <a:bodyPr>
            <a:normAutofit lnSpcReduction="10000"/>
          </a:bodyPr>
          <a:lstStyle/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змінено терміни подання звітності (щороку до 01 лютого);</a:t>
            </a:r>
          </a:p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розширено перелік державних органів, які повинні подавати Мінфіну звітність;</a:t>
            </a:r>
          </a:p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виключено інформацію щодо кількості проведених внутрішніх аудитів у розрізі напрямів аудиту (аудит ефективності, фінансовий аудит та аудит відповідності);</a:t>
            </a:r>
          </a:p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ідображається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інформація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про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кількісний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персональний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склад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аудиторського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комітету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(у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разі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зазначенням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кваліфікації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членів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иключено інформацію щодо видів аудиторських висновків.</a:t>
            </a:r>
          </a:p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000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uk-UA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280159" y="9852"/>
            <a:ext cx="10807337" cy="111740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Інші </a:t>
            </a:r>
            <a:r>
              <a:rPr lang="uk-UA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зміни до </a:t>
            </a:r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звітності</a:t>
            </a:r>
            <a:r>
              <a:rPr lang="uk-UA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3200" spc="3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 сполучна лінія 9"/>
          <p:cNvCxnSpPr/>
          <p:nvPr/>
        </p:nvCxnSpPr>
        <p:spPr>
          <a:xfrm flipV="1">
            <a:off x="2899272" y="4416342"/>
            <a:ext cx="9102054" cy="52937"/>
          </a:xfrm>
          <a:prstGeom prst="line">
            <a:avLst/>
          </a:prstGeom>
          <a:ln w="50800" cap="flat" cmpd="thickThin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круглений прямокутник 16"/>
          <p:cNvSpPr/>
          <p:nvPr/>
        </p:nvSpPr>
        <p:spPr>
          <a:xfrm>
            <a:off x="125127" y="1982801"/>
            <a:ext cx="2493861" cy="243519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Приведення у відповідність до Порядку №1001 та нової редакції Стандартів внутрішнього аудиту</a:t>
            </a:r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436344" y="1555843"/>
            <a:ext cx="1771048" cy="66414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 </a:t>
            </a:r>
            <a:endParaRPr lang="uk-UA" sz="24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80" y="3021251"/>
            <a:ext cx="9065623" cy="11339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19" y="4662825"/>
            <a:ext cx="1584072" cy="1567570"/>
          </a:xfrm>
          <a:prstGeom prst="rect">
            <a:avLst/>
          </a:prstGeom>
        </p:spPr>
      </p:pic>
      <p:cxnSp>
        <p:nvCxnSpPr>
          <p:cNvPr id="11" name="Пряма сполучна лінія 10"/>
          <p:cNvCxnSpPr/>
          <p:nvPr/>
        </p:nvCxnSpPr>
        <p:spPr>
          <a:xfrm flipV="1">
            <a:off x="2869939" y="5719235"/>
            <a:ext cx="9102054" cy="52937"/>
          </a:xfrm>
          <a:prstGeom prst="line">
            <a:avLst/>
          </a:prstGeom>
          <a:ln w="50800" cap="flat" cmpd="thickThin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3726" y="2278501"/>
            <a:ext cx="9065623" cy="11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67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962666" y="1280160"/>
            <a:ext cx="10029037" cy="5381897"/>
          </a:xfrm>
        </p:spPr>
        <p:txBody>
          <a:bodyPr>
            <a:normAutofit lnSpcReduction="10000"/>
          </a:bodyPr>
          <a:lstStyle/>
          <a:p>
            <a:pPr marL="1044000" indent="2160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відображається загальна штатна та фактична чисельність працівників підрозділів внутрішнього аудиту та її динаміка 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без зазначення чисельності за видами підрозділів (департамент, управління, відділ чи сектор);</a:t>
            </a:r>
          </a:p>
          <a:p>
            <a:pPr marL="900000" indent="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иключено інформацію щодо відповідності кваліфікаційним вимогам працівників підрозділу внутрішнього аудиту;</a:t>
            </a:r>
            <a:endPara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виключено інформацію щодо кількості об'єктів внутрішнього аудиту, включених у план діяльності з внутрішнього аудиту, а також інформацію щодо внесення змін до планів;</a:t>
            </a:r>
          </a:p>
          <a:p>
            <a:pPr marL="11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уттєво зменшено інформацію щодо фінансових порушень, яка повинна відображатися у звіті </a:t>
            </a:r>
            <a:r>
              <a:rPr lang="uk-UA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 разі якщо такі порушення є наслідками недоліків/проблем, виявлених за результатами завершених у звітному періоді аудитів</a:t>
            </a: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11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виключено із форми звітності №1-ДВА опис організації та функціонування системи внутрішнього контролю</a:t>
            </a:r>
            <a:r>
              <a:rPr lang="uk-UA" sz="18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uk-UA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доповнено звітність інформацією щодо триваючих аудитів, а також виконаних рекомендацій, які були надані у попередніх звітних періодах.</a:t>
            </a:r>
          </a:p>
          <a:p>
            <a:pPr marL="11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5750" indent="-2857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uk-UA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21"/>
          <p:cNvSpPr>
            <a:spLocks noGrp="1"/>
          </p:cNvSpPr>
          <p:nvPr>
            <p:ph type="title"/>
          </p:nvPr>
        </p:nvSpPr>
        <p:spPr>
          <a:xfrm>
            <a:off x="1224922" y="58681"/>
            <a:ext cx="10807337" cy="111740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Інші </a:t>
            </a:r>
            <a:r>
              <a:rPr lang="uk-UA" sz="3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зміни до </a:t>
            </a:r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звітності:</a:t>
            </a:r>
            <a:endParaRPr lang="uk-UA" sz="3200" spc="3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 сполучна лінія 8"/>
          <p:cNvCxnSpPr/>
          <p:nvPr/>
        </p:nvCxnSpPr>
        <p:spPr>
          <a:xfrm flipV="1">
            <a:off x="2986581" y="2209685"/>
            <a:ext cx="9009247" cy="28877"/>
          </a:xfrm>
          <a:prstGeom prst="line">
            <a:avLst/>
          </a:prstGeom>
          <a:ln w="50800" cap="flat" cmpd="thickThin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сполучна лінія 9"/>
          <p:cNvCxnSpPr/>
          <p:nvPr/>
        </p:nvCxnSpPr>
        <p:spPr>
          <a:xfrm flipV="1">
            <a:off x="2887815" y="3846143"/>
            <a:ext cx="9102054" cy="52937"/>
          </a:xfrm>
          <a:prstGeom prst="line">
            <a:avLst/>
          </a:prstGeom>
          <a:ln w="50800" cap="flat" cmpd="thickThin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круглений прямокутник 16"/>
          <p:cNvSpPr/>
          <p:nvPr/>
        </p:nvSpPr>
        <p:spPr>
          <a:xfrm>
            <a:off x="57750" y="2021305"/>
            <a:ext cx="2493861" cy="153041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rgbClr val="ED7D3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Спрощення підходів до звітування про результати діяльності внутрішнього аудиту</a:t>
            </a:r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417094" y="1488466"/>
            <a:ext cx="1771048" cy="66414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 </a:t>
            </a:r>
            <a:endParaRPr lang="uk-UA" sz="24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9081" y="2876592"/>
            <a:ext cx="9065623" cy="113399"/>
          </a:xfrm>
          <a:prstGeom prst="rect">
            <a:avLst/>
          </a:prstGeom>
        </p:spPr>
      </p:pic>
      <p:cxnSp>
        <p:nvCxnSpPr>
          <p:cNvPr id="11" name="Пряма сполучна лінія 10"/>
          <p:cNvCxnSpPr/>
          <p:nvPr/>
        </p:nvCxnSpPr>
        <p:spPr>
          <a:xfrm flipV="1">
            <a:off x="2835904" y="5061406"/>
            <a:ext cx="9102054" cy="52937"/>
          </a:xfrm>
          <a:prstGeom prst="line">
            <a:avLst/>
          </a:prstGeom>
          <a:ln w="50800" cap="flat" cmpd="thickThin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934" y="3628724"/>
            <a:ext cx="2337282" cy="285704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4229" y="5789454"/>
            <a:ext cx="9138696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59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круглений прямокутник 9"/>
          <p:cNvSpPr/>
          <p:nvPr/>
        </p:nvSpPr>
        <p:spPr>
          <a:xfrm>
            <a:off x="1880674" y="3147461"/>
            <a:ext cx="6614478" cy="1055786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just">
              <a:spcAft>
                <a:spcPts val="300"/>
              </a:spcAft>
            </a:pPr>
            <a:r>
              <a:rPr lang="uk-UA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 </a:t>
            </a:r>
            <a:r>
              <a:rPr lang="uk-UA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Передбачено обов'язковість її подання до Мінфіну разом із звітом про результати діяльності підрозділу внутрішнього аудиту;</a:t>
            </a:r>
          </a:p>
        </p:txBody>
      </p:sp>
      <p:sp>
        <p:nvSpPr>
          <p:cNvPr id="16" name="Округлений прямокутник 15"/>
          <p:cNvSpPr/>
          <p:nvPr/>
        </p:nvSpPr>
        <p:spPr>
          <a:xfrm>
            <a:off x="5304300" y="5510224"/>
            <a:ext cx="6614478" cy="1098913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just">
              <a:spcAft>
                <a:spcPts val="300"/>
              </a:spcAft>
            </a:pPr>
            <a:r>
              <a:rPr lang="uk-UA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 Повинна підписуватися керівником державного органу чи бюджетної установи (залежно від того, де створено підрозділ) та керівником підрозділу внутрішнього аудиту.</a:t>
            </a:r>
            <a:endParaRPr lang="uk-UA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круглений прямокутник 17"/>
          <p:cNvSpPr/>
          <p:nvPr/>
        </p:nvSpPr>
        <p:spPr>
          <a:xfrm>
            <a:off x="2315007" y="1607421"/>
            <a:ext cx="9601069" cy="1260909"/>
          </a:xfrm>
          <a:prstGeom prst="roundRect">
            <a:avLst/>
          </a:prstGeom>
          <a:solidFill>
            <a:srgbClr val="FFD685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uk-UA" sz="24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Ширше розкриття ключової інформації про результати діяльності з внутрішнього аудиту, зазначеної у звіті, та її короткий опис</a:t>
            </a:r>
          </a:p>
        </p:txBody>
      </p:sp>
      <p:sp>
        <p:nvSpPr>
          <p:cNvPr id="21" name="Округлений прямокутник 20"/>
          <p:cNvSpPr/>
          <p:nvPr/>
        </p:nvSpPr>
        <p:spPr>
          <a:xfrm>
            <a:off x="3196042" y="4340995"/>
            <a:ext cx="6614478" cy="1051314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just">
              <a:spcAft>
                <a:spcPts val="300"/>
              </a:spcAft>
            </a:pPr>
            <a:r>
              <a:rPr lang="uk-UA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 </a:t>
            </a:r>
            <a:r>
              <a:rPr lang="uk-UA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пояснювальної записки чітко визначена та складається із 4-х розділів, які відповідають структурі самої форми звіту;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4282" y="0"/>
            <a:ext cx="10954581" cy="1325563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Пояснювальна записка до звіту</a:t>
            </a:r>
            <a:endParaRPr lang="uk-UA" sz="3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круглений прямокутник 12"/>
          <p:cNvSpPr/>
          <p:nvPr/>
        </p:nvSpPr>
        <p:spPr>
          <a:xfrm>
            <a:off x="802106" y="1815726"/>
            <a:ext cx="1681212" cy="82159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 </a:t>
            </a:r>
            <a:endParaRPr lang="uk-UA" sz="24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981" y="4393038"/>
            <a:ext cx="2133785" cy="2133785"/>
          </a:xfrm>
          <a:prstGeom prst="rect">
            <a:avLst/>
          </a:prstGeom>
          <a:solidFill>
            <a:srgbClr val="FFFFCC"/>
          </a:solidFill>
        </p:spPr>
      </p:pic>
    </p:spTree>
    <p:extLst>
      <p:ext uri="{BB962C8B-B14F-4D97-AF65-F5344CB8AC3E}">
        <p14:creationId xmlns:p14="http://schemas.microsoft.com/office/powerpoint/2010/main" val="303235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8" name="image1.png" descr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2189" y="198683"/>
            <a:ext cx="1066390" cy="1024689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9" name="Line" descr="Line"/>
          <p:cNvPicPr>
            <a:picLocks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5334" y="1544017"/>
            <a:ext cx="11666666" cy="127001"/>
          </a:xfrm>
          <a:prstGeom prst="rect">
            <a:avLst/>
          </a:prstGeom>
        </p:spPr>
      </p:pic>
      <p:sp>
        <p:nvSpPr>
          <p:cNvPr id="2661" name="ТАБЛИЦЯ"/>
          <p:cNvSpPr txBox="1"/>
          <p:nvPr/>
        </p:nvSpPr>
        <p:spPr>
          <a:xfrm>
            <a:off x="1097280" y="192071"/>
            <a:ext cx="10963175" cy="1037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defTabSz="1828800">
              <a:lnSpc>
                <a:spcPct val="120000"/>
              </a:lnSpc>
              <a:defRPr sz="7500" b="0" cap="all">
                <a:solidFill>
                  <a:srgbClr val="535353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lang="uk-UA" sz="28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Інформація про основні недоліки щодо організації та функціонування внутрішнього контролю </a:t>
            </a:r>
            <a:endParaRPr sz="28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" name="Rectangle"/>
          <p:cNvSpPr/>
          <p:nvPr/>
        </p:nvSpPr>
        <p:spPr>
          <a:xfrm>
            <a:off x="156474" y="2981010"/>
            <a:ext cx="2887181" cy="790584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63" name="Rectangle"/>
          <p:cNvSpPr/>
          <p:nvPr/>
        </p:nvSpPr>
        <p:spPr>
          <a:xfrm>
            <a:off x="143464" y="3865364"/>
            <a:ext cx="2887181" cy="796769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64" name="ХХХ"/>
          <p:cNvSpPr txBox="1"/>
          <p:nvPr/>
        </p:nvSpPr>
        <p:spPr>
          <a:xfrm>
            <a:off x="195884" y="3051317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 smtClean="0"/>
              <a:t>Х</a:t>
            </a:r>
            <a:r>
              <a:rPr lang="en-US" sz="1250" kern="0" dirty="0" smtClean="0"/>
              <a:t>XX</a:t>
            </a:r>
            <a:endParaRPr sz="1250" kern="0" dirty="0"/>
          </a:p>
        </p:txBody>
      </p:sp>
      <p:sp>
        <p:nvSpPr>
          <p:cNvPr id="2665" name="ХХХ"/>
          <p:cNvSpPr txBox="1"/>
          <p:nvPr/>
        </p:nvSpPr>
        <p:spPr>
          <a:xfrm>
            <a:off x="195884" y="3908146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/>
              <a:t>ХХХ</a:t>
            </a:r>
          </a:p>
        </p:txBody>
      </p:sp>
      <p:sp>
        <p:nvSpPr>
          <p:cNvPr id="2666" name="Rectangle"/>
          <p:cNvSpPr/>
          <p:nvPr/>
        </p:nvSpPr>
        <p:spPr>
          <a:xfrm>
            <a:off x="156474" y="2091623"/>
            <a:ext cx="2887181" cy="739618"/>
          </a:xfrm>
          <a:prstGeom prst="rect">
            <a:avLst/>
          </a:prstGeom>
          <a:solidFill>
            <a:srgbClr val="FDDA3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67" name="Rectangle"/>
          <p:cNvSpPr/>
          <p:nvPr/>
        </p:nvSpPr>
        <p:spPr>
          <a:xfrm>
            <a:off x="3156203" y="2091623"/>
            <a:ext cx="2894741" cy="739618"/>
          </a:xfrm>
          <a:prstGeom prst="rect">
            <a:avLst/>
          </a:prstGeom>
          <a:solidFill>
            <a:srgbClr val="FDDA3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68" name="Rectangle"/>
          <p:cNvSpPr/>
          <p:nvPr/>
        </p:nvSpPr>
        <p:spPr>
          <a:xfrm>
            <a:off x="6188538" y="2081998"/>
            <a:ext cx="2887181" cy="739618"/>
          </a:xfrm>
          <a:prstGeom prst="rect">
            <a:avLst/>
          </a:prstGeom>
          <a:solidFill>
            <a:srgbClr val="FDDA3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69" name="Rectangle"/>
          <p:cNvSpPr/>
          <p:nvPr/>
        </p:nvSpPr>
        <p:spPr>
          <a:xfrm>
            <a:off x="9151731" y="2091623"/>
            <a:ext cx="2887181" cy="739618"/>
          </a:xfrm>
          <a:prstGeom prst="rect">
            <a:avLst/>
          </a:prstGeom>
          <a:solidFill>
            <a:srgbClr val="FDDA3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0" name="Line"/>
          <p:cNvSpPr/>
          <p:nvPr/>
        </p:nvSpPr>
        <p:spPr>
          <a:xfrm>
            <a:off x="175524" y="2901837"/>
            <a:ext cx="2849081" cy="1"/>
          </a:xfrm>
          <a:prstGeom prst="line">
            <a:avLst/>
          </a:prstGeom>
          <a:ln w="63500">
            <a:solidFill>
              <a:srgbClr val="535353"/>
            </a:solidFill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1" name="Line"/>
          <p:cNvSpPr/>
          <p:nvPr/>
        </p:nvSpPr>
        <p:spPr>
          <a:xfrm>
            <a:off x="6178712" y="2901837"/>
            <a:ext cx="2849081" cy="1"/>
          </a:xfrm>
          <a:prstGeom prst="line">
            <a:avLst/>
          </a:prstGeom>
          <a:ln w="63500">
            <a:solidFill>
              <a:srgbClr val="535353"/>
            </a:solidFill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2" name="Line"/>
          <p:cNvSpPr/>
          <p:nvPr/>
        </p:nvSpPr>
        <p:spPr>
          <a:xfrm>
            <a:off x="9170781" y="2901837"/>
            <a:ext cx="2849081" cy="1"/>
          </a:xfrm>
          <a:prstGeom prst="line">
            <a:avLst/>
          </a:prstGeom>
          <a:ln w="63500">
            <a:solidFill>
              <a:srgbClr val="535353"/>
            </a:solidFill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3" name="Line"/>
          <p:cNvSpPr/>
          <p:nvPr/>
        </p:nvSpPr>
        <p:spPr>
          <a:xfrm flipV="1">
            <a:off x="3099928" y="2145591"/>
            <a:ext cx="1" cy="631682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4" name="Line"/>
          <p:cNvSpPr/>
          <p:nvPr/>
        </p:nvSpPr>
        <p:spPr>
          <a:xfrm flipV="1">
            <a:off x="6094518" y="2145591"/>
            <a:ext cx="1" cy="631682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5" name="Line"/>
          <p:cNvSpPr/>
          <p:nvPr/>
        </p:nvSpPr>
        <p:spPr>
          <a:xfrm flipV="1">
            <a:off x="9099287" y="2145591"/>
            <a:ext cx="1" cy="631682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6" name="Line"/>
          <p:cNvSpPr/>
          <p:nvPr/>
        </p:nvSpPr>
        <p:spPr>
          <a:xfrm flipV="1">
            <a:off x="3099928" y="2981010"/>
            <a:ext cx="1" cy="739619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7" name="Line"/>
          <p:cNvSpPr/>
          <p:nvPr/>
        </p:nvSpPr>
        <p:spPr>
          <a:xfrm flipV="1">
            <a:off x="3099928" y="3882327"/>
            <a:ext cx="1" cy="713166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8" name="Line"/>
          <p:cNvSpPr/>
          <p:nvPr/>
        </p:nvSpPr>
        <p:spPr>
          <a:xfrm flipH="1">
            <a:off x="194574" y="3810000"/>
            <a:ext cx="2849081" cy="0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79" name="XXX"/>
          <p:cNvSpPr txBox="1"/>
          <p:nvPr/>
        </p:nvSpPr>
        <p:spPr>
          <a:xfrm>
            <a:off x="154005" y="2243423"/>
            <a:ext cx="2743200" cy="436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defTabSz="457200">
              <a:lnSpc>
                <a:spcPts val="7200"/>
              </a:lnSpc>
              <a:spcBef>
                <a:spcPts val="1200"/>
              </a:spcBef>
              <a:defRPr sz="48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>
              <a:lnSpc>
                <a:spcPts val="1500"/>
              </a:lnSpc>
              <a:spcBef>
                <a:spcPts val="0"/>
              </a:spcBef>
            </a:pPr>
            <a:r>
              <a:rPr lang="uk-UA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Суть </a:t>
            </a:r>
            <a:r>
              <a:rPr lang="uk-UA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виявлених</a:t>
            </a:r>
          </a:p>
          <a:p>
            <a:pPr algn="ctr" hangingPunct="0">
              <a:lnSpc>
                <a:spcPts val="1500"/>
              </a:lnSpc>
              <a:spcBef>
                <a:spcPts val="0"/>
              </a:spcBef>
            </a:pPr>
            <a:r>
              <a:rPr lang="uk-UA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недоліків</a:t>
            </a:r>
            <a:r>
              <a:rPr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0" name="XXX"/>
          <p:cNvSpPr txBox="1"/>
          <p:nvPr/>
        </p:nvSpPr>
        <p:spPr>
          <a:xfrm>
            <a:off x="3258960" y="2204951"/>
            <a:ext cx="2654573" cy="512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57200">
              <a:lnSpc>
                <a:spcPts val="7200"/>
              </a:lnSpc>
              <a:spcBef>
                <a:spcPts val="1200"/>
              </a:spcBef>
              <a:defRPr sz="48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 (</a:t>
            </a:r>
            <a:r>
              <a:rPr lang="ru-RU" sz="16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елементи</a:t>
            </a:r>
            <a:r>
              <a:rPr lang="ru-RU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r>
              <a:rPr lang="ru-RU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ВК, </a:t>
            </a:r>
            <a:r>
              <a:rPr lang="ru-RU" sz="16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яких</a:t>
            </a:r>
            <a:r>
              <a:rPr lang="ru-RU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kern="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стосуються</a:t>
            </a:r>
            <a:r>
              <a:rPr lang="ru-RU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такі</a:t>
            </a:r>
            <a:r>
              <a:rPr lang="ru-RU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недоліки</a:t>
            </a:r>
            <a:endParaRPr sz="16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1" name="XXX"/>
          <p:cNvSpPr txBox="1"/>
          <p:nvPr/>
        </p:nvSpPr>
        <p:spPr>
          <a:xfrm>
            <a:off x="6315943" y="2128007"/>
            <a:ext cx="2588850" cy="666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57200">
              <a:lnSpc>
                <a:spcPts val="7200"/>
              </a:lnSpc>
              <a:spcBef>
                <a:spcPts val="1200"/>
              </a:spcBef>
              <a:defRPr sz="48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uk-UA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 об’єктів </a:t>
            </a:r>
            <a:endParaRPr lang="uk-UA" sz="1600" b="1" kern="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uk-UA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внутрішнього </a:t>
            </a:r>
            <a:r>
              <a:rPr lang="uk-UA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аудиту, </a:t>
            </a:r>
            <a:endParaRPr lang="uk-UA" sz="1600" b="1" kern="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uk-UA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 </a:t>
            </a:r>
            <a:r>
              <a:rPr lang="uk-UA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 </a:t>
            </a:r>
            <a:r>
              <a:rPr lang="uk-UA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дослідження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uk-UA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яких виявлено </a:t>
            </a:r>
            <a:r>
              <a:rPr lang="uk-UA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недоліки</a:t>
            </a:r>
            <a:endParaRPr sz="16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2" name="XXX"/>
          <p:cNvSpPr txBox="1"/>
          <p:nvPr/>
        </p:nvSpPr>
        <p:spPr>
          <a:xfrm>
            <a:off x="9370627" y="2128006"/>
            <a:ext cx="2449388" cy="666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57200">
              <a:lnSpc>
                <a:spcPts val="7200"/>
              </a:lnSpc>
              <a:spcBef>
                <a:spcPts val="1200"/>
              </a:spcBef>
              <a:defRPr sz="48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Вжиті заходи з </a:t>
            </a:r>
            <a:endParaRPr lang="ru-RU" sz="1600" b="1" kern="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удосконалення</a:t>
            </a:r>
            <a:r>
              <a:rPr lang="ru-RU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r>
              <a:rPr lang="ru-RU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ВК </a:t>
            </a:r>
            <a:r>
              <a:rPr lang="ru-RU" sz="1600" b="1" kern="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окремих</a:t>
            </a:r>
            <a:endParaRPr lang="ru-RU" sz="1600" b="1" kern="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>
              <a:lnSpc>
                <a:spcPts val="1200"/>
              </a:lnSpc>
              <a:spcBef>
                <a:spcPts val="0"/>
              </a:spcBef>
            </a:pPr>
            <a:r>
              <a:rPr lang="ru-RU" sz="1600" b="1" kern="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її</a:t>
            </a:r>
            <a:r>
              <a:rPr lang="ru-RU" sz="1600" b="1" kern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елементів</a:t>
            </a:r>
            <a:endParaRPr lang="ru-RU" sz="1600" b="1" kern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5" name="ХХХ"/>
          <p:cNvSpPr txBox="1"/>
          <p:nvPr/>
        </p:nvSpPr>
        <p:spPr>
          <a:xfrm>
            <a:off x="192499" y="4817836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86" name="ХХХ"/>
          <p:cNvSpPr txBox="1"/>
          <p:nvPr/>
        </p:nvSpPr>
        <p:spPr>
          <a:xfrm>
            <a:off x="192499" y="5674664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88" name="Line"/>
          <p:cNvSpPr/>
          <p:nvPr/>
        </p:nvSpPr>
        <p:spPr>
          <a:xfrm flipH="1">
            <a:off x="175524" y="4692112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1" name="Rectangle"/>
          <p:cNvSpPr/>
          <p:nvPr/>
        </p:nvSpPr>
        <p:spPr>
          <a:xfrm>
            <a:off x="3169214" y="2952796"/>
            <a:ext cx="2887181" cy="790585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2" name="Rectangle"/>
          <p:cNvSpPr/>
          <p:nvPr/>
        </p:nvSpPr>
        <p:spPr>
          <a:xfrm>
            <a:off x="3156203" y="3856401"/>
            <a:ext cx="2887181" cy="796768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3" name="ХХХ"/>
          <p:cNvSpPr txBox="1"/>
          <p:nvPr/>
        </p:nvSpPr>
        <p:spPr>
          <a:xfrm>
            <a:off x="3198998" y="3061606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94" name="ХХХ"/>
          <p:cNvSpPr txBox="1"/>
          <p:nvPr/>
        </p:nvSpPr>
        <p:spPr>
          <a:xfrm>
            <a:off x="3198998" y="3918434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695" name="Line"/>
          <p:cNvSpPr/>
          <p:nvPr/>
        </p:nvSpPr>
        <p:spPr>
          <a:xfrm flipV="1">
            <a:off x="6094518" y="2981010"/>
            <a:ext cx="1" cy="739619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6" name="Line"/>
          <p:cNvSpPr/>
          <p:nvPr/>
        </p:nvSpPr>
        <p:spPr>
          <a:xfrm flipV="1">
            <a:off x="6094518" y="3882327"/>
            <a:ext cx="1" cy="713166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697" name="Line"/>
          <p:cNvSpPr/>
          <p:nvPr/>
        </p:nvSpPr>
        <p:spPr>
          <a:xfrm flipH="1">
            <a:off x="3197688" y="3820288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00" name="ХХХ"/>
          <p:cNvSpPr txBox="1"/>
          <p:nvPr/>
        </p:nvSpPr>
        <p:spPr>
          <a:xfrm>
            <a:off x="3195613" y="4828124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701" name="ХХХ"/>
          <p:cNvSpPr txBox="1"/>
          <p:nvPr/>
        </p:nvSpPr>
        <p:spPr>
          <a:xfrm>
            <a:off x="3195613" y="5684953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/>
              <a:t>ХХХ</a:t>
            </a:r>
          </a:p>
        </p:txBody>
      </p:sp>
      <p:sp>
        <p:nvSpPr>
          <p:cNvPr id="2703" name="Line"/>
          <p:cNvSpPr/>
          <p:nvPr/>
        </p:nvSpPr>
        <p:spPr>
          <a:xfrm flipH="1">
            <a:off x="3178638" y="4702401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06" name="Line"/>
          <p:cNvSpPr/>
          <p:nvPr/>
        </p:nvSpPr>
        <p:spPr>
          <a:xfrm>
            <a:off x="3179033" y="2906125"/>
            <a:ext cx="2849081" cy="1"/>
          </a:xfrm>
          <a:prstGeom prst="line">
            <a:avLst/>
          </a:prstGeom>
          <a:ln w="63500">
            <a:solidFill>
              <a:srgbClr val="535353"/>
            </a:solidFill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grpSp>
        <p:nvGrpSpPr>
          <p:cNvPr id="2722" name="Group"/>
          <p:cNvGrpSpPr/>
          <p:nvPr/>
        </p:nvGrpSpPr>
        <p:grpSpPr>
          <a:xfrm>
            <a:off x="6143787" y="2981011"/>
            <a:ext cx="2944666" cy="3304286"/>
            <a:chOff x="0" y="-1"/>
            <a:chExt cx="5889330" cy="6638990"/>
          </a:xfrm>
        </p:grpSpPr>
        <p:sp>
          <p:nvSpPr>
            <p:cNvPr id="2707" name="Rectangle"/>
            <p:cNvSpPr/>
            <p:nvPr/>
          </p:nvSpPr>
          <p:spPr>
            <a:xfrm>
              <a:off x="6769" y="20576"/>
              <a:ext cx="5774362" cy="1581168"/>
            </a:xfrm>
            <a:prstGeom prst="rect">
              <a:avLst/>
            </a:prstGeom>
            <a:solidFill>
              <a:srgbClr val="D6D5D5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08" name="Rectangle"/>
            <p:cNvSpPr/>
            <p:nvPr/>
          </p:nvSpPr>
          <p:spPr>
            <a:xfrm>
              <a:off x="0" y="1750781"/>
              <a:ext cx="5774361" cy="1593537"/>
            </a:xfrm>
            <a:prstGeom prst="rect">
              <a:avLst/>
            </a:prstGeom>
            <a:solidFill>
              <a:srgbClr val="D6D5D5"/>
            </a:solidFill>
            <a:ln w="12700" cap="flat">
              <a:noFill/>
              <a:miter lim="400000"/>
            </a:ln>
            <a:effectLst/>
          </p:spPr>
          <p:txBody>
            <a:bodyPr wrap="square" lIns="25400" tIns="25400" rIns="25400" bIns="25400" numCol="1" anchor="ctr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09" name="ХХХ"/>
            <p:cNvSpPr txBox="1"/>
            <p:nvPr/>
          </p:nvSpPr>
          <p:spPr>
            <a:xfrm>
              <a:off x="85590" y="161191"/>
              <a:ext cx="5692922" cy="12311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25400" tIns="25400" rIns="25400" bIns="25400" numCol="1" anchor="ctr">
              <a:spAutoFit/>
            </a:bodyPr>
            <a:lstStyle>
              <a:lvl1pPr defTabSz="457200">
                <a:lnSpc>
                  <a:spcPts val="4400"/>
                </a:lnSpc>
                <a:defRPr sz="2500" b="0">
                  <a:solidFill>
                    <a:srgbClr val="FFFFFF"/>
                  </a:solidFill>
                  <a:latin typeface="Muller Narrow ExtraBold"/>
                  <a:ea typeface="Muller Narrow ExtraBold"/>
                  <a:cs typeface="Muller Narrow ExtraBold"/>
                  <a:sym typeface="Muller Narrow ExtraBold"/>
                </a:defRPr>
              </a:lvl1pPr>
            </a:lstStyle>
            <a:p>
              <a:pPr algn="ctr" hangingPunct="0"/>
              <a:r>
                <a:rPr sz="1250" kern="0"/>
                <a:t>ХХХ</a:t>
              </a:r>
            </a:p>
          </p:txBody>
        </p:sp>
        <p:sp>
          <p:nvSpPr>
            <p:cNvPr id="2710" name="ХХХ"/>
            <p:cNvSpPr txBox="1"/>
            <p:nvPr/>
          </p:nvSpPr>
          <p:spPr>
            <a:xfrm>
              <a:off x="85590" y="1874846"/>
              <a:ext cx="5692922" cy="12311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25400" tIns="25400" rIns="25400" bIns="25400" numCol="1" anchor="ctr">
              <a:spAutoFit/>
            </a:bodyPr>
            <a:lstStyle>
              <a:lvl1pPr defTabSz="457200">
                <a:lnSpc>
                  <a:spcPts val="4400"/>
                </a:lnSpc>
                <a:defRPr sz="2500" b="0">
                  <a:solidFill>
                    <a:srgbClr val="FFFFFF"/>
                  </a:solidFill>
                  <a:latin typeface="Muller Narrow ExtraBold"/>
                  <a:ea typeface="Muller Narrow ExtraBold"/>
                  <a:cs typeface="Muller Narrow ExtraBold"/>
                  <a:sym typeface="Muller Narrow ExtraBold"/>
                </a:defRPr>
              </a:lvl1pPr>
            </a:lstStyle>
            <a:p>
              <a:pPr algn="ctr" hangingPunct="0"/>
              <a:r>
                <a:rPr sz="1250" kern="0" dirty="0"/>
                <a:t>ХХХ</a:t>
              </a:r>
            </a:p>
          </p:txBody>
        </p:sp>
        <p:sp>
          <p:nvSpPr>
            <p:cNvPr id="2711" name="Line"/>
            <p:cNvSpPr/>
            <p:nvPr/>
          </p:nvSpPr>
          <p:spPr>
            <a:xfrm flipV="1">
              <a:off x="5889329" y="-1"/>
              <a:ext cx="1" cy="1479237"/>
            </a:xfrm>
            <a:prstGeom prst="line">
              <a:avLst/>
            </a:prstGeom>
            <a:noFill/>
            <a:ln w="381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12" name="Line"/>
            <p:cNvSpPr/>
            <p:nvPr/>
          </p:nvSpPr>
          <p:spPr>
            <a:xfrm flipV="1">
              <a:off x="5889329" y="1802633"/>
              <a:ext cx="1" cy="1426332"/>
            </a:xfrm>
            <a:prstGeom prst="line">
              <a:avLst/>
            </a:prstGeom>
            <a:noFill/>
            <a:ln w="381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13" name="Line"/>
            <p:cNvSpPr/>
            <p:nvPr/>
          </p:nvSpPr>
          <p:spPr>
            <a:xfrm flipH="1" flipV="1">
              <a:off x="82970" y="1678555"/>
              <a:ext cx="5698161" cy="1"/>
            </a:xfrm>
            <a:prstGeom prst="line">
              <a:avLst/>
            </a:prstGeom>
            <a:noFill/>
            <a:ln w="381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2717" name="ХХХ"/>
            <p:cNvSpPr txBox="1"/>
            <p:nvPr/>
          </p:nvSpPr>
          <p:spPr>
            <a:xfrm>
              <a:off x="78820" y="5407883"/>
              <a:ext cx="5692922" cy="12311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25400" tIns="25400" rIns="25400" bIns="25400" numCol="1" anchor="ctr">
              <a:spAutoFit/>
            </a:bodyPr>
            <a:lstStyle>
              <a:lvl1pPr defTabSz="457200">
                <a:lnSpc>
                  <a:spcPts val="4400"/>
                </a:lnSpc>
                <a:defRPr sz="2500" b="0">
                  <a:solidFill>
                    <a:srgbClr val="FFFFFF"/>
                  </a:solidFill>
                  <a:latin typeface="Muller Narrow ExtraBold"/>
                  <a:ea typeface="Muller Narrow ExtraBold"/>
                  <a:cs typeface="Muller Narrow ExtraBold"/>
                  <a:sym typeface="Muller Narrow ExtraBold"/>
                </a:defRPr>
              </a:lvl1pPr>
            </a:lstStyle>
            <a:p>
              <a:pPr algn="ctr" hangingPunct="0"/>
              <a:r>
                <a:rPr sz="1250" kern="0"/>
                <a:t>ХХХ</a:t>
              </a:r>
            </a:p>
          </p:txBody>
        </p:sp>
        <p:sp>
          <p:nvSpPr>
            <p:cNvPr id="2719" name="Line"/>
            <p:cNvSpPr/>
            <p:nvPr/>
          </p:nvSpPr>
          <p:spPr>
            <a:xfrm flipH="1" flipV="1">
              <a:off x="44870" y="3442780"/>
              <a:ext cx="5698161" cy="1"/>
            </a:xfrm>
            <a:prstGeom prst="line">
              <a:avLst/>
            </a:prstGeom>
            <a:noFill/>
            <a:ln w="38100" cap="flat">
              <a:solidFill>
                <a:srgbClr val="53535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22860" tIns="22860" rIns="22860" bIns="22860" numCol="1" anchor="t">
              <a:noAutofit/>
            </a:bodyPr>
            <a:lstStyle/>
            <a:p>
              <a:pPr algn="ctr" defTabSz="412750" hangingPunct="0">
                <a:defRPr sz="5000" b="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500" kern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</p:grpSp>
      <p:sp>
        <p:nvSpPr>
          <p:cNvPr id="2723" name="Rectangle"/>
          <p:cNvSpPr/>
          <p:nvPr/>
        </p:nvSpPr>
        <p:spPr>
          <a:xfrm>
            <a:off x="9140006" y="2983062"/>
            <a:ext cx="2887181" cy="790585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24" name="Rectangle"/>
          <p:cNvSpPr/>
          <p:nvPr/>
        </p:nvSpPr>
        <p:spPr>
          <a:xfrm>
            <a:off x="9136621" y="3848165"/>
            <a:ext cx="2887181" cy="796768"/>
          </a:xfrm>
          <a:prstGeom prst="rect">
            <a:avLst/>
          </a:prstGeom>
          <a:solidFill>
            <a:srgbClr val="D6D5D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25" name="ХХХ"/>
          <p:cNvSpPr txBox="1"/>
          <p:nvPr/>
        </p:nvSpPr>
        <p:spPr>
          <a:xfrm>
            <a:off x="9179416" y="3053370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726" name="ХХХ"/>
          <p:cNvSpPr txBox="1"/>
          <p:nvPr/>
        </p:nvSpPr>
        <p:spPr>
          <a:xfrm>
            <a:off x="9179416" y="3910198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/>
              <a:t>ХХХ</a:t>
            </a:r>
          </a:p>
        </p:txBody>
      </p:sp>
      <p:sp>
        <p:nvSpPr>
          <p:cNvPr id="2727" name="Line"/>
          <p:cNvSpPr/>
          <p:nvPr/>
        </p:nvSpPr>
        <p:spPr>
          <a:xfrm flipH="1">
            <a:off x="9178107" y="3812052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730" name="ХХХ"/>
          <p:cNvSpPr txBox="1"/>
          <p:nvPr/>
        </p:nvSpPr>
        <p:spPr>
          <a:xfrm>
            <a:off x="9176031" y="4819888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/>
              <a:t>ХХХ</a:t>
            </a:r>
          </a:p>
        </p:txBody>
      </p:sp>
      <p:sp>
        <p:nvSpPr>
          <p:cNvPr id="2731" name="ХХХ"/>
          <p:cNvSpPr txBox="1"/>
          <p:nvPr/>
        </p:nvSpPr>
        <p:spPr>
          <a:xfrm>
            <a:off x="9176031" y="5676716"/>
            <a:ext cx="2846462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 anchor="ctr">
            <a:spAutoFit/>
          </a:bodyPr>
          <a:lstStyle>
            <a:lvl1pPr defTabSz="457200">
              <a:lnSpc>
                <a:spcPts val="4400"/>
              </a:lnSpc>
              <a:defRPr sz="2500" b="0">
                <a:solidFill>
                  <a:srgbClr val="FFFFFF"/>
                </a:solidFill>
                <a:latin typeface="Muller Narrow ExtraBold"/>
                <a:ea typeface="Muller Narrow ExtraBold"/>
                <a:cs typeface="Muller Narrow ExtraBold"/>
                <a:sym typeface="Muller Narrow ExtraBold"/>
              </a:defRPr>
            </a:lvl1pPr>
          </a:lstStyle>
          <a:p>
            <a:pPr algn="ctr" hangingPunct="0"/>
            <a:r>
              <a:rPr sz="1250" kern="0" dirty="0"/>
              <a:t>ХХХ</a:t>
            </a:r>
          </a:p>
        </p:txBody>
      </p:sp>
      <p:sp>
        <p:nvSpPr>
          <p:cNvPr id="2733" name="Line"/>
          <p:cNvSpPr/>
          <p:nvPr/>
        </p:nvSpPr>
        <p:spPr>
          <a:xfrm flipH="1">
            <a:off x="9159056" y="4694164"/>
            <a:ext cx="2849081" cy="1"/>
          </a:xfrm>
          <a:prstGeom prst="line">
            <a:avLst/>
          </a:prstGeom>
          <a:ln w="38100">
            <a:solidFill>
              <a:srgbClr val="535353"/>
            </a:solidFill>
            <a:custDash>
              <a:ds d="200000" sp="200000"/>
            </a:custDash>
            <a:miter lim="400000"/>
          </a:ln>
        </p:spPr>
        <p:txBody>
          <a:bodyPr lIns="22860" rIns="22860"/>
          <a:lstStyle/>
          <a:p>
            <a:pPr algn="ctr" defTabSz="412750" hangingPunct="0">
              <a:defRPr sz="5000"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2500" kern="0">
              <a:solidFill>
                <a:srgbClr val="000000"/>
              </a:solidFill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78" name="Округлений прямокутник 77"/>
          <p:cNvSpPr/>
          <p:nvPr/>
        </p:nvSpPr>
        <p:spPr>
          <a:xfrm>
            <a:off x="9509760" y="1164657"/>
            <a:ext cx="2608445" cy="770021"/>
          </a:xfrm>
          <a:prstGeom prst="roundRect">
            <a:avLst/>
          </a:prstGeom>
          <a:solidFill>
            <a:srgbClr val="FFC000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Розділ</a:t>
            </a:r>
            <a:r>
              <a:rPr kumimoji="0" lang="uk-UA" sz="1600" b="1" i="0" u="none" strike="noStrike" kern="0" cap="none" spc="0" normalizeH="0" noProof="0" dirty="0" smtClean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 Пояснювальної записки до звіту</a:t>
            </a:r>
            <a:endParaRPr kumimoji="0" lang="uk-UA" sz="1600" b="1" i="0" u="none" strike="noStrike" kern="0" cap="none" spc="0" normalizeH="0" baseline="0" noProof="0" dirty="0" smtClean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9" name="AutoShape 40"/>
          <p:cNvSpPr>
            <a:spLocks/>
          </p:cNvSpPr>
          <p:nvPr/>
        </p:nvSpPr>
        <p:spPr bwMode="auto">
          <a:xfrm>
            <a:off x="291765" y="5091764"/>
            <a:ext cx="11691687" cy="1376631"/>
          </a:xfrm>
          <a:prstGeom prst="roundRect">
            <a:avLst>
              <a:gd name="adj" fmla="val 14019"/>
            </a:avLst>
          </a:prstGeom>
          <a:noFill/>
          <a:ln w="63500" cap="flat" cmpd="sng">
            <a:solidFill>
              <a:srgbClr val="DCDEE0"/>
            </a:solidFill>
            <a:prstDash val="solid"/>
            <a:miter lim="4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1pPr>
            <a:lvl2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2pPr>
            <a:lvl3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3pPr>
            <a:lvl4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4pPr>
            <a:lvl5pPr defTabSz="777875"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5pPr>
            <a:lvl6pPr marL="457200" indent="914400" algn="ctr" defTabSz="777875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6pPr>
            <a:lvl7pPr marL="914400" indent="914400" algn="ctr" defTabSz="777875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7pPr>
            <a:lvl8pPr marL="1371600" indent="914400" algn="ctr" defTabSz="777875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8pPr>
            <a:lvl9pPr marL="1828800" indent="914400" algn="ctr" defTabSz="777875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defRPr>
            </a:lvl9pPr>
          </a:lstStyle>
          <a:p>
            <a:pPr lvl="2"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sz="2000" b="0" dirty="0" smtClean="0">
                <a:solidFill>
                  <a:schemeClr val="tx1"/>
                </a:solidFill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Зазначається стисла інформація </a:t>
            </a:r>
            <a:r>
              <a:rPr lang="ru-RU" altLang="uk-UA" sz="2000" b="0" dirty="0">
                <a:solidFill>
                  <a:schemeClr val="tx1"/>
                </a:solidFill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на </a:t>
            </a:r>
            <a:r>
              <a:rPr lang="uk-UA" altLang="uk-UA" sz="2000" b="0" dirty="0" smtClean="0">
                <a:solidFill>
                  <a:schemeClr val="tx1"/>
                </a:solidFill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прикладі </a:t>
            </a:r>
            <a:r>
              <a:rPr lang="uk-UA" altLang="uk-UA" sz="2000" dirty="0" smtClean="0">
                <a:solidFill>
                  <a:schemeClr val="tx1"/>
                </a:solidFill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не більше п’яти основних (або типових) недоліків щодо організації та функціонування внутрішнього контролю</a:t>
            </a:r>
            <a:r>
              <a:rPr lang="uk-UA" altLang="uk-UA" sz="2000" b="0" dirty="0" smtClean="0">
                <a:solidFill>
                  <a:schemeClr val="tx1"/>
                </a:solidFill>
                <a:latin typeface="Arial" panose="020B0604020202020204" pitchFamily="34" charset="0"/>
                <a:ea typeface="Helvetica Light" charset="0"/>
                <a:cs typeface="Arial" panose="020B0604020202020204" pitchFamily="34" charset="0"/>
                <a:sym typeface="Helvetica Light" charset="0"/>
              </a:rPr>
              <a:t>, які виявлено за результатами внутрішніх аудитів, завершених у звітному періоді</a:t>
            </a:r>
          </a:p>
        </p:txBody>
      </p:sp>
      <p:pic>
        <p:nvPicPr>
          <p:cNvPr id="81" name="Picture 14" descr="setting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19" y="5355456"/>
            <a:ext cx="9556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682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1_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4452</TotalTime>
  <Words>1895</Words>
  <Application>Microsoft Office PowerPoint</Application>
  <PresentationFormat>Широкий екран</PresentationFormat>
  <Paragraphs>257</Paragraphs>
  <Slides>15</Slides>
  <Notes>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11</vt:i4>
      </vt:variant>
      <vt:variant>
        <vt:lpstr>Тема</vt:lpstr>
      </vt:variant>
      <vt:variant>
        <vt:i4>3</vt:i4>
      </vt:variant>
      <vt:variant>
        <vt:lpstr>Заголовки слайдів</vt:lpstr>
      </vt:variant>
      <vt:variant>
        <vt:i4>15</vt:i4>
      </vt:variant>
    </vt:vector>
  </HeadingPairs>
  <TitlesOfParts>
    <vt:vector size="29" baseType="lpstr">
      <vt:lpstr>Arial</vt:lpstr>
      <vt:lpstr>Calibri</vt:lpstr>
      <vt:lpstr>Calibri Light</vt:lpstr>
      <vt:lpstr>Helvetica Light</vt:lpstr>
      <vt:lpstr>Helvetica Neue</vt:lpstr>
      <vt:lpstr>Helvetica Neue Medium</vt:lpstr>
      <vt:lpstr>Muller Narrow ExtraBold</vt:lpstr>
      <vt:lpstr>Muller Narrow Light</vt:lpstr>
      <vt:lpstr>Times New Roman</vt:lpstr>
      <vt:lpstr>Wingdings</vt:lpstr>
      <vt:lpstr>Wingdings 2</vt:lpstr>
      <vt:lpstr>Тема Office</vt:lpstr>
      <vt:lpstr>White</vt:lpstr>
      <vt:lpstr>1_White</vt:lpstr>
      <vt:lpstr>Нові підходи до звітування про результати діяльності підрозділів внутрішнього аудиту </vt:lpstr>
      <vt:lpstr>Причини внесення змін до Звітності:</vt:lpstr>
      <vt:lpstr>Презентація PowerPoint</vt:lpstr>
      <vt:lpstr>Презентація PowerPoint</vt:lpstr>
      <vt:lpstr>Інформація щодо стану організації і функціонування внутрішнього контролю</vt:lpstr>
      <vt:lpstr>Інші зміни до звітності:</vt:lpstr>
      <vt:lpstr>Інші зміни до звітності:</vt:lpstr>
      <vt:lpstr>Пояснювальна записка до звіту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Minfin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Трощій Ірина Олегівна</dc:creator>
  <cp:lastModifiedBy>Крівченкова Ганна Вікторівна</cp:lastModifiedBy>
  <cp:revision>398</cp:revision>
  <cp:lastPrinted>2019-12-13T11:44:09Z</cp:lastPrinted>
  <dcterms:created xsi:type="dcterms:W3CDTF">2017-06-08T12:07:24Z</dcterms:created>
  <dcterms:modified xsi:type="dcterms:W3CDTF">2020-01-13T11:39:05Z</dcterms:modified>
</cp:coreProperties>
</file>