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65" r:id="rId2"/>
    <p:sldId id="269" r:id="rId3"/>
    <p:sldId id="270" r:id="rId4"/>
    <p:sldId id="271" r:id="rId5"/>
    <p:sldId id="272" r:id="rId6"/>
    <p:sldId id="273" r:id="rId7"/>
    <p:sldId id="276" r:id="rId8"/>
    <p:sldId id="267" r:id="rId9"/>
  </p:sldIdLst>
  <p:sldSz cx="24384000" cy="13716000"/>
  <p:notesSz cx="6808788" cy="994092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9" autoAdjust="0"/>
    <p:restoredTop sz="86395" autoAdjust="0"/>
  </p:normalViewPr>
  <p:slideViewPr>
    <p:cSldViewPr>
      <p:cViewPr varScale="1">
        <p:scale>
          <a:sx n="34" d="100"/>
          <a:sy n="34" d="100"/>
        </p:scale>
        <p:origin x="1062" y="54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07839" y="4721940"/>
            <a:ext cx="4993111" cy="4473416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987301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defRPr sz="2400">
        <a:latin typeface="+mn-lt"/>
        <a:ea typeface="+mn-ea"/>
        <a:cs typeface="+mn-cs"/>
        <a:sym typeface="Calibri"/>
      </a:defRPr>
    </a:lvl1pPr>
    <a:lvl2pPr indent="228600" defTabSz="1828800" latinLnBrk="0">
      <a:defRPr sz="2400">
        <a:latin typeface="+mn-lt"/>
        <a:ea typeface="+mn-ea"/>
        <a:cs typeface="+mn-cs"/>
        <a:sym typeface="Calibri"/>
      </a:defRPr>
    </a:lvl2pPr>
    <a:lvl3pPr indent="457200" defTabSz="1828800" latinLnBrk="0">
      <a:defRPr sz="2400">
        <a:latin typeface="+mn-lt"/>
        <a:ea typeface="+mn-ea"/>
        <a:cs typeface="+mn-cs"/>
        <a:sym typeface="Calibri"/>
      </a:defRPr>
    </a:lvl3pPr>
    <a:lvl4pPr indent="685800" defTabSz="1828800" latinLnBrk="0">
      <a:defRPr sz="2400">
        <a:latin typeface="+mn-lt"/>
        <a:ea typeface="+mn-ea"/>
        <a:cs typeface="+mn-cs"/>
        <a:sym typeface="Calibri"/>
      </a:defRPr>
    </a:lvl4pPr>
    <a:lvl5pPr indent="914400" defTabSz="1828800" latinLnBrk="0">
      <a:defRPr sz="2400">
        <a:latin typeface="+mn-lt"/>
        <a:ea typeface="+mn-ea"/>
        <a:cs typeface="+mn-cs"/>
        <a:sym typeface="Calibri"/>
      </a:defRPr>
    </a:lvl5pPr>
    <a:lvl6pPr indent="1143000" defTabSz="1828800" latinLnBrk="0">
      <a:defRPr sz="2400">
        <a:latin typeface="+mn-lt"/>
        <a:ea typeface="+mn-ea"/>
        <a:cs typeface="+mn-cs"/>
        <a:sym typeface="Calibri"/>
      </a:defRPr>
    </a:lvl6pPr>
    <a:lvl7pPr indent="1371600" defTabSz="1828800" latinLnBrk="0">
      <a:defRPr sz="2400">
        <a:latin typeface="+mn-lt"/>
        <a:ea typeface="+mn-ea"/>
        <a:cs typeface="+mn-cs"/>
        <a:sym typeface="Calibri"/>
      </a:defRPr>
    </a:lvl7pPr>
    <a:lvl8pPr indent="1600200" defTabSz="1828800" latinLnBrk="0">
      <a:defRPr sz="2400">
        <a:latin typeface="+mn-lt"/>
        <a:ea typeface="+mn-ea"/>
        <a:cs typeface="+mn-cs"/>
        <a:sym typeface="Calibri"/>
      </a:defRPr>
    </a:lvl8pPr>
    <a:lvl9pPr indent="1828800" defTabSz="1828800" latinLnBrk="0">
      <a:defRPr sz="24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16011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mpty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4236" y="3179"/>
          <a:ext cx="4232" cy="3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36" y="3179"/>
                        <a:ext cx="4232" cy="31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3C43201F-B281-4C97-AEB8-C1D11BAA90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90650" y="12854213"/>
            <a:ext cx="310983" cy="30777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000">
                <a:latin typeface="Muller Narrow ExtraBold" panose="00000900000000000000" pitchFamily="50" charset="0"/>
              </a:defRPr>
            </a:lvl1pPr>
          </a:lstStyle>
          <a:p>
            <a:fld id="{6BEF9EAC-A834-4079-97F3-DDD7E59C4475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79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76400" y="3651250"/>
            <a:ext cx="10363200" cy="870267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1679575" y="730250"/>
            <a:ext cx="21031201" cy="26511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79575" y="3362326"/>
            <a:ext cx="10315576" cy="164782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4800" b="1"/>
            </a:lvl1pPr>
            <a:lvl2pPr marL="0" indent="457200">
              <a:buSzTx/>
              <a:buFontTx/>
              <a:buNone/>
              <a:defRPr sz="4800" b="1"/>
            </a:lvl2pPr>
            <a:lvl3pPr marL="0" indent="914400">
              <a:buSzTx/>
              <a:buFontTx/>
              <a:buNone/>
              <a:defRPr sz="4800" b="1"/>
            </a:lvl3pPr>
            <a:lvl4pPr marL="0" indent="1371600">
              <a:buSzTx/>
              <a:buFontTx/>
              <a:buNone/>
              <a:defRPr sz="4800" b="1"/>
            </a:lvl4pPr>
            <a:lvl5pPr marL="0" indent="1828800">
              <a:buSzTx/>
              <a:buFontTx/>
              <a:buNone/>
              <a:defRPr sz="48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2344400" y="3362326"/>
            <a:ext cx="10366376" cy="1647825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buSzTx/>
              <a:buFontTx/>
              <a:buNone/>
              <a:defRPr sz="48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1679575" y="914400"/>
            <a:ext cx="7864476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366375" y="1974850"/>
            <a:ext cx="12344401" cy="9747250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 marL="979714" indent="-522514">
              <a:defRPr sz="6400"/>
            </a:lvl2pPr>
            <a:lvl3pPr marL="1524000" indent="-609600">
              <a:defRPr sz="6400"/>
            </a:lvl3pPr>
            <a:lvl4pPr marL="2103120" indent="-731520">
              <a:defRPr sz="6400"/>
            </a:lvl4pPr>
            <a:lvl5pPr marL="2560320" indent="-731520">
              <a:defRPr sz="6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679575" y="4114800"/>
            <a:ext cx="7864475" cy="7623176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32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1679575" y="914400"/>
            <a:ext cx="7864476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0366375" y="1974850"/>
            <a:ext cx="12344401" cy="9747250"/>
          </a:xfrm>
          <a:prstGeom prst="rect">
            <a:avLst/>
          </a:prstGeom>
          <a:ln w="12700"/>
        </p:spPr>
        <p:txBody>
          <a:bodyPr tIns="45719" bIns="4571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79575" y="4114800"/>
            <a:ext cx="7864476" cy="762317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3200"/>
            </a:lvl1pPr>
            <a:lvl2pPr marL="0" indent="457200">
              <a:buSzTx/>
              <a:buFontTx/>
              <a:buNone/>
              <a:defRPr sz="3200"/>
            </a:lvl2pPr>
            <a:lvl3pPr marL="0" indent="914400">
              <a:buSzTx/>
              <a:buFontTx/>
              <a:buNone/>
              <a:defRPr sz="3200"/>
            </a:lvl3pPr>
            <a:lvl4pPr marL="0" indent="1371600">
              <a:buSzTx/>
              <a:buFontTx/>
              <a:buNone/>
              <a:defRPr sz="3200"/>
            </a:lvl4pPr>
            <a:lvl5pPr marL="0" indent="1828800">
              <a:buSzTx/>
              <a:buFont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>
            <a:spLocks noGrp="1"/>
          </p:cNvSpPr>
          <p:nvPr>
            <p:ph type="title"/>
          </p:nvPr>
        </p:nvSpPr>
        <p:spPr>
          <a:xfrm>
            <a:off x="17449800" y="730250"/>
            <a:ext cx="5257800" cy="1162367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Body Level One…"/>
          <p:cNvSpPr txBox="1">
            <a:spLocks noGrp="1"/>
          </p:cNvSpPr>
          <p:nvPr>
            <p:ph type="body" idx="1"/>
          </p:nvPr>
        </p:nvSpPr>
        <p:spPr>
          <a:xfrm>
            <a:off x="1676400" y="730250"/>
            <a:ext cx="15468600" cy="1162367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‹№›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676400" y="730250"/>
            <a:ext cx="21031200" cy="265112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tIns="91439" bIns="9143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tIns="91439" bIns="9143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192337" y="12808585"/>
            <a:ext cx="515264" cy="538480"/>
          </a:xfrm>
          <a:prstGeom prst="rect">
            <a:avLst/>
          </a:prstGeom>
          <a:ln w="25400">
            <a:miter lim="400000"/>
          </a:ln>
        </p:spPr>
        <p:txBody>
          <a:bodyPr wrap="none" tIns="91439" bIns="91439" anchor="ctr">
            <a:spAutoFit/>
          </a:bodyPr>
          <a:lstStyle>
            <a:lvl1pPr algn="r">
              <a:defRPr sz="24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‹№›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ransition spd="med"/>
  <p:txStyles>
    <p:titleStyle>
      <a:lvl1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457200" marR="0" indent="-457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990600" marR="0" indent="-5334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554479" marR="0" indent="-640079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20828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5400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9972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4544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9116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3688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7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3.svg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36CBFD4-C5D3-44BB-B003-AE1E878FB000}"/>
              </a:ext>
            </a:extLst>
          </p:cNvPr>
          <p:cNvSpPr/>
          <p:nvPr/>
        </p:nvSpPr>
        <p:spPr bwMode="ltGray">
          <a:xfrm>
            <a:off x="0" y="0"/>
            <a:ext cx="24384000" cy="13716000"/>
          </a:xfrm>
          <a:prstGeom prst="rect">
            <a:avLst/>
          </a:prstGeom>
          <a:solidFill>
            <a:srgbClr val="FFFF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63708A2B-367B-4064-A7B2-7DC38081D5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90650" y="1083801"/>
            <a:ext cx="8572500" cy="2381250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EC999811-1990-4F3A-BD5A-DAA17CBD5EB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 r="42434" b="33080"/>
          <a:stretch/>
        </p:blipFill>
        <p:spPr>
          <a:xfrm>
            <a:off x="17234107" y="752611"/>
            <a:ext cx="7149894" cy="12963390"/>
          </a:xfrm>
          <a:prstGeom prst="rect">
            <a:avLst/>
          </a:prstGeom>
        </p:spPr>
      </p:pic>
      <p:sp>
        <p:nvSpPr>
          <p:cNvPr id="8" name="Title 23">
            <a:extLst>
              <a:ext uri="{FF2B5EF4-FFF2-40B4-BE49-F238E27FC236}">
                <a16:creationId xmlns:a16="http://schemas.microsoft.com/office/drawing/2014/main" id="{B621DF89-2ACD-48F0-9896-430B0B0EB6B9}"/>
              </a:ext>
            </a:extLst>
          </p:cNvPr>
          <p:cNvSpPr txBox="1">
            <a:spLocks/>
          </p:cNvSpPr>
          <p:nvPr/>
        </p:nvSpPr>
        <p:spPr>
          <a:xfrm>
            <a:off x="1219200" y="4217662"/>
            <a:ext cx="22225072" cy="6672785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b="0" i="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uk-UA" sz="9600" b="1" dirty="0" smtClean="0">
                <a:latin typeface="+mn-lt"/>
              </a:rPr>
              <a:t>Запровадження особливих умов оподаткування </a:t>
            </a:r>
          </a:p>
          <a:p>
            <a:pPr algn="ctr"/>
            <a:r>
              <a:rPr lang="uk-UA" sz="9600" b="1" dirty="0" smtClean="0">
                <a:latin typeface="+mn-lt"/>
              </a:rPr>
              <a:t>податком на прибуток підприємств</a:t>
            </a:r>
          </a:p>
          <a:p>
            <a:pPr algn="ctr"/>
            <a:r>
              <a:rPr lang="uk-UA" sz="6800" b="1" i="1" dirty="0" smtClean="0">
                <a:latin typeface="+mn-lt"/>
              </a:rPr>
              <a:t>(спеціальний податок на прибуток підприємств)</a:t>
            </a:r>
            <a:endParaRPr lang="uk-UA" sz="6800" b="1" i="1" dirty="0">
              <a:latin typeface="+mn-lt"/>
            </a:endParaRPr>
          </a:p>
        </p:txBody>
      </p:sp>
      <p:sp>
        <p:nvSpPr>
          <p:cNvPr id="6" name="Title 23">
            <a:extLst>
              <a:ext uri="{FF2B5EF4-FFF2-40B4-BE49-F238E27FC236}">
                <a16:creationId xmlns:a16="http://schemas.microsoft.com/office/drawing/2014/main" id="{82DDE477-3C4B-462D-B3D8-7A389CE2B192}"/>
              </a:ext>
            </a:extLst>
          </p:cNvPr>
          <p:cNvSpPr txBox="1">
            <a:spLocks/>
          </p:cNvSpPr>
          <p:nvPr/>
        </p:nvSpPr>
        <p:spPr>
          <a:xfrm>
            <a:off x="1219200" y="11289671"/>
            <a:ext cx="22225072" cy="1203486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b="0" i="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uk-UA" sz="5600" b="1" dirty="0" smtClean="0">
                <a:latin typeface="+mn-lt"/>
              </a:rPr>
              <a:t>Червень </a:t>
            </a:r>
            <a:r>
              <a:rPr lang="uk-UA" sz="5600" b="1" dirty="0">
                <a:latin typeface="+mn-lt"/>
              </a:rPr>
              <a:t>2020</a:t>
            </a:r>
            <a:endParaRPr lang="ru-RU" sz="5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043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Box 3"/>
          <p:cNvSpPr txBox="1"/>
          <p:nvPr/>
        </p:nvSpPr>
        <p:spPr>
          <a:xfrm>
            <a:off x="348307" y="4257935"/>
            <a:ext cx="21967373" cy="9182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88900" tIns="88900" rIns="88900" bIns="88900">
            <a:spAutoFit/>
          </a:bodyPr>
          <a:lstStyle/>
          <a:p>
            <a:pPr marL="228600" indent="-228600">
              <a:buSzPct val="100000"/>
              <a:buChar char="•"/>
              <a:defRPr sz="8000">
                <a:solidFill>
                  <a:srgbClr val="424242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pPr>
            <a:endParaRPr sz="4800" dirty="0">
              <a:solidFill>
                <a:schemeClr val="tx1"/>
              </a:solidFill>
            </a:endParaRPr>
          </a:p>
        </p:txBody>
      </p:sp>
      <p:pic>
        <p:nvPicPr>
          <p:cNvPr id="119" name="image1.png" descr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9300" y="414453"/>
            <a:ext cx="2033171" cy="1953664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Головна новація"/>
          <p:cNvSpPr txBox="1"/>
          <p:nvPr/>
        </p:nvSpPr>
        <p:spPr>
          <a:xfrm>
            <a:off x="4408242" y="493976"/>
            <a:ext cx="18127078" cy="151425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 algn="ctr">
              <a:lnSpc>
                <a:spcPct val="90000"/>
              </a:lnSpc>
              <a:defRPr sz="10000" cap="all">
                <a:solidFill>
                  <a:srgbClr val="424242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r>
              <a:rPr lang="uk-UA" sz="4800" b="1" dirty="0" smtClean="0">
                <a:latin typeface="Montserrat ExtraBold" panose="020B0604020202020204" charset="-52"/>
              </a:rPr>
              <a:t>Запровадження особливих умов оподаткування </a:t>
            </a:r>
          </a:p>
          <a:p>
            <a:r>
              <a:rPr lang="uk-UA" sz="4800" b="1" dirty="0" smtClean="0">
                <a:latin typeface="Montserrat ExtraBold" panose="020B0604020202020204" charset="-52"/>
              </a:rPr>
              <a:t>податком на прибуток підприємств (СП</a:t>
            </a:r>
            <a:r>
              <a:rPr lang="ru-RU" sz="3000" b="1" dirty="0" smtClean="0">
                <a:latin typeface="Montserrat ExtraBold" panose="020B0604020202020204" charset="-52"/>
              </a:rPr>
              <a:t>н</a:t>
            </a:r>
            <a:r>
              <a:rPr lang="uk-UA" sz="4800" b="1" dirty="0" smtClean="0">
                <a:latin typeface="Montserrat ExtraBold" panose="020B0604020202020204" charset="-52"/>
              </a:rPr>
              <a:t>П)</a:t>
            </a:r>
            <a:endParaRPr sz="4800" b="1" dirty="0">
              <a:latin typeface="Montserrat ExtraBold" panose="020B0604020202020204" charset="-52"/>
            </a:endParaRPr>
          </a:p>
        </p:txBody>
      </p:sp>
      <p:pic>
        <p:nvPicPr>
          <p:cNvPr id="121" name="Line" descr="Line"/>
          <p:cNvPicPr>
            <a:picLocks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65476" y="2241117"/>
            <a:ext cx="22217896" cy="254001"/>
          </a:xfrm>
          <a:prstGeom prst="rect">
            <a:avLst/>
          </a:prstGeom>
        </p:spPr>
      </p:pic>
      <p:sp>
        <p:nvSpPr>
          <p:cNvPr id="123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24028578" y="13177520"/>
            <a:ext cx="355423" cy="53848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2" name="Прямокутник 1"/>
          <p:cNvSpPr/>
          <p:nvPr/>
        </p:nvSpPr>
        <p:spPr>
          <a:xfrm>
            <a:off x="2159322" y="8587347"/>
            <a:ext cx="2125977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/>
              <a:t>ГОЛОВНА НОВАЦІЯ: </a:t>
            </a:r>
            <a:r>
              <a:rPr lang="uk-UA" sz="4800" dirty="0" smtClean="0"/>
              <a:t>запровадження оподаткування прибутку підприємства </a:t>
            </a:r>
            <a:r>
              <a:rPr lang="ru-RU" sz="4800" dirty="0" smtClean="0"/>
              <a:t>при </a:t>
            </a:r>
            <a:r>
              <a:rPr lang="ru-RU" sz="4800" dirty="0" err="1" smtClean="0"/>
              <a:t>його</a:t>
            </a:r>
            <a:r>
              <a:rPr lang="ru-RU" sz="4800" dirty="0" smtClean="0"/>
              <a:t> </a:t>
            </a:r>
            <a:r>
              <a:rPr lang="ru-RU" sz="4800" dirty="0" err="1" smtClean="0"/>
              <a:t>виведенні</a:t>
            </a:r>
            <a:r>
              <a:rPr lang="ru-RU" sz="4800" dirty="0" smtClean="0"/>
              <a:t> з </a:t>
            </a:r>
            <a:r>
              <a:rPr lang="ru-RU" sz="4800" dirty="0" err="1" smtClean="0"/>
              <a:t>обігу</a:t>
            </a:r>
            <a:r>
              <a:rPr lang="ru-RU" sz="4800" dirty="0" smtClean="0"/>
              <a:t> </a:t>
            </a:r>
            <a:r>
              <a:rPr lang="ru-RU" sz="4800" dirty="0" err="1" smtClean="0"/>
              <a:t>підприємства</a:t>
            </a:r>
            <a:r>
              <a:rPr lang="ru-RU" sz="4800" dirty="0" smtClean="0"/>
              <a:t>: </a:t>
            </a:r>
          </a:p>
          <a:p>
            <a:pPr marL="571500" indent="-5715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ru-RU" sz="4800" dirty="0" smtClean="0"/>
              <a:t> </a:t>
            </a:r>
            <a:r>
              <a:rPr lang="ru-RU" sz="4800" dirty="0" err="1" smtClean="0"/>
              <a:t>тимчасово</a:t>
            </a:r>
            <a:r>
              <a:rPr lang="ru-RU" sz="4800" dirty="0" smtClean="0"/>
              <a:t> </a:t>
            </a:r>
            <a:r>
              <a:rPr lang="ru-RU" sz="4800" dirty="0"/>
              <a:t>(15 </a:t>
            </a:r>
            <a:r>
              <a:rPr lang="ru-RU" sz="4800" dirty="0" err="1"/>
              <a:t>років</a:t>
            </a:r>
            <a:r>
              <a:rPr lang="ru-RU" sz="4800" dirty="0" smtClean="0"/>
              <a:t>)</a:t>
            </a:r>
          </a:p>
          <a:p>
            <a:pPr marL="571500" indent="-5715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ru-RU" sz="4800" dirty="0" smtClean="0"/>
              <a:t> в </a:t>
            </a:r>
            <a:r>
              <a:rPr lang="ru-RU" sz="4800" dirty="0" err="1" smtClean="0"/>
              <a:t>регіонах</a:t>
            </a:r>
            <a:r>
              <a:rPr lang="ru-RU" sz="4800" dirty="0" smtClean="0"/>
              <a:t> </a:t>
            </a:r>
            <a:r>
              <a:rPr lang="ru-RU" sz="4800" dirty="0"/>
              <a:t>України, </a:t>
            </a:r>
            <a:r>
              <a:rPr lang="ru-RU" sz="4800" dirty="0" err="1"/>
              <a:t>надходження</a:t>
            </a:r>
            <a:r>
              <a:rPr lang="ru-RU" sz="4800" dirty="0"/>
              <a:t> з </a:t>
            </a:r>
            <a:r>
              <a:rPr lang="uk-UA" sz="4800" dirty="0" smtClean="0"/>
              <a:t>податку на прибуток підприємств</a:t>
            </a:r>
            <a:r>
              <a:rPr lang="uk-UA" sz="4800" b="1" dirty="0" smtClean="0"/>
              <a:t> </a:t>
            </a:r>
            <a:r>
              <a:rPr lang="uk-UA" sz="4800" dirty="0"/>
              <a:t>в яких не перевищують 0,</a:t>
            </a:r>
            <a:r>
              <a:rPr lang="en-US" sz="4800" dirty="0"/>
              <a:t>4</a:t>
            </a:r>
            <a:r>
              <a:rPr lang="uk-UA" sz="4800" dirty="0"/>
              <a:t>% від загальних надходжень </a:t>
            </a:r>
            <a:r>
              <a:rPr lang="uk-UA" sz="4800" dirty="0" smtClean="0"/>
              <a:t>цього податку по Україні</a:t>
            </a:r>
            <a:endParaRPr lang="uk-UA" sz="4800" dirty="0"/>
          </a:p>
        </p:txBody>
      </p:sp>
      <p:sp>
        <p:nvSpPr>
          <p:cNvPr id="4" name="Прямокутник 3"/>
          <p:cNvSpPr/>
          <p:nvPr/>
        </p:nvSpPr>
        <p:spPr>
          <a:xfrm>
            <a:off x="1128600" y="13008243"/>
            <a:ext cx="21406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 </a:t>
            </a:r>
            <a:endParaRPr lang="uk-UA" sz="2400" i="1" dirty="0"/>
          </a:p>
        </p:txBody>
      </p:sp>
      <p:sp>
        <p:nvSpPr>
          <p:cNvPr id="5" name="Прямокутник 4"/>
          <p:cNvSpPr/>
          <p:nvPr/>
        </p:nvSpPr>
        <p:spPr>
          <a:xfrm>
            <a:off x="2165476" y="2779174"/>
            <a:ext cx="21475795" cy="4799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uk-UA" sz="4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МЕТА: </a:t>
            </a:r>
          </a:p>
          <a:p>
            <a:pPr marL="571500" indent="-5715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uk-UA" sz="4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стимулювання реінвестування прибутку підприємства в модернізацію виробничих процесів </a:t>
            </a:r>
          </a:p>
          <a:p>
            <a:pPr marL="571500" indent="-5715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uk-UA" sz="4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розширення виробництва</a:t>
            </a:r>
          </a:p>
          <a:p>
            <a:pPr marL="571500" indent="-5715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uk-UA" sz="4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поповнення </a:t>
            </a:r>
            <a:r>
              <a:rPr lang="uk-UA" sz="4800" dirty="0">
                <a:ea typeface="Calibri" panose="020F0502020204030204" pitchFamily="34" charset="0"/>
                <a:cs typeface="Times New Roman" panose="02020603050405020304" pitchFamily="18" charset="0"/>
              </a:rPr>
              <a:t>власного </a:t>
            </a:r>
            <a:r>
              <a:rPr lang="uk-UA" sz="4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капіталу</a:t>
            </a:r>
            <a:endParaRPr lang="ru-RU" sz="4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sz="4800" dirty="0" err="1"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48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ідвищення</a:t>
            </a:r>
            <a:r>
              <a:rPr lang="ru-RU" sz="4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інвестиційної</a:t>
            </a:r>
            <a:r>
              <a:rPr lang="ru-RU" sz="4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привабливості</a:t>
            </a:r>
            <a:r>
              <a:rPr lang="ru-RU" sz="4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регіону</a:t>
            </a:r>
            <a:endParaRPr lang="uk-UA" sz="4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1745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image1.png" descr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9300" y="414453"/>
            <a:ext cx="2033171" cy="1953664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Головна новація"/>
          <p:cNvSpPr txBox="1"/>
          <p:nvPr/>
        </p:nvSpPr>
        <p:spPr>
          <a:xfrm>
            <a:off x="8940551" y="537400"/>
            <a:ext cx="5872120" cy="84946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 algn="ctr">
              <a:lnSpc>
                <a:spcPct val="90000"/>
              </a:lnSpc>
              <a:defRPr sz="10000" cap="all">
                <a:solidFill>
                  <a:srgbClr val="424242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r>
              <a:rPr lang="uk-UA" sz="4800" b="1" dirty="0">
                <a:latin typeface="Montserrat ExtraBold" panose="020B0604020202020204" charset="-52"/>
              </a:rPr>
              <a:t>Платники </a:t>
            </a:r>
            <a:r>
              <a:rPr lang="uk-UA" sz="4800" b="1" dirty="0" err="1" smtClean="0">
                <a:latin typeface="Montserrat ExtraBold" panose="020B0604020202020204" charset="-52"/>
              </a:rPr>
              <a:t>СП</a:t>
            </a:r>
            <a:r>
              <a:rPr lang="uk-UA" sz="3000" b="1" dirty="0" err="1" smtClean="0">
                <a:latin typeface="Montserrat ExtraBold" panose="020B0604020202020204" charset="-52"/>
              </a:rPr>
              <a:t>н</a:t>
            </a:r>
            <a:r>
              <a:rPr lang="uk-UA" sz="4800" b="1" dirty="0" err="1" smtClean="0">
                <a:latin typeface="Montserrat ExtraBold" panose="020B0604020202020204" charset="-52"/>
              </a:rPr>
              <a:t>П</a:t>
            </a:r>
            <a:r>
              <a:rPr lang="uk-UA" sz="4800" b="1" dirty="0" smtClean="0">
                <a:latin typeface="Montserrat ExtraBold" panose="020B0604020202020204" charset="-52"/>
              </a:rPr>
              <a:t>  </a:t>
            </a:r>
            <a:endParaRPr lang="uk-UA" sz="4800" b="1" dirty="0">
              <a:latin typeface="Montserrat ExtraBold" panose="020B0604020202020204" charset="-52"/>
            </a:endParaRPr>
          </a:p>
        </p:txBody>
      </p:sp>
      <p:pic>
        <p:nvPicPr>
          <p:cNvPr id="121" name="Line" descr="Line"/>
          <p:cNvPicPr>
            <a:picLocks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65476" y="2241117"/>
            <a:ext cx="22217896" cy="254001"/>
          </a:xfrm>
          <a:prstGeom prst="rect">
            <a:avLst/>
          </a:prstGeom>
        </p:spPr>
      </p:pic>
      <p:sp>
        <p:nvSpPr>
          <p:cNvPr id="123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24028578" y="13177520"/>
            <a:ext cx="355423" cy="53848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16" name="TextBox 15"/>
          <p:cNvSpPr txBox="1"/>
          <p:nvPr/>
        </p:nvSpPr>
        <p:spPr>
          <a:xfrm>
            <a:off x="1876834" y="2897560"/>
            <a:ext cx="20900342" cy="8648519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marL="79375">
              <a:tabLst>
                <a:tab pos="79375" algn="l"/>
              </a:tabLst>
            </a:pPr>
            <a:r>
              <a:rPr lang="uk-UA" sz="5000" dirty="0"/>
              <a:t>суб’єкти господарювання – юридичні особи, які зареєстровані </a:t>
            </a:r>
            <a:r>
              <a:rPr lang="uk-UA" sz="5000" dirty="0" smtClean="0"/>
              <a:t>в </a:t>
            </a:r>
            <a:r>
              <a:rPr lang="ru-RU" sz="5000" dirty="0" err="1" smtClean="0"/>
              <a:t>окремих</a:t>
            </a:r>
            <a:r>
              <a:rPr lang="ru-RU" sz="5000" dirty="0" smtClean="0"/>
              <a:t> областях України </a:t>
            </a:r>
            <a:r>
              <a:rPr lang="uk-UA" sz="5000" dirty="0"/>
              <a:t>та здійснюють діяльність на території </a:t>
            </a:r>
            <a:r>
              <a:rPr lang="uk-UA" sz="5000" dirty="0" smtClean="0"/>
              <a:t>таких областей:</a:t>
            </a:r>
          </a:p>
          <a:p>
            <a:pPr marL="79375">
              <a:tabLst>
                <a:tab pos="79375" algn="l"/>
              </a:tabLst>
            </a:pPr>
            <a:endParaRPr lang="uk-UA" sz="5000" dirty="0" smtClean="0"/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uk-UA" sz="5000" dirty="0" smtClean="0"/>
              <a:t>юридичні особи, </a:t>
            </a:r>
            <a:r>
              <a:rPr lang="uk-UA" sz="5000" dirty="0"/>
              <a:t>зареєстровані </a:t>
            </a:r>
            <a:r>
              <a:rPr lang="uk-UA" sz="5000" dirty="0" smtClean="0"/>
              <a:t>на території таких областей </a:t>
            </a:r>
            <a:r>
              <a:rPr lang="uk-UA" sz="5000" dirty="0"/>
              <a:t>станом на дату набрання чинності закону</a:t>
            </a:r>
            <a:endParaRPr lang="uk-UA" sz="5000" dirty="0" smtClean="0"/>
          </a:p>
          <a:p>
            <a:pPr marL="685800" indent="-685800">
              <a:buFont typeface="Wingdings" panose="05000000000000000000" pitchFamily="2" charset="2"/>
              <a:buChar char="§"/>
            </a:pPr>
            <a:endParaRPr lang="uk-UA" sz="5000" dirty="0" smtClean="0"/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uk-UA" sz="5000" dirty="0" smtClean="0"/>
              <a:t>новоутворені на території таких областей юридичні особи після набрання чинності закону</a:t>
            </a:r>
          </a:p>
          <a:p>
            <a:pPr marL="685800" indent="-685800">
              <a:buFont typeface="Wingdings" panose="05000000000000000000" pitchFamily="2" charset="2"/>
              <a:buChar char="§"/>
            </a:pPr>
            <a:endParaRPr lang="uk-UA" sz="5000" dirty="0" smtClean="0"/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uk-UA" sz="5000" dirty="0" smtClean="0"/>
              <a:t>постійні представництва нерезидентів, які отримують доходи з джерелом походження із України</a:t>
            </a:r>
            <a:endParaRPr lang="uk-UA" sz="5000" dirty="0"/>
          </a:p>
        </p:txBody>
      </p:sp>
    </p:spTree>
    <p:extLst>
      <p:ext uri="{BB962C8B-B14F-4D97-AF65-F5344CB8AC3E}">
        <p14:creationId xmlns:p14="http://schemas.microsoft.com/office/powerpoint/2010/main" val="38928305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Box 3"/>
          <p:cNvSpPr txBox="1"/>
          <p:nvPr/>
        </p:nvSpPr>
        <p:spPr>
          <a:xfrm>
            <a:off x="348307" y="4257935"/>
            <a:ext cx="21967373" cy="9182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88900" tIns="88900" rIns="88900" bIns="88900">
            <a:spAutoFit/>
          </a:bodyPr>
          <a:lstStyle/>
          <a:p>
            <a:pPr marL="228600" indent="-228600">
              <a:buSzPct val="100000"/>
              <a:buChar char="•"/>
              <a:defRPr sz="8000">
                <a:solidFill>
                  <a:srgbClr val="424242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pPr>
            <a:endParaRPr sz="4800" dirty="0">
              <a:solidFill>
                <a:schemeClr val="tx1"/>
              </a:solidFill>
            </a:endParaRPr>
          </a:p>
        </p:txBody>
      </p:sp>
      <p:pic>
        <p:nvPicPr>
          <p:cNvPr id="119" name="image1.png" descr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9300" y="414453"/>
            <a:ext cx="2033171" cy="1953664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Головна новація"/>
          <p:cNvSpPr txBox="1"/>
          <p:nvPr/>
        </p:nvSpPr>
        <p:spPr>
          <a:xfrm>
            <a:off x="5495256" y="537400"/>
            <a:ext cx="14185576" cy="84946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tIns="91439" bIns="91439">
            <a:spAutoFit/>
          </a:bodyPr>
          <a:lstStyle>
            <a:lvl1pPr algn="ctr">
              <a:lnSpc>
                <a:spcPct val="90000"/>
              </a:lnSpc>
              <a:defRPr sz="10000" cap="all">
                <a:solidFill>
                  <a:srgbClr val="424242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r>
              <a:rPr lang="uk-UA" sz="4800" b="1" dirty="0">
                <a:latin typeface="Montserrat ExtraBold" panose="020B0604020202020204" charset="-52"/>
              </a:rPr>
              <a:t>Об'єкт оподаткування СП</a:t>
            </a:r>
            <a:r>
              <a:rPr lang="ru-RU" sz="3000" b="1" dirty="0">
                <a:latin typeface="Montserrat ExtraBold" panose="020B0604020202020204" charset="-52"/>
              </a:rPr>
              <a:t>н</a:t>
            </a:r>
            <a:r>
              <a:rPr lang="uk-UA" sz="4800" b="1" dirty="0">
                <a:latin typeface="Montserrat ExtraBold" panose="020B0604020202020204" charset="-52"/>
              </a:rPr>
              <a:t>П </a:t>
            </a:r>
            <a:endParaRPr sz="4800" b="1" dirty="0">
              <a:latin typeface="Montserrat ExtraBold" panose="020B0604020202020204" charset="-52"/>
            </a:endParaRPr>
          </a:p>
        </p:txBody>
      </p:sp>
      <p:pic>
        <p:nvPicPr>
          <p:cNvPr id="121" name="Line" descr="Line"/>
          <p:cNvPicPr>
            <a:picLocks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65476" y="2241117"/>
            <a:ext cx="22217896" cy="254001"/>
          </a:xfrm>
          <a:prstGeom prst="rect">
            <a:avLst/>
          </a:prstGeom>
        </p:spPr>
      </p:pic>
      <p:sp>
        <p:nvSpPr>
          <p:cNvPr id="123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24028578" y="13177520"/>
            <a:ext cx="355423" cy="53848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7" name="Прямокутник 6"/>
          <p:cNvSpPr/>
          <p:nvPr/>
        </p:nvSpPr>
        <p:spPr>
          <a:xfrm>
            <a:off x="1744853" y="3701080"/>
            <a:ext cx="9584869" cy="7863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endParaRPr lang="ru-RU" sz="5000" dirty="0" smtClean="0"/>
          </a:p>
          <a:p>
            <a:pPr>
              <a:spcAft>
                <a:spcPts val="300"/>
              </a:spcAft>
            </a:pPr>
            <a:r>
              <a:rPr lang="uk-UA" sz="5000" dirty="0" smtClean="0"/>
              <a:t>виплата дивідендів та прирівняних до них платежів на користь неплатників </a:t>
            </a:r>
            <a:r>
              <a:rPr lang="uk-UA" sz="5000" dirty="0" err="1" smtClean="0"/>
              <a:t>СПнП</a:t>
            </a:r>
            <a:endParaRPr lang="uk-UA" sz="5000" dirty="0" smtClean="0"/>
          </a:p>
          <a:p>
            <a:endParaRPr lang="uk-UA" sz="5000" dirty="0" smtClean="0"/>
          </a:p>
          <a:p>
            <a:endParaRPr lang="uk-UA" sz="5000" dirty="0" smtClean="0"/>
          </a:p>
          <a:p>
            <a:endParaRPr lang="uk-UA" sz="5000" dirty="0" smtClean="0"/>
          </a:p>
          <a:p>
            <a:r>
              <a:rPr lang="uk-UA" sz="5000" dirty="0" smtClean="0"/>
              <a:t>доходи, отримані нерезидентом із джерелом походження із України </a:t>
            </a:r>
            <a:endParaRPr lang="uk-UA" sz="5000" dirty="0"/>
          </a:p>
        </p:txBody>
      </p:sp>
      <p:sp>
        <p:nvSpPr>
          <p:cNvPr id="31" name="Прямокутник 30"/>
          <p:cNvSpPr/>
          <p:nvPr/>
        </p:nvSpPr>
        <p:spPr>
          <a:xfrm>
            <a:off x="14583502" y="3738593"/>
            <a:ext cx="9445076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b="1" dirty="0" smtClean="0"/>
              <a:t>Ставка:</a:t>
            </a:r>
          </a:p>
          <a:p>
            <a:endParaRPr lang="uk-UA" sz="4400" b="1" dirty="0" smtClean="0">
              <a:solidFill>
                <a:srgbClr val="FF0000"/>
              </a:solidFill>
            </a:endParaRPr>
          </a:p>
          <a:p>
            <a:pPr>
              <a:spcBef>
                <a:spcPts val="2400"/>
              </a:spcBef>
            </a:pPr>
            <a:r>
              <a:rPr lang="uk-UA" sz="4400" b="1" dirty="0" smtClean="0">
                <a:solidFill>
                  <a:srgbClr val="FF0000"/>
                </a:solidFill>
              </a:rPr>
              <a:t>18%</a:t>
            </a:r>
          </a:p>
          <a:p>
            <a:endParaRPr lang="uk-UA" sz="4400" b="1" dirty="0" smtClean="0">
              <a:solidFill>
                <a:srgbClr val="FF0000"/>
              </a:solidFill>
            </a:endParaRPr>
          </a:p>
          <a:p>
            <a:endParaRPr lang="uk-UA" sz="4400" b="1" dirty="0">
              <a:solidFill>
                <a:srgbClr val="FF0000"/>
              </a:solidFill>
            </a:endParaRPr>
          </a:p>
          <a:p>
            <a:endParaRPr lang="uk-UA" sz="4400" b="1" dirty="0" smtClean="0">
              <a:solidFill>
                <a:srgbClr val="FF0000"/>
              </a:solidFill>
            </a:endParaRPr>
          </a:p>
          <a:p>
            <a:endParaRPr lang="uk-UA" sz="4400" b="1" dirty="0">
              <a:solidFill>
                <a:srgbClr val="FF0000"/>
              </a:solidFill>
            </a:endParaRPr>
          </a:p>
          <a:p>
            <a:endParaRPr lang="uk-UA" sz="4400" b="1" dirty="0">
              <a:solidFill>
                <a:srgbClr val="FF0000"/>
              </a:solidFill>
            </a:endParaRPr>
          </a:p>
          <a:p>
            <a:r>
              <a:rPr lang="uk-UA" sz="4400" b="1" dirty="0" smtClean="0">
                <a:solidFill>
                  <a:srgbClr val="FF0000"/>
                </a:solidFill>
              </a:rPr>
              <a:t>15% </a:t>
            </a:r>
            <a:r>
              <a:rPr lang="uk-UA" i="1" dirty="0" smtClean="0">
                <a:solidFill>
                  <a:schemeClr val="tx1"/>
                </a:solidFill>
              </a:rPr>
              <a:t>(якщо інше не передбачено Конвенцією про уникнення подвійного оподаткування)</a:t>
            </a:r>
          </a:p>
        </p:txBody>
      </p:sp>
      <p:sp>
        <p:nvSpPr>
          <p:cNvPr id="37" name="Стрілка вправо 36"/>
          <p:cNvSpPr/>
          <p:nvPr/>
        </p:nvSpPr>
        <p:spPr>
          <a:xfrm>
            <a:off x="11526946" y="9018240"/>
            <a:ext cx="2517189" cy="1650738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91439" tIns="91439" rIns="91439" bIns="91439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uk-UA" sz="4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ea typeface="+mn-ea"/>
              <a:cs typeface="+mn-cs"/>
              <a:sym typeface="Calibri"/>
            </a:endParaRPr>
          </a:p>
        </p:txBody>
      </p:sp>
      <p:sp>
        <p:nvSpPr>
          <p:cNvPr id="39" name="Стрілка вправо 38"/>
          <p:cNvSpPr/>
          <p:nvPr/>
        </p:nvSpPr>
        <p:spPr>
          <a:xfrm>
            <a:off x="11530462" y="4991238"/>
            <a:ext cx="2517190" cy="1650738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91439" tIns="91439" rIns="91439" bIns="91439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uk-UA" sz="4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35954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image1.png" descr="image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8307" y="414454"/>
            <a:ext cx="2033171" cy="1953664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Line" descr="Line"/>
          <p:cNvPicPr>
            <a:picLocks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83916" y="2352549"/>
            <a:ext cx="24841317" cy="254001"/>
          </a:xfrm>
          <a:prstGeom prst="rect">
            <a:avLst/>
          </a:prstGeom>
        </p:spPr>
      </p:pic>
      <p:sp>
        <p:nvSpPr>
          <p:cNvPr id="183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24028578" y="13177520"/>
            <a:ext cx="355423" cy="53848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5" name="Прямокутник 4"/>
          <p:cNvSpPr/>
          <p:nvPr/>
        </p:nvSpPr>
        <p:spPr>
          <a:xfrm>
            <a:off x="348307" y="2805450"/>
            <a:ext cx="23773067" cy="1037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ru-RU" sz="2900" dirty="0" smtClean="0"/>
              <a:t> </a:t>
            </a:r>
            <a:r>
              <a:rPr lang="uk-UA" sz="2900" dirty="0" smtClean="0"/>
              <a:t>виплата </a:t>
            </a:r>
            <a:r>
              <a:rPr lang="uk-UA" sz="2900" b="1" dirty="0" smtClean="0"/>
              <a:t>дивідендів, процентів, роялті </a:t>
            </a:r>
            <a:r>
              <a:rPr lang="uk-UA" sz="2900" dirty="0" smtClean="0"/>
              <a:t>неплатнику податку; 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dirty="0" smtClean="0"/>
              <a:t> </a:t>
            </a:r>
            <a:r>
              <a:rPr lang="uk-UA" sz="2900" b="1" dirty="0" smtClean="0"/>
              <a:t>повернення внесків та/або інших сум власнику корпоративних прав</a:t>
            </a:r>
            <a:r>
              <a:rPr lang="uk-UA" sz="2900" dirty="0" smtClean="0"/>
              <a:t>-неплатнику податку (в сумі перевищення внесків);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dirty="0" smtClean="0"/>
              <a:t> </a:t>
            </a:r>
            <a:r>
              <a:rPr lang="uk-UA" sz="2900" b="1" dirty="0" smtClean="0"/>
              <a:t>виплата</a:t>
            </a:r>
            <a:r>
              <a:rPr lang="uk-UA" sz="2900" dirty="0" smtClean="0"/>
              <a:t> до бюджету </a:t>
            </a:r>
            <a:r>
              <a:rPr lang="uk-UA" sz="2900" dirty="0" err="1" smtClean="0"/>
              <a:t>держпідприємствами</a:t>
            </a:r>
            <a:r>
              <a:rPr lang="uk-UA" sz="2900" dirty="0" smtClean="0"/>
              <a:t> </a:t>
            </a:r>
            <a:r>
              <a:rPr lang="uk-UA" sz="2900" b="1" dirty="0" smtClean="0"/>
              <a:t>частини чистого прибутку;</a:t>
            </a:r>
            <a:r>
              <a:rPr lang="uk-UA" sz="2900" dirty="0" smtClean="0"/>
              <a:t> </a:t>
            </a:r>
          </a:p>
          <a:p>
            <a:pPr marL="514350" indent="-51435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dirty="0" smtClean="0"/>
              <a:t> </a:t>
            </a:r>
            <a:r>
              <a:rPr lang="uk-UA" sz="2900" b="1" dirty="0" smtClean="0"/>
              <a:t>повернення внесків</a:t>
            </a:r>
            <a:r>
              <a:rPr lang="uk-UA" sz="2900" dirty="0" smtClean="0"/>
              <a:t> або суми, що перевищує суму внесків, неплатнику податку, що надавала майно в довірче управління чи спільну діяльність;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b="1" dirty="0" smtClean="0"/>
              <a:t> безоплатна передача </a:t>
            </a:r>
            <a:r>
              <a:rPr lang="uk-UA" sz="2900" dirty="0" smtClean="0"/>
              <a:t>майна неплатнику податку; 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dirty="0" smtClean="0"/>
              <a:t> </a:t>
            </a:r>
            <a:r>
              <a:rPr lang="uk-UA" sz="2900" b="1" dirty="0" smtClean="0"/>
              <a:t>надання </a:t>
            </a:r>
            <a:r>
              <a:rPr lang="uk-UA" sz="2900" b="1" dirty="0" err="1" smtClean="0"/>
              <a:t>фіндопомоги</a:t>
            </a:r>
            <a:r>
              <a:rPr lang="uk-UA" sz="2900" b="1" dirty="0" smtClean="0"/>
              <a:t>  </a:t>
            </a:r>
            <a:r>
              <a:rPr lang="uk-UA" sz="2900" dirty="0" smtClean="0"/>
              <a:t>неплатнику податку , якщо така фінансова допомога не підлягає поверненню,  пов'язаній </a:t>
            </a:r>
            <a:r>
              <a:rPr lang="uk-UA" sz="2900" dirty="0" err="1" smtClean="0"/>
              <a:t>фізособі</a:t>
            </a:r>
            <a:r>
              <a:rPr lang="uk-UA" sz="2900" dirty="0" smtClean="0"/>
              <a:t> - неплатнику податку або пов’язаній особі – нерезиденту незалежно від наявності умови про повернення,  пов'язаній </a:t>
            </a:r>
            <a:r>
              <a:rPr lang="uk-UA" sz="2900" dirty="0" err="1" smtClean="0"/>
              <a:t>юрособі</a:t>
            </a:r>
            <a:r>
              <a:rPr lang="uk-UA" sz="2900" dirty="0" smtClean="0"/>
              <a:t> - неплатнику податку чи непов'язаній особі та залишається неповернутою протягом 12 місяців;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dirty="0" smtClean="0"/>
              <a:t> </a:t>
            </a:r>
            <a:r>
              <a:rPr lang="uk-UA" sz="2900" b="1" dirty="0" smtClean="0"/>
              <a:t>переказ</a:t>
            </a:r>
            <a:r>
              <a:rPr lang="uk-UA" sz="2900" dirty="0" smtClean="0"/>
              <a:t> коштів з рахунків в українських банках на рахунки платника податку, відкриті за кордоном; погашення зобов'язань , що виникли за договорами, виконання яких не призводить до зарахування коштів на рахунки платників податку в українських банках або до отримання платником податку майна, робіт, послуг; вкладення в об'єкти інвестицій (в тому числі придбанням майна), які перебувають за межами території України; переказ коштів в зв'язку з придбанням робіт (послуг) у неплатника податку–нерезидента (якщо не отримана протягом 12 місяців оплата);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b="1" dirty="0" smtClean="0"/>
              <a:t>передача майна, надання робіт, послуг  неплатнику податку, за договором, який передбачає виплату компенсації його (їх) вартості (якщо не отримана протягом 12 місяців оплата)</a:t>
            </a:r>
            <a:r>
              <a:rPr lang="uk-UA" sz="2900" dirty="0" smtClean="0"/>
              <a:t>;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dirty="0" smtClean="0"/>
              <a:t> </a:t>
            </a:r>
            <a:r>
              <a:rPr lang="uk-UA" sz="2900" b="1" dirty="0" smtClean="0"/>
              <a:t>виплата коштів та/або передача майна </a:t>
            </a:r>
            <a:r>
              <a:rPr lang="uk-UA" sz="2900" dirty="0" smtClean="0"/>
              <a:t>платником податку – резидентом, який провадить діяльність від імені, за рахунок та за дорученням нерезидента, на користь такого нерезидента в межах відповідного договору комісії, доручення, агентського договору чи аналогічних договорів;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b="1" dirty="0" smtClean="0"/>
              <a:t>виплата в якості </a:t>
            </a:r>
            <a:r>
              <a:rPr lang="uk-UA" sz="2900" dirty="0" smtClean="0"/>
              <a:t>внеску до статутного капіталу або у спільну діяльність, в довірче управління, якщо отримувачем таких коштів та/або майна є особа – неплатник податку;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dirty="0" smtClean="0"/>
              <a:t> </a:t>
            </a:r>
            <a:r>
              <a:rPr lang="uk-UA" sz="2900" b="1" dirty="0" smtClean="0"/>
              <a:t>виплата як оплата за придбання майна </a:t>
            </a:r>
            <a:r>
              <a:rPr lang="uk-UA" sz="2900" dirty="0" smtClean="0"/>
              <a:t>(робіт, послуг) у неплатника податку, що перебуває на спрощеній системі оподаткування; 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dirty="0" smtClean="0"/>
              <a:t> операції, які визнаються </a:t>
            </a:r>
            <a:r>
              <a:rPr lang="uk-UA" sz="2900" b="1" dirty="0" smtClean="0"/>
              <a:t>контрольованими</a:t>
            </a:r>
            <a:r>
              <a:rPr lang="uk-UA" sz="2900" dirty="0" smtClean="0"/>
              <a:t>, якщо їх умови не відповідають принципу «витягнутої руки»;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uk-UA" sz="2900" dirty="0" smtClean="0"/>
              <a:t> </a:t>
            </a:r>
            <a:r>
              <a:rPr lang="uk-UA" sz="2900" b="1" dirty="0" smtClean="0"/>
              <a:t>виплата коштів</a:t>
            </a:r>
            <a:r>
              <a:rPr lang="uk-UA" sz="2900" dirty="0" smtClean="0"/>
              <a:t>, що перераховуються нерезидентам у межах договорів страхування, укладених зі страховиками – нерезидентами, та у межах договорів перестрахування (в певних випадках)</a:t>
            </a:r>
            <a:endParaRPr lang="uk-UA" sz="2900" dirty="0"/>
          </a:p>
        </p:txBody>
      </p:sp>
      <p:sp>
        <p:nvSpPr>
          <p:cNvPr id="7" name="Головна новація"/>
          <p:cNvSpPr txBox="1"/>
          <p:nvPr/>
        </p:nvSpPr>
        <p:spPr>
          <a:xfrm>
            <a:off x="2785235" y="958771"/>
            <a:ext cx="20933936" cy="84946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 algn="ctr">
              <a:lnSpc>
                <a:spcPct val="90000"/>
              </a:lnSpc>
              <a:defRPr sz="10000" cap="all">
                <a:solidFill>
                  <a:srgbClr val="424242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r>
              <a:rPr lang="uk-UA" sz="4800" b="1" dirty="0">
                <a:latin typeface="Montserrat ExtraBold" panose="020B0604020202020204" charset="-52"/>
              </a:rPr>
              <a:t>Перелік прирівняних до виплат дивідендів платежів СП</a:t>
            </a:r>
            <a:r>
              <a:rPr lang="ru-RU" sz="3000" b="1" dirty="0">
                <a:latin typeface="Montserrat ExtraBold" panose="020B0604020202020204" charset="-52"/>
              </a:rPr>
              <a:t>н</a:t>
            </a:r>
            <a:r>
              <a:rPr lang="uk-UA" sz="4800" b="1" dirty="0">
                <a:latin typeface="Montserrat ExtraBold" panose="020B0604020202020204" charset="-52"/>
              </a:rPr>
              <a:t>П </a:t>
            </a:r>
            <a:endParaRPr sz="4800" b="1" dirty="0">
              <a:latin typeface="Montserrat ExtraBold" panose="020B060402020202020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1004576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Box 11"/>
          <p:cNvSpPr txBox="1"/>
          <p:nvPr/>
        </p:nvSpPr>
        <p:spPr>
          <a:xfrm>
            <a:off x="9599712" y="4799962"/>
            <a:ext cx="12817424" cy="387798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tIns="91439" bIns="91439">
            <a:spAutoFit/>
          </a:bodyPr>
          <a:lstStyle/>
          <a:p>
            <a:pPr marL="685800" indent="-685800">
              <a:buSzPct val="100000"/>
              <a:buFont typeface="Arial"/>
              <a:buChar char="•"/>
              <a:defRPr sz="5500"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uk-UA" sz="6000" dirty="0" smtClean="0">
                <a:latin typeface="Calibri" panose="020F0502020204030204" pitchFamily="34" charset="0"/>
              </a:rPr>
              <a:t>Квартальна</a:t>
            </a:r>
          </a:p>
          <a:p>
            <a:pPr marL="685800" indent="-685800">
              <a:buSzPct val="100000"/>
              <a:buFont typeface="Arial"/>
              <a:buChar char="•"/>
              <a:defRPr sz="5500"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endParaRPr sz="6000" dirty="0">
              <a:latin typeface="Calibri" panose="020F0502020204030204" pitchFamily="34" charset="0"/>
            </a:endParaRPr>
          </a:p>
          <a:p>
            <a:pPr marL="685800" indent="-685800">
              <a:buSzPct val="100000"/>
              <a:buFont typeface="Arial"/>
              <a:buChar char="•"/>
              <a:defRPr sz="5500"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uk-UA" sz="6000" dirty="0" smtClean="0">
                <a:latin typeface="Calibri" panose="020F0502020204030204" pitchFamily="34" charset="0"/>
              </a:rPr>
              <a:t>У</a:t>
            </a:r>
            <a:r>
              <a:rPr sz="6000" dirty="0" smtClean="0">
                <a:latin typeface="Calibri" panose="020F0502020204030204" pitchFamily="34" charset="0"/>
              </a:rPr>
              <a:t> </a:t>
            </a:r>
            <a:r>
              <a:rPr lang="uk-UA" sz="6000" dirty="0" smtClean="0">
                <a:latin typeface="Calibri" panose="020F0502020204030204" pitchFamily="34" charset="0"/>
              </a:rPr>
              <a:t>випадку</a:t>
            </a:r>
            <a:r>
              <a:rPr sz="6000" dirty="0" smtClean="0">
                <a:latin typeface="Calibri" panose="020F0502020204030204" pitchFamily="34" charset="0"/>
              </a:rPr>
              <a:t>, </a:t>
            </a:r>
            <a:r>
              <a:rPr lang="uk-UA" sz="6000" dirty="0" smtClean="0">
                <a:latin typeface="Calibri" panose="020F0502020204030204" pitchFamily="34" charset="0"/>
              </a:rPr>
              <a:t>якщо здійснена операція, що</a:t>
            </a:r>
            <a:r>
              <a:rPr sz="6000" dirty="0" smtClean="0">
                <a:latin typeface="Calibri" panose="020F0502020204030204" pitchFamily="34" charset="0"/>
              </a:rPr>
              <a:t> </a:t>
            </a:r>
            <a:r>
              <a:rPr sz="6000" dirty="0">
                <a:latin typeface="Calibri" panose="020F0502020204030204" pitchFamily="34" charset="0"/>
              </a:rPr>
              <a:t>є </a:t>
            </a:r>
            <a:r>
              <a:rPr lang="uk-UA" sz="6000" dirty="0" smtClean="0">
                <a:latin typeface="Calibri" panose="020F0502020204030204" pitchFamily="34" charset="0"/>
              </a:rPr>
              <a:t>об’єктом оподаткування</a:t>
            </a:r>
            <a:r>
              <a:rPr sz="6000" dirty="0" smtClean="0">
                <a:latin typeface="Calibri" panose="020F0502020204030204" pitchFamily="34" charset="0"/>
              </a:rPr>
              <a:t> </a:t>
            </a:r>
            <a:endParaRPr sz="6000" dirty="0">
              <a:latin typeface="Calibri" panose="020F0502020204030204" pitchFamily="34" charset="0"/>
            </a:endParaRPr>
          </a:p>
        </p:txBody>
      </p:sp>
      <p:pic>
        <p:nvPicPr>
          <p:cNvPr id="187" name="image1.png" descr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8307" y="291063"/>
            <a:ext cx="2033171" cy="1953664"/>
          </a:xfrm>
          <a:prstGeom prst="rect">
            <a:avLst/>
          </a:prstGeom>
          <a:ln w="12700">
            <a:miter lim="400000"/>
          </a:ln>
        </p:spPr>
      </p:pic>
      <p:pic>
        <p:nvPicPr>
          <p:cNvPr id="188" name="Line" descr="Line"/>
          <p:cNvPicPr>
            <a:picLocks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50840" y="2244727"/>
            <a:ext cx="22633159" cy="254001"/>
          </a:xfrm>
          <a:prstGeom prst="rect">
            <a:avLst/>
          </a:prstGeom>
        </p:spPr>
      </p:pic>
      <p:pic>
        <p:nvPicPr>
          <p:cNvPr id="190" name="newspaper.png" descr="newspaper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64892" y="3945532"/>
            <a:ext cx="6502401" cy="6502401"/>
          </a:xfrm>
          <a:prstGeom prst="rect">
            <a:avLst/>
          </a:prstGeom>
          <a:ln w="12700">
            <a:miter lim="400000"/>
          </a:ln>
        </p:spPr>
      </p:pic>
      <p:sp>
        <p:nvSpPr>
          <p:cNvPr id="191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24028578" y="13177520"/>
            <a:ext cx="355423" cy="53848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8" name="Головна новація"/>
          <p:cNvSpPr txBox="1"/>
          <p:nvPr/>
        </p:nvSpPr>
        <p:spPr>
          <a:xfrm>
            <a:off x="9184207" y="537400"/>
            <a:ext cx="5384807" cy="84946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 algn="ctr">
              <a:lnSpc>
                <a:spcPct val="90000"/>
              </a:lnSpc>
              <a:defRPr sz="10000" cap="all">
                <a:solidFill>
                  <a:srgbClr val="424242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r>
              <a:rPr lang="uk-UA" sz="4800" b="1" dirty="0">
                <a:latin typeface="Montserrat ExtraBold" panose="020B0604020202020204" charset="-52"/>
              </a:rPr>
              <a:t>Звітність СП</a:t>
            </a:r>
            <a:r>
              <a:rPr lang="ru-RU" sz="3000" b="1" dirty="0">
                <a:latin typeface="Montserrat ExtraBold" panose="020B0604020202020204" charset="-52"/>
              </a:rPr>
              <a:t>н</a:t>
            </a:r>
            <a:r>
              <a:rPr lang="uk-UA" sz="4800" b="1" dirty="0">
                <a:latin typeface="Montserrat ExtraBold" panose="020B0604020202020204" charset="-52"/>
              </a:rPr>
              <a:t>П</a:t>
            </a:r>
            <a:endParaRPr sz="4800" b="1" dirty="0">
              <a:latin typeface="Montserrat ExtraBold" panose="020B060402020202020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943522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Box 11"/>
          <p:cNvSpPr txBox="1"/>
          <p:nvPr/>
        </p:nvSpPr>
        <p:spPr>
          <a:xfrm>
            <a:off x="1246784" y="3320895"/>
            <a:ext cx="22781794" cy="861774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tIns="91439" bIns="91439">
            <a:spAutoFit/>
          </a:bodyPr>
          <a:lstStyle/>
          <a:p>
            <a:pPr marL="685800" indent="-685800">
              <a:spcBef>
                <a:spcPts val="2400"/>
              </a:spcBef>
              <a:buSzPct val="100000"/>
              <a:buFont typeface="Arial"/>
              <a:buChar char="•"/>
              <a:defRPr sz="5500"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uk-UA" sz="5600" dirty="0">
                <a:latin typeface="Calibri" panose="020F0502020204030204" pitchFamily="34" charset="0"/>
                <a:sym typeface="Muller Narrow Light"/>
              </a:rPr>
              <a:t>створення стимулів до нарощування інвестиційної </a:t>
            </a:r>
            <a:r>
              <a:rPr lang="uk-UA" sz="5600" dirty="0" smtClean="0">
                <a:latin typeface="Calibri" panose="020F0502020204030204" pitchFamily="34" charset="0"/>
                <a:sym typeface="Muller Narrow Light"/>
              </a:rPr>
              <a:t>активності в регіоні</a:t>
            </a:r>
          </a:p>
          <a:p>
            <a:pPr marL="685800" indent="-685800">
              <a:spcBef>
                <a:spcPts val="2400"/>
              </a:spcBef>
              <a:buSzPct val="100000"/>
              <a:buFont typeface="Arial"/>
              <a:buChar char="•"/>
              <a:defRPr sz="5500"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uk-UA" sz="5600" dirty="0">
                <a:latin typeface="Calibri" panose="020F0502020204030204" pitchFamily="34" charset="0"/>
                <a:sym typeface="Muller Narrow Light"/>
              </a:rPr>
              <a:t>спрямування прибутку підприємств на розвиток і техніко-технологічне оновлення вітчизняного виробництва</a:t>
            </a:r>
          </a:p>
          <a:p>
            <a:pPr marL="685800" indent="-685800">
              <a:spcBef>
                <a:spcPts val="2400"/>
              </a:spcBef>
              <a:buSzPct val="100000"/>
              <a:buFont typeface="Arial"/>
              <a:buChar char="•"/>
              <a:defRPr sz="5500"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uk-UA" sz="5600" dirty="0" smtClean="0">
                <a:latin typeface="Calibri" panose="020F0502020204030204" pitchFamily="34" charset="0"/>
                <a:sym typeface="Muller Narrow Light"/>
              </a:rPr>
              <a:t>спрощення </a:t>
            </a:r>
            <a:r>
              <a:rPr lang="uk-UA" sz="5600" dirty="0">
                <a:latin typeface="Calibri" panose="020F0502020204030204" pitchFamily="34" charset="0"/>
                <a:sym typeface="Muller Narrow Light"/>
              </a:rPr>
              <a:t>ведення бізнесу та податкового </a:t>
            </a:r>
            <a:r>
              <a:rPr lang="uk-UA" sz="5600" dirty="0" smtClean="0">
                <a:latin typeface="Calibri" panose="020F0502020204030204" pitchFamily="34" charset="0"/>
                <a:sym typeface="Muller Narrow Light"/>
              </a:rPr>
              <a:t>адміністрування</a:t>
            </a:r>
          </a:p>
          <a:p>
            <a:pPr marL="685800" indent="-685800">
              <a:spcBef>
                <a:spcPts val="2400"/>
              </a:spcBef>
              <a:buSzPct val="100000"/>
              <a:buFont typeface="Arial"/>
              <a:buChar char="•"/>
              <a:defRPr sz="5500"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uk-UA" sz="5600" dirty="0">
                <a:latin typeface="Calibri" panose="020F0502020204030204" pitchFamily="34" charset="0"/>
                <a:sym typeface="Muller Narrow Light"/>
              </a:rPr>
              <a:t>п</a:t>
            </a:r>
            <a:r>
              <a:rPr lang="uk-UA" sz="5600" dirty="0" smtClean="0">
                <a:latin typeface="Calibri" panose="020F0502020204030204" pitchFamily="34" charset="0"/>
                <a:sym typeface="Muller Narrow Light"/>
              </a:rPr>
              <a:t>ідвищення економічної активності в зазначених регіонах</a:t>
            </a:r>
          </a:p>
          <a:p>
            <a:pPr marL="685800" indent="-685800">
              <a:spcBef>
                <a:spcPts val="2400"/>
              </a:spcBef>
              <a:buSzPct val="100000"/>
              <a:buFont typeface="Arial"/>
              <a:buChar char="•"/>
              <a:defRPr sz="5500"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uk-UA" sz="5600" dirty="0">
                <a:latin typeface="Calibri" panose="020F0502020204030204" pitchFamily="34" charset="0"/>
                <a:sym typeface="Muller Narrow Light"/>
              </a:rPr>
              <a:t>с</a:t>
            </a:r>
            <a:r>
              <a:rPr lang="uk-UA" sz="5600" dirty="0" smtClean="0">
                <a:latin typeface="Calibri" panose="020F0502020204030204" pitchFamily="34" charset="0"/>
                <a:sym typeface="Muller Narrow Light"/>
              </a:rPr>
              <a:t>творення нових робочих місць</a:t>
            </a:r>
          </a:p>
          <a:p>
            <a:pPr marL="685800" indent="-685800">
              <a:spcBef>
                <a:spcPts val="2400"/>
              </a:spcBef>
              <a:buSzPct val="100000"/>
              <a:buFont typeface="Arial"/>
              <a:buChar char="•"/>
              <a:defRPr sz="5500"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uk-UA" sz="5600" dirty="0">
                <a:latin typeface="Calibri" panose="020F0502020204030204" pitchFamily="34" charset="0"/>
                <a:sym typeface="Muller Narrow Light"/>
              </a:rPr>
              <a:t>з</a:t>
            </a:r>
            <a:r>
              <a:rPr lang="uk-UA" sz="5600" dirty="0" smtClean="0">
                <a:latin typeface="Calibri" panose="020F0502020204030204" pitchFamily="34" charset="0"/>
                <a:sym typeface="Muller Narrow Light"/>
              </a:rPr>
              <a:t>більшення надходжень до Державного і місцевих бюджетів від підприємств відповідних областей </a:t>
            </a:r>
            <a:endParaRPr sz="5600" dirty="0">
              <a:latin typeface="Calibri" panose="020F0502020204030204" pitchFamily="34" charset="0"/>
            </a:endParaRPr>
          </a:p>
        </p:txBody>
      </p:sp>
      <p:pic>
        <p:nvPicPr>
          <p:cNvPr id="187" name="image1.png" descr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8307" y="291063"/>
            <a:ext cx="2033171" cy="1953664"/>
          </a:xfrm>
          <a:prstGeom prst="rect">
            <a:avLst/>
          </a:prstGeom>
          <a:ln w="12700">
            <a:miter lim="400000"/>
          </a:ln>
        </p:spPr>
      </p:pic>
      <p:pic>
        <p:nvPicPr>
          <p:cNvPr id="188" name="Line" descr="Line"/>
          <p:cNvPicPr>
            <a:picLocks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50840" y="2244727"/>
            <a:ext cx="22633159" cy="254001"/>
          </a:xfrm>
          <a:prstGeom prst="rect">
            <a:avLst/>
          </a:prstGeom>
        </p:spPr>
      </p:pic>
      <p:sp>
        <p:nvSpPr>
          <p:cNvPr id="191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24028578" y="13177520"/>
            <a:ext cx="355423" cy="53848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8" name="Головна новація"/>
          <p:cNvSpPr txBox="1"/>
          <p:nvPr/>
        </p:nvSpPr>
        <p:spPr>
          <a:xfrm>
            <a:off x="4696612" y="537400"/>
            <a:ext cx="14360021" cy="84946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tIns="91439" bIns="91439">
            <a:spAutoFit/>
          </a:bodyPr>
          <a:lstStyle>
            <a:lvl1pPr algn="ctr">
              <a:lnSpc>
                <a:spcPct val="90000"/>
              </a:lnSpc>
              <a:defRPr sz="10000" cap="all">
                <a:solidFill>
                  <a:srgbClr val="424242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r>
              <a:rPr lang="uk-UA" sz="4800" b="1" dirty="0" smtClean="0">
                <a:latin typeface="Montserrat ExtraBold" panose="020B0604020202020204" charset="-52"/>
              </a:rPr>
              <a:t>Очікувані наслідки впровадження </a:t>
            </a:r>
            <a:r>
              <a:rPr lang="uk-UA" sz="4800" b="1" dirty="0" err="1" smtClean="0">
                <a:latin typeface="Montserrat ExtraBold" panose="020B0604020202020204" charset="-52"/>
              </a:rPr>
              <a:t>сп</a:t>
            </a:r>
            <a:r>
              <a:rPr lang="uk-UA" sz="3000" b="1" dirty="0" err="1" smtClean="0">
                <a:latin typeface="Montserrat ExtraBold" panose="020B0604020202020204" charset="-52"/>
              </a:rPr>
              <a:t>н</a:t>
            </a:r>
            <a:r>
              <a:rPr lang="uk-UA" sz="4800" b="1" dirty="0" err="1" smtClean="0">
                <a:latin typeface="Montserrat ExtraBold" panose="020B0604020202020204" charset="-52"/>
              </a:rPr>
              <a:t>п</a:t>
            </a:r>
            <a:endParaRPr sz="4800" b="1" dirty="0">
              <a:latin typeface="Montserrat ExtraBold" panose="020B060402020202020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6602263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ct 30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051179" y="3179"/>
          <a:ext cx="3174" cy="3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1" name="Object 30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51179" y="3179"/>
                        <a:ext cx="3174" cy="31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1" name="Graphic 280">
            <a:extLst>
              <a:ext uri="{FF2B5EF4-FFF2-40B4-BE49-F238E27FC236}">
                <a16:creationId xmlns:a16="http://schemas.microsoft.com/office/drawing/2014/main" id="{E780CEBA-E25A-427A-B9AE-84E08451E1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51058" y="4653104"/>
            <a:ext cx="14881884" cy="413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73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647</Words>
  <Application>Microsoft Office PowerPoint</Application>
  <PresentationFormat>Довільний</PresentationFormat>
  <Paragraphs>70</Paragraphs>
  <Slides>8</Slides>
  <Notes>1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10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20" baseType="lpstr">
      <vt:lpstr>Arial</vt:lpstr>
      <vt:lpstr>Calibri</vt:lpstr>
      <vt:lpstr>Calibri Light</vt:lpstr>
      <vt:lpstr>Georgia</vt:lpstr>
      <vt:lpstr>Helvetica</vt:lpstr>
      <vt:lpstr>Montserrat ExtraBold</vt:lpstr>
      <vt:lpstr>Muller Narrow ExtraBold</vt:lpstr>
      <vt:lpstr>Muller Narrow Light</vt:lpstr>
      <vt:lpstr>Times New Roman</vt:lpstr>
      <vt:lpstr>Wingdings</vt:lpstr>
      <vt:lpstr>Office Theme</vt:lpstr>
      <vt:lpstr>think-cell Slide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Нестеренко Ірина Анатоліївна</dc:creator>
  <cp:lastModifiedBy>Ганнисик Людмила Василівна</cp:lastModifiedBy>
  <cp:revision>47</cp:revision>
  <cp:lastPrinted>2020-06-23T16:58:16Z</cp:lastPrinted>
  <dcterms:modified xsi:type="dcterms:W3CDTF">2020-06-25T07:19:57Z</dcterms:modified>
</cp:coreProperties>
</file>